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0" r:id="rId2"/>
    <p:sldMasterId id="2147483693" r:id="rId3"/>
  </p:sldMasterIdLst>
  <p:notesMasterIdLst>
    <p:notesMasterId r:id="rId74"/>
  </p:notesMasterIdLst>
  <p:sldIdLst>
    <p:sldId id="419" r:id="rId4"/>
    <p:sldId id="492" r:id="rId5"/>
    <p:sldId id="493" r:id="rId6"/>
    <p:sldId id="494" r:id="rId7"/>
    <p:sldId id="495" r:id="rId8"/>
    <p:sldId id="496" r:id="rId9"/>
    <p:sldId id="497" r:id="rId10"/>
    <p:sldId id="498" r:id="rId11"/>
    <p:sldId id="499" r:id="rId12"/>
    <p:sldId id="500" r:id="rId13"/>
    <p:sldId id="501" r:id="rId14"/>
    <p:sldId id="502" r:id="rId15"/>
    <p:sldId id="503" r:id="rId16"/>
    <p:sldId id="504" r:id="rId17"/>
    <p:sldId id="505" r:id="rId18"/>
    <p:sldId id="506" r:id="rId19"/>
    <p:sldId id="507" r:id="rId20"/>
    <p:sldId id="508" r:id="rId21"/>
    <p:sldId id="509" r:id="rId22"/>
    <p:sldId id="510" r:id="rId23"/>
    <p:sldId id="556" r:id="rId24"/>
    <p:sldId id="511" r:id="rId25"/>
    <p:sldId id="512" r:id="rId26"/>
    <p:sldId id="513" r:id="rId27"/>
    <p:sldId id="514" r:id="rId28"/>
    <p:sldId id="515" r:id="rId29"/>
    <p:sldId id="516" r:id="rId30"/>
    <p:sldId id="517" r:id="rId31"/>
    <p:sldId id="518" r:id="rId32"/>
    <p:sldId id="519" r:id="rId33"/>
    <p:sldId id="520" r:id="rId34"/>
    <p:sldId id="521" r:id="rId35"/>
    <p:sldId id="522" r:id="rId36"/>
    <p:sldId id="523" r:id="rId37"/>
    <p:sldId id="524" r:id="rId38"/>
    <p:sldId id="525" r:id="rId39"/>
    <p:sldId id="526" r:id="rId40"/>
    <p:sldId id="527" r:id="rId41"/>
    <p:sldId id="528" r:id="rId42"/>
    <p:sldId id="529" r:id="rId43"/>
    <p:sldId id="530" r:id="rId44"/>
    <p:sldId id="531" r:id="rId45"/>
    <p:sldId id="532" r:id="rId46"/>
    <p:sldId id="533" r:id="rId47"/>
    <p:sldId id="534" r:id="rId48"/>
    <p:sldId id="535" r:id="rId49"/>
    <p:sldId id="536" r:id="rId50"/>
    <p:sldId id="537" r:id="rId51"/>
    <p:sldId id="538" r:id="rId52"/>
    <p:sldId id="539" r:id="rId53"/>
    <p:sldId id="540" r:id="rId54"/>
    <p:sldId id="541" r:id="rId55"/>
    <p:sldId id="542" r:id="rId56"/>
    <p:sldId id="543" r:id="rId57"/>
    <p:sldId id="544" r:id="rId58"/>
    <p:sldId id="545" r:id="rId59"/>
    <p:sldId id="546" r:id="rId60"/>
    <p:sldId id="547" r:id="rId61"/>
    <p:sldId id="548" r:id="rId62"/>
    <p:sldId id="549" r:id="rId63"/>
    <p:sldId id="550" r:id="rId64"/>
    <p:sldId id="551" r:id="rId65"/>
    <p:sldId id="552" r:id="rId66"/>
    <p:sldId id="553" r:id="rId67"/>
    <p:sldId id="554" r:id="rId68"/>
    <p:sldId id="555" r:id="rId69"/>
    <p:sldId id="557" r:id="rId70"/>
    <p:sldId id="558" r:id="rId71"/>
    <p:sldId id="559" r:id="rId72"/>
    <p:sldId id="447" r:id="rId73"/>
  </p:sldIdLst>
  <p:sldSz cx="12192000" cy="6858000"/>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AAD1F020-944B-4C13-A97F-7B6B80C12DD0}">
          <p14:sldIdLst>
            <p14:sldId id="419"/>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56"/>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7"/>
            <p14:sldId id="558"/>
            <p14:sldId id="559"/>
          </p14:sldIdLst>
        </p14:section>
        <p14:section name="目录页" id="{A1B3ACC7-B64F-4FC4-B0A5-24271E4B7AAB}">
          <p14:sldIdLst/>
        </p14:section>
        <p14:section name="过渡页" id="{F9AEF331-3448-4878-8CC0-AE1763C71F23}">
          <p14:sldIdLst>
            <p14:sldId id="447"/>
          </p14:sldIdLst>
        </p14:section>
        <p14:section name="二段内容页" id="{59600790-C83C-447A-9378-AD0D859D4947}">
          <p14:sldIdLst/>
        </p14:section>
        <p14:section name="三段内容页" id="{8C676258-86C4-4AFE-9104-A88E00469D78}">
          <p14:sldIdLst/>
        </p14:section>
        <p14:section name="四段内容页" id="{55B9FD77-DAF6-4649-8595-8B922BFA7B5F}">
          <p14:sldIdLst/>
        </p14:section>
        <p14:section name="五段内容页" id="{8D74CFDC-2BA1-4FE8-8A0D-B1B65D2961AF}">
          <p14:sldIdLst/>
        </p14:section>
        <p14:section name="六段内容页" id="{369348A9-2776-4E08-BA13-96A88C7CA7F2}">
          <p14:sldIdLst/>
        </p14:section>
        <p14:section name="时间轴" id="{C599B81E-EB0D-4CEB-B9FC-4A27E9B545F9}">
          <p14:sldIdLst/>
        </p14:section>
        <p14:section name="校园特色页（时间轴、内容展示）" id="{B710FB4F-6141-4DA2-98DB-90E986E754EC}">
          <p14:sldIdLst/>
        </p14:section>
        <p14:section name="地图页" id="{D63BA944-DFA2-443F-ACAF-99CE6DAED8FF}">
          <p14:sldIdLst/>
        </p14:section>
        <p14:section name="公式页" id="{D5E5088E-93F4-4FCC-8B8D-2430B9E419F9}">
          <p14:sldIdLst/>
        </p14:section>
        <p14:section name="数据图表页" id="{FBCB13A9-95AD-412A-959F-0F4871E557CE}">
          <p14:sldIdLst/>
        </p14:section>
        <p14:section name="参考文献" id="{FD3FAFDF-B7B8-499F-B906-079D4D62FA9B}">
          <p14:sldIdLst/>
        </p14:section>
        <p14:section name="书籍、名言引用" id="{FB8A3680-E088-4CBA-8B0E-0702885EAB50}">
          <p14:sldIdLst/>
        </p14:section>
        <p14:section name="样机" id="{B35ECF4C-8952-4F6F-AD61-F791B537CF70}">
          <p14:sldIdLst/>
        </p14:section>
        <p14:section name="人物、活动介绍页" id="{3DE91260-CCCE-4B15-92AB-2D0097AACB19}">
          <p14:sldIdLst/>
        </p14:section>
        <p14:section name="尾页" id="{1BC6E771-80BB-4106-A6E8-692DCA0B9682}">
          <p14:sldIdLst/>
        </p14:section>
        <p14:section name="过渡页补充" id="{DDBC2C20-D2C1-4B68-97D4-402FBB18603A}">
          <p14:sldIdLst/>
        </p14:section>
        <p14:section name="使用规范" id="{1CA0B602-8838-4457-A7B0-E1D03FEA9F71}">
          <p14:sldIdLst/>
        </p14:section>
      </p14:sectionLst>
    </p:ext>
    <p:ext uri="{EFAFB233-063F-42B5-8137-9DF3F51BA10A}">
      <p15:sldGuideLst xmlns:p15="http://schemas.microsoft.com/office/powerpoint/2012/main">
        <p15:guide id="2" pos="3840" userDrawn="1">
          <p15:clr>
            <a:srgbClr val="A4A3A4"/>
          </p15:clr>
        </p15:guide>
        <p15:guide id="3" pos="416" userDrawn="1">
          <p15:clr>
            <a:srgbClr val="A4A3A4"/>
          </p15:clr>
        </p15:guide>
        <p15:guide id="4" pos="7256" userDrawn="1">
          <p15:clr>
            <a:srgbClr val="A4A3A4"/>
          </p15:clr>
        </p15:guide>
        <p15:guide id="5" orient="horz" pos="648" userDrawn="1">
          <p15:clr>
            <a:srgbClr val="A4A3A4"/>
          </p15:clr>
        </p15:guide>
        <p15:guide id="7" orient="horz" pos="3929" userDrawn="1">
          <p15:clr>
            <a:srgbClr val="A4A3A4"/>
          </p15:clr>
        </p15:guide>
        <p15:guide id="8" orient="horz" pos="3864" userDrawn="1">
          <p15:clr>
            <a:srgbClr val="A4A3A4"/>
          </p15:clr>
        </p15:guide>
        <p15:guide id="9" pos="756" userDrawn="1">
          <p15:clr>
            <a:srgbClr val="A4A3A4"/>
          </p15:clr>
        </p15:guide>
        <p15:guide id="10" pos="6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715"/>
    <a:srgbClr val="D6D3D1"/>
    <a:srgbClr val="EBEBEB"/>
    <a:srgbClr val="ECECEC"/>
    <a:srgbClr val="EFEFEF"/>
    <a:srgbClr val="DBDBDB"/>
    <a:srgbClr val="D42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08" autoAdjust="0"/>
    <p:restoredTop sz="95033" autoAdjust="0"/>
  </p:normalViewPr>
  <p:slideViewPr>
    <p:cSldViewPr snapToGrid="0" showGuides="1">
      <p:cViewPr varScale="1">
        <p:scale>
          <a:sx n="69" d="100"/>
          <a:sy n="69" d="100"/>
        </p:scale>
        <p:origin x="334" y="62"/>
      </p:cViewPr>
      <p:guideLst>
        <p:guide pos="3840"/>
        <p:guide pos="416"/>
        <p:guide pos="7256"/>
        <p:guide orient="horz" pos="648"/>
        <p:guide orient="horz" pos="3929"/>
        <p:guide orient="horz" pos="3864"/>
        <p:guide pos="756"/>
        <p:guide pos="69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wmf"/><Relationship Id="rId1" Type="http://schemas.openxmlformats.org/officeDocument/2006/relationships/image" Target="../media/image4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32318-C54D-4318-8B24-990670BDD161}" type="datetimeFigureOut">
              <a:rPr lang="zh-CN" altLang="en-US" smtClean="0"/>
              <a:t>2023/9/20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00C9D-0FE3-4B2B-A9E5-0C7084C3D54B}" type="slidenum">
              <a:rPr lang="zh-CN" altLang="en-US" smtClean="0"/>
              <a:t>‹#›</a:t>
            </a:fld>
            <a:endParaRPr lang="zh-CN" altLang="en-US"/>
          </a:p>
        </p:txBody>
      </p:sp>
    </p:spTree>
    <p:extLst>
      <p:ext uri="{BB962C8B-B14F-4D97-AF65-F5344CB8AC3E}">
        <p14:creationId xmlns:p14="http://schemas.microsoft.com/office/powerpoint/2010/main" val="1411169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0" name="图片占位符 69">
            <a:extLst>
              <a:ext uri="{FF2B5EF4-FFF2-40B4-BE49-F238E27FC236}">
                <a16:creationId xmlns:a16="http://schemas.microsoft.com/office/drawing/2014/main" id="{A78092AB-2EC3-4999-AB44-6ECF67DACA4C}"/>
              </a:ext>
            </a:extLst>
          </p:cNvPr>
          <p:cNvSpPr>
            <a:spLocks noGrp="1"/>
          </p:cNvSpPr>
          <p:nvPr>
            <p:ph type="pic" sz="quarter" idx="12"/>
          </p:nvPr>
        </p:nvSpPr>
        <p:spPr>
          <a:xfrm>
            <a:off x="5764211" y="2590167"/>
            <a:ext cx="6427787" cy="4237037"/>
          </a:xfrm>
          <a:noFill/>
        </p:spPr>
        <p:txBody>
          <a:bodyPr/>
          <a:lstStyle/>
          <a:p>
            <a:endParaRPr lang="zh-CN" altLang="en-US"/>
          </a:p>
        </p:txBody>
      </p:sp>
      <p:sp>
        <p:nvSpPr>
          <p:cNvPr id="24" name="图片占位符 23">
            <a:extLst>
              <a:ext uri="{FF2B5EF4-FFF2-40B4-BE49-F238E27FC236}">
                <a16:creationId xmlns:a16="http://schemas.microsoft.com/office/drawing/2014/main" id="{76E2534D-3ACD-44A3-AE9D-02A1C18308A1}"/>
              </a:ext>
            </a:extLst>
          </p:cNvPr>
          <p:cNvSpPr>
            <a:spLocks noGrp="1"/>
          </p:cNvSpPr>
          <p:nvPr>
            <p:ph type="pic" sz="quarter" idx="11"/>
          </p:nvPr>
        </p:nvSpPr>
        <p:spPr>
          <a:xfrm>
            <a:off x="0" y="2495268"/>
            <a:ext cx="5764212" cy="4331936"/>
          </a:xfrm>
          <a:noFill/>
        </p:spPr>
        <p:txBody>
          <a:bodyPr/>
          <a:lstStyle/>
          <a:p>
            <a:endParaRPr lang="zh-CN" altLang="en-US"/>
          </a:p>
        </p:txBody>
      </p:sp>
      <p:sp>
        <p:nvSpPr>
          <p:cNvPr id="67" name="图片占位符 66">
            <a:extLst>
              <a:ext uri="{FF2B5EF4-FFF2-40B4-BE49-F238E27FC236}">
                <a16:creationId xmlns:a16="http://schemas.microsoft.com/office/drawing/2014/main" id="{02C9F65B-A2E4-4D63-B220-B371A0D52331}"/>
              </a:ext>
            </a:extLst>
          </p:cNvPr>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
        <p:nvSpPr>
          <p:cNvPr id="2" name="文本占位符 1">
            <a:extLst>
              <a:ext uri="{FF2B5EF4-FFF2-40B4-BE49-F238E27FC236}">
                <a16:creationId xmlns:a16="http://schemas.microsoft.com/office/drawing/2014/main" id="{050FC478-E07E-47F2-803C-99BA3F14FFC0}"/>
              </a:ext>
            </a:extLst>
          </p:cNvPr>
          <p:cNvSpPr>
            <a:spLocks noGrp="1"/>
          </p:cNvSpPr>
          <p:nvPr>
            <p:ph type="body" sz="quarter" idx="13" hasCustomPrompt="1"/>
          </p:nvPr>
        </p:nvSpPr>
        <p:spPr>
          <a:xfrm>
            <a:off x="2351589" y="4243469"/>
            <a:ext cx="7488822" cy="830997"/>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800" b="1"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四川大学毕业答辩</a:t>
            </a:r>
            <a:r>
              <a:rPr lang="en-US" altLang="zh-CN" dirty="0"/>
              <a:t>PPT</a:t>
            </a:r>
            <a:r>
              <a:rPr lang="zh-CN" altLang="en-US" dirty="0"/>
              <a:t>模板</a:t>
            </a:r>
          </a:p>
        </p:txBody>
      </p:sp>
      <p:sp>
        <p:nvSpPr>
          <p:cNvPr id="3" name="文本占位符 2">
            <a:extLst>
              <a:ext uri="{FF2B5EF4-FFF2-40B4-BE49-F238E27FC236}">
                <a16:creationId xmlns:a16="http://schemas.microsoft.com/office/drawing/2014/main" id="{F9AE79B1-4124-4BDB-924B-F82FA92D5319}"/>
              </a:ext>
            </a:extLst>
          </p:cNvPr>
          <p:cNvSpPr>
            <a:spLocks noGrp="1"/>
          </p:cNvSpPr>
          <p:nvPr>
            <p:ph type="body" sz="quarter" idx="14" hasCustomPrompt="1"/>
          </p:nvPr>
        </p:nvSpPr>
        <p:spPr>
          <a:xfrm>
            <a:off x="2351590" y="4926278"/>
            <a:ext cx="7846510" cy="676944"/>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rgbClr val="71737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ctr" defTabSz="914400" rtl="0" eaLnBrk="1" fontAlgn="auto" latinLnBrk="0" hangingPunct="1">
              <a:lnSpc>
                <a:spcPct val="90000"/>
              </a:lnSpc>
              <a:buFont typeface="Arial" panose="020B0604020202020204" pitchFamily="34" charset="0"/>
              <a:buNone/>
              <a:defRPr sz="2000" spc="0">
                <a:solidFill>
                  <a:srgbClr val="717371"/>
                </a:solidFill>
                <a:latin typeface="Arial" panose="020B0604020202020204" pitchFamily="34" charset="0"/>
                <a:ea typeface="微软雅黑" panose="020B0503020204020204" pitchFamily="34" charset="-122"/>
                <a:sym typeface="Arial" panose="020B0604020202020204" pitchFamily="34" charset="0"/>
              </a:defRPr>
            </a:lvl5pPr>
          </a:lstStyle>
          <a:p>
            <a:pPr lvl="0"/>
            <a:r>
              <a:rPr lang="en-US" altLang="zh-CN"/>
              <a:t>PPT Template for Sichuan University graduates</a:t>
            </a:r>
          </a:p>
          <a:p>
            <a:pPr lvl="0"/>
            <a:endParaRPr lang="zh-CN" altLang="en-US"/>
          </a:p>
        </p:txBody>
      </p:sp>
    </p:spTree>
    <p:extLst>
      <p:ext uri="{BB962C8B-B14F-4D97-AF65-F5344CB8AC3E}">
        <p14:creationId xmlns:p14="http://schemas.microsoft.com/office/powerpoint/2010/main" val="108181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779589E6-C01B-4A96-80C7-AD73DDCCA526}"/>
              </a:ext>
            </a:extLst>
          </p:cNvPr>
          <p:cNvSpPr>
            <a:spLocks noGrp="1"/>
          </p:cNvSpPr>
          <p:nvPr>
            <p:ph type="pic" sz="quarter" idx="11"/>
          </p:nvPr>
        </p:nvSpPr>
        <p:spPr>
          <a:xfrm>
            <a:off x="4406254" y="1701000"/>
            <a:ext cx="3456000" cy="3456000"/>
          </a:xfrm>
          <a:prstGeom prst="rect">
            <a:avLst/>
          </a:prstGeom>
        </p:spPr>
        <p:txBody>
          <a:bodyPr/>
          <a:lstStyle/>
          <a:p>
            <a:endParaRPr lang="zh-CN" altLang="en-US"/>
          </a:p>
        </p:txBody>
      </p:sp>
    </p:spTree>
    <p:extLst>
      <p:ext uri="{BB962C8B-B14F-4D97-AF65-F5344CB8AC3E}">
        <p14:creationId xmlns:p14="http://schemas.microsoft.com/office/powerpoint/2010/main" val="281842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456F4D61-FD9C-4C16-8E04-3990C7522914}"/>
              </a:ext>
            </a:extLst>
          </p:cNvPr>
          <p:cNvSpPr>
            <a:spLocks noGrp="1"/>
          </p:cNvSpPr>
          <p:nvPr>
            <p:ph type="pic" sz="quarter" idx="11"/>
          </p:nvPr>
        </p:nvSpPr>
        <p:spPr>
          <a:xfrm>
            <a:off x="0" y="1130301"/>
            <a:ext cx="12192000" cy="2402587"/>
          </a:xfrm>
          <a:prstGeom prst="rect">
            <a:avLst/>
          </a:prstGeom>
        </p:spPr>
        <p:txBody>
          <a:bodyPr/>
          <a:lstStyle/>
          <a:p>
            <a:endParaRPr lang="zh-CN" altLang="en-US"/>
          </a:p>
        </p:txBody>
      </p:sp>
    </p:spTree>
    <p:extLst>
      <p:ext uri="{BB962C8B-B14F-4D97-AF65-F5344CB8AC3E}">
        <p14:creationId xmlns:p14="http://schemas.microsoft.com/office/powerpoint/2010/main" val="966670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3B889D-4B18-43CC-9365-D2DAF284744F}"/>
              </a:ext>
            </a:extLst>
          </p:cNvPr>
          <p:cNvGrpSpPr/>
          <p:nvPr userDrawn="1"/>
        </p:nvGrpSpPr>
        <p:grpSpPr>
          <a:xfrm>
            <a:off x="9778483" y="337454"/>
            <a:ext cx="1740417" cy="533025"/>
            <a:chOff x="9778483" y="337454"/>
            <a:chExt cx="1740417" cy="533025"/>
          </a:xfrm>
        </p:grpSpPr>
        <p:grpSp>
          <p:nvGrpSpPr>
            <p:cNvPr id="4" name="íślïdé">
              <a:extLst>
                <a:ext uri="{FF2B5EF4-FFF2-40B4-BE49-F238E27FC236}">
                  <a16:creationId xmlns:a16="http://schemas.microsoft.com/office/drawing/2014/main" id="{8C9904A7-7F06-4A80-8251-3351C4A25DC6}"/>
                </a:ext>
              </a:extLst>
            </p:cNvPr>
            <p:cNvGrpSpPr/>
            <p:nvPr/>
          </p:nvGrpSpPr>
          <p:grpSpPr>
            <a:xfrm>
              <a:off x="9778483" y="337454"/>
              <a:ext cx="532392" cy="533025"/>
              <a:chOff x="1735138" y="2095500"/>
              <a:chExt cx="2667000" cy="2670175"/>
            </a:xfrm>
            <a:solidFill>
              <a:schemeClr val="accent1"/>
            </a:solidFill>
          </p:grpSpPr>
          <p:sp>
            <p:nvSpPr>
              <p:cNvPr id="11" name="ïṡḻïḍê">
                <a:extLst>
                  <a:ext uri="{FF2B5EF4-FFF2-40B4-BE49-F238E27FC236}">
                    <a16:creationId xmlns:a16="http://schemas.microsoft.com/office/drawing/2014/main" id="{DA443731-F572-4B51-90F6-E24ED9090CD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lîḍè">
                <a:extLst>
                  <a:ext uri="{FF2B5EF4-FFF2-40B4-BE49-F238E27FC236}">
                    <a16:creationId xmlns:a16="http://schemas.microsoft.com/office/drawing/2014/main" id="{DC2DC342-C6C1-454E-BD74-574A5B87839D}"/>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Sļiḋé">
                <a:extLst>
                  <a:ext uri="{FF2B5EF4-FFF2-40B4-BE49-F238E27FC236}">
                    <a16:creationId xmlns:a16="http://schemas.microsoft.com/office/drawing/2014/main" id="{EA34BCEC-5B90-4DCD-9B80-0B4830A04D5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ŝļîḍé">
                <a:extLst>
                  <a:ext uri="{FF2B5EF4-FFF2-40B4-BE49-F238E27FC236}">
                    <a16:creationId xmlns:a16="http://schemas.microsoft.com/office/drawing/2014/main" id="{E6415514-07AA-46A1-A1DE-DC75B50DB382}"/>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ṩḻiďé">
                <a:extLst>
                  <a:ext uri="{FF2B5EF4-FFF2-40B4-BE49-F238E27FC236}">
                    <a16:creationId xmlns:a16="http://schemas.microsoft.com/office/drawing/2014/main" id="{6056E788-8995-4EC2-9DDC-CAEE8EDDD326}"/>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ṣ1ïḓè">
                <a:extLst>
                  <a:ext uri="{FF2B5EF4-FFF2-40B4-BE49-F238E27FC236}">
                    <a16:creationId xmlns:a16="http://schemas.microsoft.com/office/drawing/2014/main" id="{61A24C13-D5AD-4CEA-93CF-4D4DC5BBEB9D}"/>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ḻíḓê">
                <a:extLst>
                  <a:ext uri="{FF2B5EF4-FFF2-40B4-BE49-F238E27FC236}">
                    <a16:creationId xmlns:a16="http://schemas.microsoft.com/office/drawing/2014/main" id="{0B63E7E7-D995-44CC-BDD8-A567219B50D7}"/>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şḷîďè">
                <a:extLst>
                  <a:ext uri="{FF2B5EF4-FFF2-40B4-BE49-F238E27FC236}">
                    <a16:creationId xmlns:a16="http://schemas.microsoft.com/office/drawing/2014/main" id="{9FCE5CD4-8654-44EC-9FA5-AB62F6A584EF}"/>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ṡlïḋe">
                <a:extLst>
                  <a:ext uri="{FF2B5EF4-FFF2-40B4-BE49-F238E27FC236}">
                    <a16:creationId xmlns:a16="http://schemas.microsoft.com/office/drawing/2014/main" id="{3E4D7739-CA22-46DB-8AEA-DE946A773B29}"/>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ḻíde">
                <a:extLst>
                  <a:ext uri="{FF2B5EF4-FFF2-40B4-BE49-F238E27FC236}">
                    <a16:creationId xmlns:a16="http://schemas.microsoft.com/office/drawing/2014/main" id="{0242B071-C321-4F78-810B-4DCDE7462476}"/>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ŝľîḑê">
                <a:extLst>
                  <a:ext uri="{FF2B5EF4-FFF2-40B4-BE49-F238E27FC236}">
                    <a16:creationId xmlns:a16="http://schemas.microsoft.com/office/drawing/2014/main" id="{09B3A880-A9CD-4770-A5EE-FA05D3EF5375}"/>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šlíḑe">
                <a:extLst>
                  <a:ext uri="{FF2B5EF4-FFF2-40B4-BE49-F238E27FC236}">
                    <a16:creationId xmlns:a16="http://schemas.microsoft.com/office/drawing/2014/main" id="{3EEADAB1-62D4-4945-8197-8FC6B08D4E37}"/>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ḻîḓè">
                <a:extLst>
                  <a:ext uri="{FF2B5EF4-FFF2-40B4-BE49-F238E27FC236}">
                    <a16:creationId xmlns:a16="http://schemas.microsoft.com/office/drawing/2014/main" id="{1D7CE34E-9E44-4373-B59A-54A7FCD7CDD1}"/>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ļîḑè">
                <a:extLst>
                  <a:ext uri="{FF2B5EF4-FFF2-40B4-BE49-F238E27FC236}">
                    <a16:creationId xmlns:a16="http://schemas.microsoft.com/office/drawing/2014/main" id="{55659A52-E72A-4459-94A1-ABAD4354E8F4}"/>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 name="íšľïḋé">
              <a:extLst>
                <a:ext uri="{FF2B5EF4-FFF2-40B4-BE49-F238E27FC236}">
                  <a16:creationId xmlns:a16="http://schemas.microsoft.com/office/drawing/2014/main" id="{28426D50-B8FF-4BB0-83BB-85B3AB19D31A}"/>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6" name="í$ļîdé">
              <a:extLst>
                <a:ext uri="{FF2B5EF4-FFF2-40B4-BE49-F238E27FC236}">
                  <a16:creationId xmlns:a16="http://schemas.microsoft.com/office/drawing/2014/main" id="{2005938A-1162-43A9-9574-409A359856C6}"/>
                </a:ext>
              </a:extLst>
            </p:cNvPr>
            <p:cNvGrpSpPr/>
            <p:nvPr/>
          </p:nvGrpSpPr>
          <p:grpSpPr>
            <a:xfrm>
              <a:off x="10450629" y="404003"/>
              <a:ext cx="1011546" cy="270315"/>
              <a:chOff x="5102226" y="2428875"/>
              <a:chExt cx="5067300" cy="1354138"/>
            </a:xfrm>
            <a:solidFill>
              <a:srgbClr val="0A0A0A"/>
            </a:solidFill>
          </p:grpSpPr>
          <p:sp>
            <p:nvSpPr>
              <p:cNvPr id="7" name="ís1ïḋe">
                <a:extLst>
                  <a:ext uri="{FF2B5EF4-FFF2-40B4-BE49-F238E27FC236}">
                    <a16:creationId xmlns:a16="http://schemas.microsoft.com/office/drawing/2014/main" id="{0D9CC6B5-055F-4ED5-86D6-1651D3F2D1C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ślïḍê">
                <a:extLst>
                  <a:ext uri="{FF2B5EF4-FFF2-40B4-BE49-F238E27FC236}">
                    <a16:creationId xmlns:a16="http://schemas.microsoft.com/office/drawing/2014/main" id="{C154A63C-CD66-4C8B-8164-04270D27100F}"/>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śḷiḍê">
                <a:extLst>
                  <a:ext uri="{FF2B5EF4-FFF2-40B4-BE49-F238E27FC236}">
                    <a16:creationId xmlns:a16="http://schemas.microsoft.com/office/drawing/2014/main" id="{4B90D8B7-2F22-449A-BB19-D89476A082C7}"/>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ṧľíḑe">
                <a:extLst>
                  <a:ext uri="{FF2B5EF4-FFF2-40B4-BE49-F238E27FC236}">
                    <a16:creationId xmlns:a16="http://schemas.microsoft.com/office/drawing/2014/main" id="{7DD3878E-F8FF-4A43-AC41-A546C92D26DA}"/>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5" name="图片 24">
            <a:extLst>
              <a:ext uri="{FF2B5EF4-FFF2-40B4-BE49-F238E27FC236}">
                <a16:creationId xmlns:a16="http://schemas.microsoft.com/office/drawing/2014/main" id="{CEA1B47A-C0BC-41C4-B61D-379DE712E8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sp>
        <p:nvSpPr>
          <p:cNvPr id="26" name="文本占位符 32">
            <a:extLst>
              <a:ext uri="{FF2B5EF4-FFF2-40B4-BE49-F238E27FC236}">
                <a16:creationId xmlns:a16="http://schemas.microsoft.com/office/drawing/2014/main" id="{7B45268B-9C0A-4555-AD4C-210A06D294E2}"/>
              </a:ext>
            </a:extLst>
          </p:cNvPr>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27" name="直接连接符 26">
            <a:extLst>
              <a:ext uri="{FF2B5EF4-FFF2-40B4-BE49-F238E27FC236}">
                <a16:creationId xmlns:a16="http://schemas.microsoft.com/office/drawing/2014/main" id="{4F6C48A1-E50F-42BE-BD2E-B4F7C83E8FA8}"/>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676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3B889D-4B18-43CC-9365-D2DAF284744F}"/>
              </a:ext>
            </a:extLst>
          </p:cNvPr>
          <p:cNvGrpSpPr/>
          <p:nvPr userDrawn="1"/>
        </p:nvGrpSpPr>
        <p:grpSpPr>
          <a:xfrm>
            <a:off x="9778483" y="337454"/>
            <a:ext cx="1740417" cy="533025"/>
            <a:chOff x="9778483" y="337454"/>
            <a:chExt cx="1740417" cy="533025"/>
          </a:xfrm>
        </p:grpSpPr>
        <p:grpSp>
          <p:nvGrpSpPr>
            <p:cNvPr id="4" name="íślïdé">
              <a:extLst>
                <a:ext uri="{FF2B5EF4-FFF2-40B4-BE49-F238E27FC236}">
                  <a16:creationId xmlns:a16="http://schemas.microsoft.com/office/drawing/2014/main" id="{8C9904A7-7F06-4A80-8251-3351C4A25DC6}"/>
                </a:ext>
              </a:extLst>
            </p:cNvPr>
            <p:cNvGrpSpPr/>
            <p:nvPr/>
          </p:nvGrpSpPr>
          <p:grpSpPr>
            <a:xfrm>
              <a:off x="9778483" y="337454"/>
              <a:ext cx="532392" cy="533025"/>
              <a:chOff x="1735138" y="2095500"/>
              <a:chExt cx="2667000" cy="2670175"/>
            </a:xfrm>
            <a:solidFill>
              <a:schemeClr val="accent1"/>
            </a:solidFill>
          </p:grpSpPr>
          <p:sp>
            <p:nvSpPr>
              <p:cNvPr id="11" name="ïṡḻïḍê">
                <a:extLst>
                  <a:ext uri="{FF2B5EF4-FFF2-40B4-BE49-F238E27FC236}">
                    <a16:creationId xmlns:a16="http://schemas.microsoft.com/office/drawing/2014/main" id="{DA443731-F572-4B51-90F6-E24ED9090CD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lîḍè">
                <a:extLst>
                  <a:ext uri="{FF2B5EF4-FFF2-40B4-BE49-F238E27FC236}">
                    <a16:creationId xmlns:a16="http://schemas.microsoft.com/office/drawing/2014/main" id="{DC2DC342-C6C1-454E-BD74-574A5B87839D}"/>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Sļiḋé">
                <a:extLst>
                  <a:ext uri="{FF2B5EF4-FFF2-40B4-BE49-F238E27FC236}">
                    <a16:creationId xmlns:a16="http://schemas.microsoft.com/office/drawing/2014/main" id="{EA34BCEC-5B90-4DCD-9B80-0B4830A04D5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ŝļîḍé">
                <a:extLst>
                  <a:ext uri="{FF2B5EF4-FFF2-40B4-BE49-F238E27FC236}">
                    <a16:creationId xmlns:a16="http://schemas.microsoft.com/office/drawing/2014/main" id="{E6415514-07AA-46A1-A1DE-DC75B50DB382}"/>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ṩḻiďé">
                <a:extLst>
                  <a:ext uri="{FF2B5EF4-FFF2-40B4-BE49-F238E27FC236}">
                    <a16:creationId xmlns:a16="http://schemas.microsoft.com/office/drawing/2014/main" id="{6056E788-8995-4EC2-9DDC-CAEE8EDDD326}"/>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ṣ1ïḓè">
                <a:extLst>
                  <a:ext uri="{FF2B5EF4-FFF2-40B4-BE49-F238E27FC236}">
                    <a16:creationId xmlns:a16="http://schemas.microsoft.com/office/drawing/2014/main" id="{61A24C13-D5AD-4CEA-93CF-4D4DC5BBEB9D}"/>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ḻíḓê">
                <a:extLst>
                  <a:ext uri="{FF2B5EF4-FFF2-40B4-BE49-F238E27FC236}">
                    <a16:creationId xmlns:a16="http://schemas.microsoft.com/office/drawing/2014/main" id="{0B63E7E7-D995-44CC-BDD8-A567219B50D7}"/>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şḷîďè">
                <a:extLst>
                  <a:ext uri="{FF2B5EF4-FFF2-40B4-BE49-F238E27FC236}">
                    <a16:creationId xmlns:a16="http://schemas.microsoft.com/office/drawing/2014/main" id="{9FCE5CD4-8654-44EC-9FA5-AB62F6A584EF}"/>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ṡlïḋe">
                <a:extLst>
                  <a:ext uri="{FF2B5EF4-FFF2-40B4-BE49-F238E27FC236}">
                    <a16:creationId xmlns:a16="http://schemas.microsoft.com/office/drawing/2014/main" id="{3E4D7739-CA22-46DB-8AEA-DE946A773B29}"/>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ḻíde">
                <a:extLst>
                  <a:ext uri="{FF2B5EF4-FFF2-40B4-BE49-F238E27FC236}">
                    <a16:creationId xmlns:a16="http://schemas.microsoft.com/office/drawing/2014/main" id="{0242B071-C321-4F78-810B-4DCDE7462476}"/>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ŝľîḑê">
                <a:extLst>
                  <a:ext uri="{FF2B5EF4-FFF2-40B4-BE49-F238E27FC236}">
                    <a16:creationId xmlns:a16="http://schemas.microsoft.com/office/drawing/2014/main" id="{09B3A880-A9CD-4770-A5EE-FA05D3EF5375}"/>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šlíḑe">
                <a:extLst>
                  <a:ext uri="{FF2B5EF4-FFF2-40B4-BE49-F238E27FC236}">
                    <a16:creationId xmlns:a16="http://schemas.microsoft.com/office/drawing/2014/main" id="{3EEADAB1-62D4-4945-8197-8FC6B08D4E37}"/>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ḻîḓè">
                <a:extLst>
                  <a:ext uri="{FF2B5EF4-FFF2-40B4-BE49-F238E27FC236}">
                    <a16:creationId xmlns:a16="http://schemas.microsoft.com/office/drawing/2014/main" id="{1D7CE34E-9E44-4373-B59A-54A7FCD7CDD1}"/>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ļîḑè">
                <a:extLst>
                  <a:ext uri="{FF2B5EF4-FFF2-40B4-BE49-F238E27FC236}">
                    <a16:creationId xmlns:a16="http://schemas.microsoft.com/office/drawing/2014/main" id="{55659A52-E72A-4459-94A1-ABAD4354E8F4}"/>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 name="íšľïḋé">
              <a:extLst>
                <a:ext uri="{FF2B5EF4-FFF2-40B4-BE49-F238E27FC236}">
                  <a16:creationId xmlns:a16="http://schemas.microsoft.com/office/drawing/2014/main" id="{28426D50-B8FF-4BB0-83BB-85B3AB19D31A}"/>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6" name="í$ļîdé">
              <a:extLst>
                <a:ext uri="{FF2B5EF4-FFF2-40B4-BE49-F238E27FC236}">
                  <a16:creationId xmlns:a16="http://schemas.microsoft.com/office/drawing/2014/main" id="{2005938A-1162-43A9-9574-409A359856C6}"/>
                </a:ext>
              </a:extLst>
            </p:cNvPr>
            <p:cNvGrpSpPr/>
            <p:nvPr/>
          </p:nvGrpSpPr>
          <p:grpSpPr>
            <a:xfrm>
              <a:off x="10450629" y="404003"/>
              <a:ext cx="1011546" cy="270315"/>
              <a:chOff x="5102226" y="2428875"/>
              <a:chExt cx="5067300" cy="1354138"/>
            </a:xfrm>
            <a:solidFill>
              <a:srgbClr val="0A0A0A"/>
            </a:solidFill>
          </p:grpSpPr>
          <p:sp>
            <p:nvSpPr>
              <p:cNvPr id="7" name="ís1ïḋe">
                <a:extLst>
                  <a:ext uri="{FF2B5EF4-FFF2-40B4-BE49-F238E27FC236}">
                    <a16:creationId xmlns:a16="http://schemas.microsoft.com/office/drawing/2014/main" id="{0D9CC6B5-055F-4ED5-86D6-1651D3F2D1C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ślïḍê">
                <a:extLst>
                  <a:ext uri="{FF2B5EF4-FFF2-40B4-BE49-F238E27FC236}">
                    <a16:creationId xmlns:a16="http://schemas.microsoft.com/office/drawing/2014/main" id="{C154A63C-CD66-4C8B-8164-04270D27100F}"/>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śḷiḍê">
                <a:extLst>
                  <a:ext uri="{FF2B5EF4-FFF2-40B4-BE49-F238E27FC236}">
                    <a16:creationId xmlns:a16="http://schemas.microsoft.com/office/drawing/2014/main" id="{4B90D8B7-2F22-449A-BB19-D89476A082C7}"/>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ṧľíḑe">
                <a:extLst>
                  <a:ext uri="{FF2B5EF4-FFF2-40B4-BE49-F238E27FC236}">
                    <a16:creationId xmlns:a16="http://schemas.microsoft.com/office/drawing/2014/main" id="{7DD3878E-F8FF-4A43-AC41-A546C92D26DA}"/>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5" name="图片 24">
            <a:extLst>
              <a:ext uri="{FF2B5EF4-FFF2-40B4-BE49-F238E27FC236}">
                <a16:creationId xmlns:a16="http://schemas.microsoft.com/office/drawing/2014/main" id="{CEA1B47A-C0BC-41C4-B61D-379DE712E8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sp>
        <p:nvSpPr>
          <p:cNvPr id="26" name="文本占位符 32">
            <a:extLst>
              <a:ext uri="{FF2B5EF4-FFF2-40B4-BE49-F238E27FC236}">
                <a16:creationId xmlns:a16="http://schemas.microsoft.com/office/drawing/2014/main" id="{7B45268B-9C0A-4555-AD4C-210A06D294E2}"/>
              </a:ext>
            </a:extLst>
          </p:cNvPr>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27" name="直接连接符 26">
            <a:extLst>
              <a:ext uri="{FF2B5EF4-FFF2-40B4-BE49-F238E27FC236}">
                <a16:creationId xmlns:a16="http://schemas.microsoft.com/office/drawing/2014/main" id="{4F6C48A1-E50F-42BE-BD2E-B4F7C83E8FA8}"/>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图片占位符 2">
            <a:extLst>
              <a:ext uri="{FF2B5EF4-FFF2-40B4-BE49-F238E27FC236}">
                <a16:creationId xmlns:a16="http://schemas.microsoft.com/office/drawing/2014/main" id="{EA07A501-59C6-4A7C-AD1D-1E65EBB8BCDA}"/>
              </a:ext>
            </a:extLst>
          </p:cNvPr>
          <p:cNvSpPr>
            <a:spLocks noGrp="1"/>
          </p:cNvSpPr>
          <p:nvPr>
            <p:ph type="pic" sz="quarter" idx="12"/>
          </p:nvPr>
        </p:nvSpPr>
        <p:spPr>
          <a:xfrm>
            <a:off x="6151925" y="2036531"/>
            <a:ext cx="6785436" cy="3981033"/>
          </a:xfrm>
          <a:prstGeom prst="rect">
            <a:avLst/>
          </a:prstGeom>
        </p:spPr>
        <p:txBody>
          <a:bodyPr/>
          <a:lstStyle/>
          <a:p>
            <a:endParaRPr lang="zh-CN" altLang="en-US"/>
          </a:p>
        </p:txBody>
      </p:sp>
      <p:sp>
        <p:nvSpPr>
          <p:cNvPr id="28" name="图片占位符 27">
            <a:extLst>
              <a:ext uri="{FF2B5EF4-FFF2-40B4-BE49-F238E27FC236}">
                <a16:creationId xmlns:a16="http://schemas.microsoft.com/office/drawing/2014/main" id="{F53A298F-52CE-4969-A9CF-50FA4018EE63}"/>
              </a:ext>
            </a:extLst>
          </p:cNvPr>
          <p:cNvSpPr>
            <a:spLocks noGrp="1"/>
          </p:cNvSpPr>
          <p:nvPr>
            <p:ph type="pic" sz="quarter" idx="13"/>
          </p:nvPr>
        </p:nvSpPr>
        <p:spPr>
          <a:xfrm>
            <a:off x="3378574" y="2525156"/>
            <a:ext cx="4084674" cy="1902117"/>
          </a:xfrm>
          <a:prstGeom prst="rect">
            <a:avLst/>
          </a:prstGeom>
        </p:spPr>
        <p:txBody>
          <a:bodyPr/>
          <a:lstStyle/>
          <a:p>
            <a:endParaRPr lang="zh-CN" altLang="en-US"/>
          </a:p>
        </p:txBody>
      </p:sp>
    </p:spTree>
    <p:extLst>
      <p:ext uri="{BB962C8B-B14F-4D97-AF65-F5344CB8AC3E}">
        <p14:creationId xmlns:p14="http://schemas.microsoft.com/office/powerpoint/2010/main" val="3427716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2023/9/20</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Tree>
    <p:extLst>
      <p:ext uri="{BB962C8B-B14F-4D97-AF65-F5344CB8AC3E}">
        <p14:creationId xmlns:p14="http://schemas.microsoft.com/office/powerpoint/2010/main" val="1027426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2023/9/20</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
        <p:nvSpPr>
          <p:cNvPr id="5" name="图片占位符 4">
            <a:extLst>
              <a:ext uri="{FF2B5EF4-FFF2-40B4-BE49-F238E27FC236}">
                <a16:creationId xmlns:a16="http://schemas.microsoft.com/office/drawing/2014/main" id="{8A09E60B-9D8D-4216-9ADE-78E603F4C9F0}"/>
              </a:ext>
            </a:extLst>
          </p:cNvPr>
          <p:cNvSpPr>
            <a:spLocks noGrp="1"/>
          </p:cNvSpPr>
          <p:nvPr>
            <p:ph type="pic" idx="13"/>
          </p:nvPr>
        </p:nvSpPr>
        <p:spPr>
          <a:xfrm>
            <a:off x="372253" y="10887"/>
            <a:ext cx="9759697" cy="6858000"/>
          </a:xfrm>
        </p:spPr>
        <p:txBody>
          <a:bodyPr/>
          <a:lstStyle/>
          <a:p>
            <a:endParaRPr lang="zh-CN" altLang="en-US"/>
          </a:p>
        </p:txBody>
      </p:sp>
    </p:spTree>
    <p:extLst>
      <p:ext uri="{BB962C8B-B14F-4D97-AF65-F5344CB8AC3E}">
        <p14:creationId xmlns:p14="http://schemas.microsoft.com/office/powerpoint/2010/main" val="1313310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2023/9/20</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
        <p:nvSpPr>
          <p:cNvPr id="5" name="图片占位符 4">
            <a:extLst>
              <a:ext uri="{FF2B5EF4-FFF2-40B4-BE49-F238E27FC236}">
                <a16:creationId xmlns:a16="http://schemas.microsoft.com/office/drawing/2014/main" id="{41E12631-02F0-4AF5-AA0D-D8DD46F5BF39}"/>
              </a:ext>
            </a:extLst>
          </p:cNvPr>
          <p:cNvSpPr>
            <a:spLocks noGrp="1"/>
          </p:cNvSpPr>
          <p:nvPr>
            <p:ph type="pic" idx="13"/>
          </p:nvPr>
        </p:nvSpPr>
        <p:spPr>
          <a:xfrm>
            <a:off x="838200" y="0"/>
            <a:ext cx="5098694" cy="6851507"/>
          </a:xfrm>
        </p:spPr>
        <p:txBody>
          <a:bodyPr/>
          <a:lstStyle/>
          <a:p>
            <a:endParaRPr lang="zh-CN" altLang="en-US"/>
          </a:p>
        </p:txBody>
      </p:sp>
    </p:spTree>
    <p:extLst>
      <p:ext uri="{BB962C8B-B14F-4D97-AF65-F5344CB8AC3E}">
        <p14:creationId xmlns:p14="http://schemas.microsoft.com/office/powerpoint/2010/main" val="1061957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3" name="图片占位符 69">
            <a:extLst>
              <a:ext uri="{FF2B5EF4-FFF2-40B4-BE49-F238E27FC236}">
                <a16:creationId xmlns:a16="http://schemas.microsoft.com/office/drawing/2014/main" id="{87A8A5C6-32C6-4F4D-8F29-8EFA77607620}"/>
              </a:ext>
            </a:extLst>
          </p:cNvPr>
          <p:cNvSpPr>
            <a:spLocks noGrp="1"/>
          </p:cNvSpPr>
          <p:nvPr>
            <p:ph type="pic" sz="quarter" idx="12"/>
          </p:nvPr>
        </p:nvSpPr>
        <p:spPr>
          <a:xfrm>
            <a:off x="5764211" y="2590167"/>
            <a:ext cx="6427787" cy="4237037"/>
          </a:xfrm>
          <a:noFill/>
        </p:spPr>
        <p:txBody>
          <a:bodyPr/>
          <a:lstStyle/>
          <a:p>
            <a:endParaRPr lang="zh-CN" altLang="en-US"/>
          </a:p>
        </p:txBody>
      </p:sp>
      <p:sp>
        <p:nvSpPr>
          <p:cNvPr id="34" name="图片占位符 23">
            <a:extLst>
              <a:ext uri="{FF2B5EF4-FFF2-40B4-BE49-F238E27FC236}">
                <a16:creationId xmlns:a16="http://schemas.microsoft.com/office/drawing/2014/main" id="{5885FF35-E49F-449B-B15D-D62D2D61E1B6}"/>
              </a:ext>
            </a:extLst>
          </p:cNvPr>
          <p:cNvSpPr>
            <a:spLocks noGrp="1"/>
          </p:cNvSpPr>
          <p:nvPr>
            <p:ph type="pic" sz="quarter" idx="11"/>
          </p:nvPr>
        </p:nvSpPr>
        <p:spPr>
          <a:xfrm>
            <a:off x="0" y="2495268"/>
            <a:ext cx="5764212" cy="4331936"/>
          </a:xfrm>
          <a:noFill/>
        </p:spPr>
        <p:txBody>
          <a:bodyPr/>
          <a:lstStyle/>
          <a:p>
            <a:endParaRPr lang="zh-CN" altLang="en-US"/>
          </a:p>
        </p:txBody>
      </p:sp>
      <p:sp>
        <p:nvSpPr>
          <p:cNvPr id="35" name="图片占位符 34">
            <a:extLst>
              <a:ext uri="{FF2B5EF4-FFF2-40B4-BE49-F238E27FC236}">
                <a16:creationId xmlns:a16="http://schemas.microsoft.com/office/drawing/2014/main" id="{AE9F034C-FBCF-49EF-A3C3-894260D97F40}"/>
              </a:ext>
            </a:extLst>
          </p:cNvPr>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Tree>
    <p:extLst>
      <p:ext uri="{BB962C8B-B14F-4D97-AF65-F5344CB8AC3E}">
        <p14:creationId xmlns:p14="http://schemas.microsoft.com/office/powerpoint/2010/main" val="2789151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30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743760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7F37A6C4-348D-4AEE-A178-D7A7951ECA33}"/>
              </a:ext>
            </a:extLst>
          </p:cNvPr>
          <p:cNvSpPr>
            <a:spLocks noGrp="1"/>
          </p:cNvSpPr>
          <p:nvPr>
            <p:ph type="pic" idx="10"/>
          </p:nvPr>
        </p:nvSpPr>
        <p:spPr>
          <a:xfrm>
            <a:off x="6" y="10473"/>
            <a:ext cx="12191994" cy="3429000"/>
          </a:xfrm>
        </p:spPr>
        <p:txBody>
          <a:bodyPr/>
          <a:lstStyle/>
          <a:p>
            <a:endParaRPr lang="zh-CN" altLang="en-US"/>
          </a:p>
        </p:txBody>
      </p:sp>
    </p:spTree>
    <p:extLst>
      <p:ext uri="{BB962C8B-B14F-4D97-AF65-F5344CB8AC3E}">
        <p14:creationId xmlns:p14="http://schemas.microsoft.com/office/powerpoint/2010/main" val="865237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25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ísḷïḋé">
            <a:extLst>
              <a:ext uri="{FF2B5EF4-FFF2-40B4-BE49-F238E27FC236}">
                <a16:creationId xmlns:a16="http://schemas.microsoft.com/office/drawing/2014/main" id="{C008D62A-03B5-48ED-867A-28BA9DC91576}"/>
              </a:ext>
            </a:extLst>
          </p:cNvPr>
          <p:cNvGrpSpPr/>
          <p:nvPr userDrawn="1"/>
        </p:nvGrpSpPr>
        <p:grpSpPr>
          <a:xfrm>
            <a:off x="2018769" y="-653080"/>
            <a:ext cx="8154462" cy="8164160"/>
            <a:chOff x="1735138" y="2095500"/>
            <a:chExt cx="2667000" cy="2670175"/>
          </a:xfrm>
          <a:solidFill>
            <a:schemeClr val="accent5">
              <a:alpha val="5000"/>
            </a:schemeClr>
          </a:solidFill>
        </p:grpSpPr>
        <p:sp>
          <p:nvSpPr>
            <p:cNvPr id="8" name="iṣ1íḋê">
              <a:extLst>
                <a:ext uri="{FF2B5EF4-FFF2-40B4-BE49-F238E27FC236}">
                  <a16:creationId xmlns:a16="http://schemas.microsoft.com/office/drawing/2014/main" id="{9D748DD3-FDBE-4292-8C21-F05FC061A8FA}"/>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ḻïďê">
              <a:extLst>
                <a:ext uri="{FF2B5EF4-FFF2-40B4-BE49-F238E27FC236}">
                  <a16:creationId xmlns:a16="http://schemas.microsoft.com/office/drawing/2014/main" id="{3BDF44C7-FEBF-4A34-851B-E4F27880FCA3}"/>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ïṧḻíḓé">
              <a:extLst>
                <a:ext uri="{FF2B5EF4-FFF2-40B4-BE49-F238E27FC236}">
                  <a16:creationId xmlns:a16="http://schemas.microsoft.com/office/drawing/2014/main" id="{7DDE52DB-A8A2-418C-A706-0A8117F95E44}"/>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śḷïḓê">
              <a:extLst>
                <a:ext uri="{FF2B5EF4-FFF2-40B4-BE49-F238E27FC236}">
                  <a16:creationId xmlns:a16="http://schemas.microsoft.com/office/drawing/2014/main" id="{049B4209-EC5A-48B2-A77F-DD3F04ED348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ṧļîḓè">
              <a:extLst>
                <a:ext uri="{FF2B5EF4-FFF2-40B4-BE49-F238E27FC236}">
                  <a16:creationId xmlns:a16="http://schemas.microsoft.com/office/drawing/2014/main" id="{6A405011-B0A1-4DE4-9205-13C879A5AE1D}"/>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ṣľîḑê">
              <a:extLst>
                <a:ext uri="{FF2B5EF4-FFF2-40B4-BE49-F238E27FC236}">
                  <a16:creationId xmlns:a16="http://schemas.microsoft.com/office/drawing/2014/main" id="{CFDA81B2-3C65-4970-AF33-91A10F18C428}"/>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S1îdè">
              <a:extLst>
                <a:ext uri="{FF2B5EF4-FFF2-40B4-BE49-F238E27FC236}">
                  <a16:creationId xmlns:a16="http://schemas.microsoft.com/office/drawing/2014/main" id="{D92915AB-9C9E-448C-A5C7-2F70ED015089}"/>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ŝḻiḓe">
              <a:extLst>
                <a:ext uri="{FF2B5EF4-FFF2-40B4-BE49-F238E27FC236}">
                  <a16:creationId xmlns:a16="http://schemas.microsoft.com/office/drawing/2014/main" id="{6A1A910D-2083-421F-82A1-B5B44D260905}"/>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ślîḓê">
              <a:extLst>
                <a:ext uri="{FF2B5EF4-FFF2-40B4-BE49-F238E27FC236}">
                  <a16:creationId xmlns:a16="http://schemas.microsoft.com/office/drawing/2014/main" id="{493FB41E-B354-4D51-B1AB-AF0F30941D7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sḻiḓè">
              <a:extLst>
                <a:ext uri="{FF2B5EF4-FFF2-40B4-BE49-F238E27FC236}">
                  <a16:creationId xmlns:a16="http://schemas.microsoft.com/office/drawing/2014/main" id="{1AEBD4FF-DE99-47AA-956E-F2A59A86C23A}"/>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ṣľíḍè">
              <a:extLst>
                <a:ext uri="{FF2B5EF4-FFF2-40B4-BE49-F238E27FC236}">
                  <a16:creationId xmlns:a16="http://schemas.microsoft.com/office/drawing/2014/main" id="{8C65A66D-C285-45D4-80F9-2F74D6C87FB7}"/>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ṡ1idé">
              <a:extLst>
                <a:ext uri="{FF2B5EF4-FFF2-40B4-BE49-F238E27FC236}">
                  <a16:creationId xmlns:a16="http://schemas.microsoft.com/office/drawing/2014/main" id="{615BBFDA-1CEF-4478-B61E-9CD3573F9441}"/>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ŝ1íḋe">
              <a:extLst>
                <a:ext uri="{FF2B5EF4-FFF2-40B4-BE49-F238E27FC236}">
                  <a16:creationId xmlns:a16="http://schemas.microsoft.com/office/drawing/2014/main" id="{BE7EB58F-D722-443A-8BBA-D06B08DD8D35}"/>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ṩ1íďé">
              <a:extLst>
                <a:ext uri="{FF2B5EF4-FFF2-40B4-BE49-F238E27FC236}">
                  <a16:creationId xmlns:a16="http://schemas.microsoft.com/office/drawing/2014/main" id="{A365FCE7-F7CB-4034-811B-0DB5DD830059}"/>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2" name="矩形 21">
            <a:extLst>
              <a:ext uri="{FF2B5EF4-FFF2-40B4-BE49-F238E27FC236}">
                <a16:creationId xmlns:a16="http://schemas.microsoft.com/office/drawing/2014/main" id="{C3922C37-C600-4E07-A8FA-C3D412E25E7D}"/>
              </a:ext>
            </a:extLst>
          </p:cNvPr>
          <p:cNvSpPr/>
          <p:nvPr userDrawn="1"/>
        </p:nvSpPr>
        <p:spPr>
          <a:xfrm>
            <a:off x="313342" y="412399"/>
            <a:ext cx="687563"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72C35848-EB3C-43D7-840E-944FA653A980}"/>
              </a:ext>
            </a:extLst>
          </p:cNvPr>
          <p:cNvCxnSpPr>
            <a:cxnSpLocks/>
          </p:cNvCxnSpPr>
          <p:nvPr userDrawn="1"/>
        </p:nvCxnSpPr>
        <p:spPr>
          <a:xfrm>
            <a:off x="654023"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74635A3-C76D-46AC-A9B8-575B69C880B8}"/>
              </a:ext>
            </a:extLst>
          </p:cNvPr>
          <p:cNvCxnSpPr>
            <a:cxnSpLocks/>
          </p:cNvCxnSpPr>
          <p:nvPr userDrawn="1"/>
        </p:nvCxnSpPr>
        <p:spPr>
          <a:xfrm>
            <a:off x="660344"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等腰三角形 24">
            <a:extLst>
              <a:ext uri="{FF2B5EF4-FFF2-40B4-BE49-F238E27FC236}">
                <a16:creationId xmlns:a16="http://schemas.microsoft.com/office/drawing/2014/main" id="{24298E4E-C328-4C3E-851D-8696193B39F8}"/>
              </a:ext>
            </a:extLst>
          </p:cNvPr>
          <p:cNvSpPr/>
          <p:nvPr userDrawn="1"/>
        </p:nvSpPr>
        <p:spPr>
          <a:xfrm>
            <a:off x="10872316" y="5535568"/>
            <a:ext cx="1319684"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0650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238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9BE0E7B3-B81C-46E2-B4FA-992DDAED5670}"/>
              </a:ext>
            </a:extLst>
          </p:cNvPr>
          <p:cNvSpPr>
            <a:spLocks noGrp="1"/>
          </p:cNvSpPr>
          <p:nvPr>
            <p:ph type="pic" sz="quarter" idx="11"/>
          </p:nvPr>
        </p:nvSpPr>
        <p:spPr>
          <a:xfrm>
            <a:off x="1515585" y="2604052"/>
            <a:ext cx="3072650" cy="2316681"/>
          </a:xfrm>
          <a:prstGeom prst="rect">
            <a:avLst/>
          </a:prstGeom>
        </p:spPr>
        <p:txBody>
          <a:bodyPr/>
          <a:lstStyle/>
          <a:p>
            <a:endParaRPr lang="zh-CN" altLang="en-US"/>
          </a:p>
        </p:txBody>
      </p:sp>
      <p:sp>
        <p:nvSpPr>
          <p:cNvPr id="6" name="图片占位符 5">
            <a:extLst>
              <a:ext uri="{FF2B5EF4-FFF2-40B4-BE49-F238E27FC236}">
                <a16:creationId xmlns:a16="http://schemas.microsoft.com/office/drawing/2014/main" id="{E6F71D02-26C0-422C-94A5-0E13BA40A1E8}"/>
              </a:ext>
            </a:extLst>
          </p:cNvPr>
          <p:cNvSpPr>
            <a:spLocks noGrp="1"/>
          </p:cNvSpPr>
          <p:nvPr>
            <p:ph type="pic" sz="quarter" idx="12"/>
          </p:nvPr>
        </p:nvSpPr>
        <p:spPr>
          <a:xfrm>
            <a:off x="4588235" y="2604053"/>
            <a:ext cx="3072650" cy="2316681"/>
          </a:xfrm>
          <a:prstGeom prst="rect">
            <a:avLst/>
          </a:prstGeom>
        </p:spPr>
        <p:txBody>
          <a:bodyPr/>
          <a:lstStyle/>
          <a:p>
            <a:endParaRPr lang="zh-CN" altLang="en-US"/>
          </a:p>
        </p:txBody>
      </p:sp>
      <p:sp>
        <p:nvSpPr>
          <p:cNvPr id="30" name="图片占位符 29">
            <a:extLst>
              <a:ext uri="{FF2B5EF4-FFF2-40B4-BE49-F238E27FC236}">
                <a16:creationId xmlns:a16="http://schemas.microsoft.com/office/drawing/2014/main" id="{392E62B8-A4C1-414F-AD36-E09519179E7E}"/>
              </a:ext>
            </a:extLst>
          </p:cNvPr>
          <p:cNvSpPr>
            <a:spLocks noGrp="1"/>
          </p:cNvSpPr>
          <p:nvPr>
            <p:ph type="pic" sz="quarter" idx="13"/>
          </p:nvPr>
        </p:nvSpPr>
        <p:spPr>
          <a:xfrm>
            <a:off x="7635701" y="2604053"/>
            <a:ext cx="3072650" cy="2316681"/>
          </a:xfrm>
          <a:prstGeom prst="rect">
            <a:avLst/>
          </a:prstGeom>
        </p:spPr>
        <p:txBody>
          <a:bodyPr/>
          <a:lstStyle/>
          <a:p>
            <a:endParaRPr lang="zh-CN" altLang="en-US"/>
          </a:p>
        </p:txBody>
      </p:sp>
    </p:spTree>
    <p:extLst>
      <p:ext uri="{BB962C8B-B14F-4D97-AF65-F5344CB8AC3E}">
        <p14:creationId xmlns:p14="http://schemas.microsoft.com/office/powerpoint/2010/main" val="1979185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BBBFB6E9-8BBA-4C22-9747-F53EDC5F937C}"/>
              </a:ext>
            </a:extLst>
          </p:cNvPr>
          <p:cNvSpPr>
            <a:spLocks noGrp="1"/>
          </p:cNvSpPr>
          <p:nvPr>
            <p:ph type="pic" sz="quarter" idx="11"/>
          </p:nvPr>
        </p:nvSpPr>
        <p:spPr>
          <a:xfrm>
            <a:off x="1077966" y="1647055"/>
            <a:ext cx="3505504" cy="4487045"/>
          </a:xfrm>
          <a:prstGeom prst="rect">
            <a:avLst/>
          </a:prstGeom>
        </p:spPr>
        <p:txBody>
          <a:bodyPr/>
          <a:lstStyle/>
          <a:p>
            <a:endParaRPr lang="zh-CN" altLang="en-US"/>
          </a:p>
        </p:txBody>
      </p:sp>
    </p:spTree>
    <p:extLst>
      <p:ext uri="{BB962C8B-B14F-4D97-AF65-F5344CB8AC3E}">
        <p14:creationId xmlns:p14="http://schemas.microsoft.com/office/powerpoint/2010/main" val="212146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5">
            <a:extLst>
              <a:ext uri="{FF2B5EF4-FFF2-40B4-BE49-F238E27FC236}">
                <a16:creationId xmlns:a16="http://schemas.microsoft.com/office/drawing/2014/main" id="{21477E87-65B0-463B-876C-EFE152D6A7A6}"/>
              </a:ext>
            </a:extLst>
          </p:cNvPr>
          <p:cNvSpPr>
            <a:spLocks noGrp="1"/>
          </p:cNvSpPr>
          <p:nvPr>
            <p:ph type="pic" sz="quarter" idx="12"/>
          </p:nvPr>
        </p:nvSpPr>
        <p:spPr>
          <a:xfrm>
            <a:off x="5481" y="1979880"/>
            <a:ext cx="3136900" cy="2247900"/>
          </a:xfrm>
          <a:prstGeom prst="rect">
            <a:avLst/>
          </a:prstGeom>
        </p:spPr>
        <p:txBody>
          <a:bodyPr/>
          <a:lstStyle/>
          <a:p>
            <a:endParaRPr lang="zh-CN" altLang="en-US"/>
          </a:p>
        </p:txBody>
      </p:sp>
    </p:spTree>
    <p:extLst>
      <p:ext uri="{BB962C8B-B14F-4D97-AF65-F5344CB8AC3E}">
        <p14:creationId xmlns:p14="http://schemas.microsoft.com/office/powerpoint/2010/main" val="226623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21EA50BA-BF13-4D27-A467-3E94AD169001}"/>
              </a:ext>
            </a:extLst>
          </p:cNvPr>
          <p:cNvSpPr>
            <a:spLocks noGrp="1"/>
          </p:cNvSpPr>
          <p:nvPr>
            <p:ph type="pic" sz="quarter" idx="11"/>
          </p:nvPr>
        </p:nvSpPr>
        <p:spPr>
          <a:xfrm>
            <a:off x="4207565" y="2828178"/>
            <a:ext cx="3776870" cy="2146852"/>
          </a:xfrm>
          <a:prstGeom prst="rect">
            <a:avLst/>
          </a:prstGeom>
        </p:spPr>
        <p:txBody>
          <a:bodyPr/>
          <a:lstStyle/>
          <a:p>
            <a:endParaRPr lang="zh-CN" altLang="en-US"/>
          </a:p>
        </p:txBody>
      </p:sp>
    </p:spTree>
    <p:extLst>
      <p:ext uri="{BB962C8B-B14F-4D97-AF65-F5344CB8AC3E}">
        <p14:creationId xmlns:p14="http://schemas.microsoft.com/office/powerpoint/2010/main" val="3072362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8485970E-3D00-4666-8A66-32B5164EF0C9}"/>
              </a:ext>
            </a:extLst>
          </p:cNvPr>
          <p:cNvSpPr>
            <a:spLocks noGrp="1"/>
          </p:cNvSpPr>
          <p:nvPr>
            <p:ph type="pic" sz="quarter" idx="11"/>
          </p:nvPr>
        </p:nvSpPr>
        <p:spPr>
          <a:xfrm>
            <a:off x="1683830" y="1971819"/>
            <a:ext cx="2003744" cy="1252340"/>
          </a:xfrm>
          <a:prstGeom prst="rect">
            <a:avLst/>
          </a:prstGeom>
        </p:spPr>
        <p:txBody>
          <a:bodyPr/>
          <a:lstStyle/>
          <a:p>
            <a:endParaRPr lang="zh-CN" altLang="en-US"/>
          </a:p>
        </p:txBody>
      </p:sp>
    </p:spTree>
    <p:extLst>
      <p:ext uri="{BB962C8B-B14F-4D97-AF65-F5344CB8AC3E}">
        <p14:creationId xmlns:p14="http://schemas.microsoft.com/office/powerpoint/2010/main" val="3056897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C0CF20-D39E-4309-99FA-E3B77D7B53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2E0FCB-845F-43F0-9081-36497D744A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D38D41-F126-4168-9EC4-28729C74B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863DF-B9E4-4586-93FD-95547E6FD0DC}" type="datetimeFigureOut">
              <a:rPr lang="zh-CN" altLang="en-US" smtClean="0"/>
              <a:t>2023/9/20</a:t>
            </a:fld>
            <a:endParaRPr lang="zh-CN" altLang="en-US"/>
          </a:p>
        </p:txBody>
      </p:sp>
      <p:sp>
        <p:nvSpPr>
          <p:cNvPr id="5" name="页脚占位符 4">
            <a:extLst>
              <a:ext uri="{FF2B5EF4-FFF2-40B4-BE49-F238E27FC236}">
                <a16:creationId xmlns:a16="http://schemas.microsoft.com/office/drawing/2014/main" id="{40D2F8F1-B6F1-4AE9-981E-884220B31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348E34-E40F-4E74-AF39-70FADB492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6B931-9FE5-4530-B16B-DC33AD6A3370}" type="slidenum">
              <a:rPr lang="zh-CN" altLang="en-US" smtClean="0"/>
              <a:t>‹#›</a:t>
            </a:fld>
            <a:endParaRPr lang="zh-CN" altLang="en-US"/>
          </a:p>
        </p:txBody>
      </p:sp>
    </p:spTree>
    <p:extLst>
      <p:ext uri="{BB962C8B-B14F-4D97-AF65-F5344CB8AC3E}">
        <p14:creationId xmlns:p14="http://schemas.microsoft.com/office/powerpoint/2010/main" val="143703133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50" r:id="rId4"/>
    <p:sldLayoutId id="2147483687" r:id="rId5"/>
    <p:sldLayoutId id="2147483686" r:id="rId6"/>
    <p:sldLayoutId id="2147483668" r:id="rId7"/>
    <p:sldLayoutId id="2147483667" r:id="rId8"/>
    <p:sldLayoutId id="2147483666" r:id="rId9"/>
    <p:sldLayoutId id="2147483665" r:id="rId10"/>
    <p:sldLayoutId id="2147483664" r:id="rId11"/>
    <p:sldLayoutId id="2147483654" r:id="rId12"/>
    <p:sldLayoutId id="2147483688" r:id="rId13"/>
    <p:sldLayoutId id="2147483655" r:id="rId14"/>
    <p:sldLayoutId id="2147483684" r:id="rId15"/>
    <p:sldLayoutId id="2147483663" r:id="rId16"/>
    <p:sldLayoutId id="214748365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904975"/>
      </p:ext>
    </p:extLst>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174582"/>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9.png"/><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2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7.png"/><Relationship Id="rId7" Type="http://schemas.openxmlformats.org/officeDocument/2006/relationships/image" Target="../media/image16.jpe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18.jpeg"/><Relationship Id="rId10" Type="http://schemas.openxmlformats.org/officeDocument/2006/relationships/image" Target="../media/image30.jpeg"/><Relationship Id="rId4" Type="http://schemas.openxmlformats.org/officeDocument/2006/relationships/image" Target="../media/image28.jpeg"/><Relationship Id="rId9"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3.png"/><Relationship Id="rId5" Type="http://schemas.openxmlformats.org/officeDocument/2006/relationships/image" Target="../media/image2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9.png"/><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9.png"/><Relationship Id="rId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9.png"/><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7.jpeg"/><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36.jpeg"/><Relationship Id="rId5" Type="http://schemas.openxmlformats.org/officeDocument/2006/relationships/image" Target="../media/image3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image" Target="../media/image38.wmf"/></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6.v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audio" Target="../media/audio1.wav"/><Relationship Id="rId7" Type="http://schemas.openxmlformats.org/officeDocument/2006/relationships/image" Target="../media/image43.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19.bin"/><Relationship Id="rId5" Type="http://schemas.openxmlformats.org/officeDocument/2006/relationships/image" Target="../media/image42.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9.png"/><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7.jpe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49.gi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6.gif"/><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52.jpeg"/><Relationship Id="rId11" Type="http://schemas.openxmlformats.org/officeDocument/2006/relationships/image" Target="../media/image27.png"/><Relationship Id="rId5" Type="http://schemas.openxmlformats.org/officeDocument/2006/relationships/image" Target="../media/image47.jpeg"/><Relationship Id="rId10" Type="http://schemas.openxmlformats.org/officeDocument/2006/relationships/image" Target="../media/image55.png"/><Relationship Id="rId4" Type="http://schemas.openxmlformats.org/officeDocument/2006/relationships/image" Target="../media/image51.jpeg"/><Relationship Id="rId9"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52.jpeg"/><Relationship Id="rId11" Type="http://schemas.openxmlformats.org/officeDocument/2006/relationships/image" Target="../media/image27.png"/><Relationship Id="rId5" Type="http://schemas.openxmlformats.org/officeDocument/2006/relationships/image" Target="../media/image47.jpeg"/><Relationship Id="rId10" Type="http://schemas.openxmlformats.org/officeDocument/2006/relationships/image" Target="../media/image55.png"/><Relationship Id="rId4" Type="http://schemas.openxmlformats.org/officeDocument/2006/relationships/image" Target="../media/image51.jpeg"/><Relationship Id="rId9"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57.png"/><Relationship Id="rId5" Type="http://schemas.openxmlformats.org/officeDocument/2006/relationships/image" Target="../media/image9.png"/><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vmlDrawing" Target="../drawings/vmlDrawing21.vml"/><Relationship Id="rId5" Type="http://schemas.openxmlformats.org/officeDocument/2006/relationships/image" Target="../media/image21.png"/><Relationship Id="rId4" Type="http://schemas.openxmlformats.org/officeDocument/2006/relationships/image" Target="../media/image60.wmf"/></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image" Target="../media/image21.png"/><Relationship Id="rId4" Type="http://schemas.openxmlformats.org/officeDocument/2006/relationships/image" Target="../media/image61.wmf"/></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9.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23.vml"/><Relationship Id="rId5" Type="http://schemas.openxmlformats.org/officeDocument/2006/relationships/image" Target="../media/image21.png"/><Relationship Id="rId4" Type="http://schemas.openxmlformats.org/officeDocument/2006/relationships/image" Target="../media/image63.emf"/></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64.png"/><Relationship Id="rId5" Type="http://schemas.openxmlformats.org/officeDocument/2006/relationships/image" Target="../media/image9.png"/><Relationship Id="rId4" Type="http://schemas.openxmlformats.org/officeDocument/2006/relationships/oleObject" Target="../embeddings/oleObject29.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image" Target="../media/image65.wmf"/><Relationship Id="rId4" Type="http://schemas.openxmlformats.org/officeDocument/2006/relationships/oleObject" Target="../embeddings/oleObject31.bin"/></Relationships>
</file>

<file path=ppt/slides/_rels/slide5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9.png"/><Relationship Id="rId5" Type="http://schemas.openxmlformats.org/officeDocument/2006/relationships/oleObject" Target="../embeddings/oleObject32.bin"/><Relationship Id="rId4" Type="http://schemas.openxmlformats.org/officeDocument/2006/relationships/image" Target="../media/image10.jpeg"/></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4.xml"/><Relationship Id="rId1" Type="http://schemas.openxmlformats.org/officeDocument/2006/relationships/vmlDrawing" Target="../drawings/vmlDrawing27.vml"/><Relationship Id="rId5" Type="http://schemas.openxmlformats.org/officeDocument/2006/relationships/image" Target="../media/image9.png"/><Relationship Id="rId4" Type="http://schemas.openxmlformats.org/officeDocument/2006/relationships/oleObject" Target="../embeddings/oleObject33.bin"/></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28.vml"/><Relationship Id="rId4" Type="http://schemas.openxmlformats.org/officeDocument/2006/relationships/image" Target="../media/image66.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29.vml"/><Relationship Id="rId4" Type="http://schemas.openxmlformats.org/officeDocument/2006/relationships/image" Target="../media/image67.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30.vml"/><Relationship Id="rId5" Type="http://schemas.openxmlformats.org/officeDocument/2006/relationships/image" Target="../media/image68.wmf"/><Relationship Id="rId4" Type="http://schemas.openxmlformats.org/officeDocument/2006/relationships/oleObject" Target="../embeddings/oleObject37.bin"/></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vmlDrawing" Target="../drawings/vmlDrawing31.vml"/><Relationship Id="rId5" Type="http://schemas.openxmlformats.org/officeDocument/2006/relationships/image" Target="../media/image9.png"/><Relationship Id="rId4" Type="http://schemas.openxmlformats.org/officeDocument/2006/relationships/oleObject" Target="../embeddings/oleObject38.bin"/></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4.png"/><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image" Target="../media/image57.png"/><Relationship Id="rId5" Type="http://schemas.openxmlformats.org/officeDocument/2006/relationships/image" Target="../media/image9.png"/><Relationship Id="rId4" Type="http://schemas.openxmlformats.org/officeDocument/2006/relationships/oleObject" Target="../embeddings/oleObject39.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4.xml"/><Relationship Id="rId1" Type="http://schemas.openxmlformats.org/officeDocument/2006/relationships/vmlDrawing" Target="../drawings/vmlDrawing33.vml"/><Relationship Id="rId4" Type="http://schemas.openxmlformats.org/officeDocument/2006/relationships/image" Target="../media/image69.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en.wikipedia.org/wiki/Intuition_(knowledge)"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hyperlink" Target="mailto:wuyk0@scu.edu.cn"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9.png"/><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a:extLst>
              <a:ext uri="{FF2B5EF4-FFF2-40B4-BE49-F238E27FC236}">
                <a16:creationId xmlns:a16="http://schemas.microsoft.com/office/drawing/2014/main" id="{C87BEB12-5A22-4590-8DE5-5B45C99BFBF8}"/>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p:pic>
      <p:pic>
        <p:nvPicPr>
          <p:cNvPr id="17" name="图片占位符 16">
            <a:extLst>
              <a:ext uri="{FF2B5EF4-FFF2-40B4-BE49-F238E27FC236}">
                <a16:creationId xmlns:a16="http://schemas.microsoft.com/office/drawing/2014/main" id="{EEBC4205-C014-41FC-A5F9-214F9AC0F30C}"/>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20" name="矩形 19">
            <a:extLst>
              <a:ext uri="{FF2B5EF4-FFF2-40B4-BE49-F238E27FC236}">
                <a16:creationId xmlns:a16="http://schemas.microsoft.com/office/drawing/2014/main" id="{7AD972F9-8EDB-4F9D-9EF6-3C006EEEA4F9}"/>
              </a:ext>
            </a:extLst>
          </p:cNvPr>
          <p:cNvSpPr/>
          <p:nvPr/>
        </p:nvSpPr>
        <p:spPr>
          <a:xfrm>
            <a:off x="-4" y="7882"/>
            <a:ext cx="12192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占位符 14">
            <a:extLst>
              <a:ext uri="{FF2B5EF4-FFF2-40B4-BE49-F238E27FC236}">
                <a16:creationId xmlns:a16="http://schemas.microsoft.com/office/drawing/2014/main" id="{489D7378-91E1-45A3-9A74-5D3F8AAB5026}"/>
              </a:ext>
            </a:extLst>
          </p:cNvPr>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p:pic>
      <p:sp>
        <p:nvSpPr>
          <p:cNvPr id="21" name="任意多边形: 形状 20">
            <a:extLst>
              <a:ext uri="{FF2B5EF4-FFF2-40B4-BE49-F238E27FC236}">
                <a16:creationId xmlns:a16="http://schemas.microsoft.com/office/drawing/2014/main" id="{EB508EBB-D4A6-41A3-BA79-D5276F572933}"/>
              </a:ext>
            </a:extLst>
          </p:cNvPr>
          <p:cNvSpPr/>
          <p:nvPr/>
        </p:nvSpPr>
        <p:spPr>
          <a:xfrm rot="10800000">
            <a:off x="-8" y="3872"/>
            <a:ext cx="12192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a:extLst>
              <a:ext uri="{FF2B5EF4-FFF2-40B4-BE49-F238E27FC236}">
                <a16:creationId xmlns:a16="http://schemas.microsoft.com/office/drawing/2014/main" id="{3653923C-4DCD-472F-AEE2-ABCE0D05EF5B}"/>
              </a:ext>
            </a:extLst>
          </p:cNvPr>
          <p:cNvGrpSpPr/>
          <p:nvPr/>
        </p:nvGrpSpPr>
        <p:grpSpPr>
          <a:xfrm>
            <a:off x="4764970" y="1698501"/>
            <a:ext cx="2662059" cy="815290"/>
            <a:chOff x="4954881" y="1942452"/>
            <a:chExt cx="6214687" cy="1903328"/>
          </a:xfrm>
          <a:solidFill>
            <a:schemeClr val="bg1"/>
          </a:solidFill>
        </p:grpSpPr>
        <p:grpSp>
          <p:nvGrpSpPr>
            <p:cNvPr id="23" name="íślïdé">
              <a:extLst>
                <a:ext uri="{FF2B5EF4-FFF2-40B4-BE49-F238E27FC236}">
                  <a16:creationId xmlns:a16="http://schemas.microsoft.com/office/drawing/2014/main" id="{C099031D-7EF6-4CDC-AE64-803414FB9DAA}"/>
                </a:ext>
              </a:extLst>
            </p:cNvPr>
            <p:cNvGrpSpPr/>
            <p:nvPr/>
          </p:nvGrpSpPr>
          <p:grpSpPr>
            <a:xfrm>
              <a:off x="4954881" y="1942452"/>
              <a:ext cx="1901067" cy="1903328"/>
              <a:chOff x="1735138" y="2095500"/>
              <a:chExt cx="2667000" cy="2670175"/>
            </a:xfrm>
            <a:grpFill/>
          </p:grpSpPr>
          <p:sp>
            <p:nvSpPr>
              <p:cNvPr id="30" name="ïṡḻïḍê">
                <a:extLst>
                  <a:ext uri="{FF2B5EF4-FFF2-40B4-BE49-F238E27FC236}">
                    <a16:creationId xmlns:a16="http://schemas.microsoft.com/office/drawing/2014/main" id="{39180945-7A8F-47B1-987E-21FF64C53C7A}"/>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lîḍè">
                <a:extLst>
                  <a:ext uri="{FF2B5EF4-FFF2-40B4-BE49-F238E27FC236}">
                    <a16:creationId xmlns:a16="http://schemas.microsoft.com/office/drawing/2014/main" id="{E28FAAEA-68BD-4EFF-A93C-515C209A23EB}"/>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Sļiḋé">
                <a:extLst>
                  <a:ext uri="{FF2B5EF4-FFF2-40B4-BE49-F238E27FC236}">
                    <a16:creationId xmlns:a16="http://schemas.microsoft.com/office/drawing/2014/main" id="{E8B879E8-D891-4D6D-992D-6FFC4A0C57B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ļîḍé">
                <a:extLst>
                  <a:ext uri="{FF2B5EF4-FFF2-40B4-BE49-F238E27FC236}">
                    <a16:creationId xmlns:a16="http://schemas.microsoft.com/office/drawing/2014/main" id="{232E4D83-8B18-4D72-B66D-2BD16B11A99C}"/>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ṩḻiďé">
                <a:extLst>
                  <a:ext uri="{FF2B5EF4-FFF2-40B4-BE49-F238E27FC236}">
                    <a16:creationId xmlns:a16="http://schemas.microsoft.com/office/drawing/2014/main" id="{B18E8112-F8A9-4179-9854-22FD35ADF10D}"/>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ṣ1ïḓè">
                <a:extLst>
                  <a:ext uri="{FF2B5EF4-FFF2-40B4-BE49-F238E27FC236}">
                    <a16:creationId xmlns:a16="http://schemas.microsoft.com/office/drawing/2014/main" id="{89396CFB-F8A1-4493-9721-DE8E6DEC80BE}"/>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sḻíḓê">
                <a:extLst>
                  <a:ext uri="{FF2B5EF4-FFF2-40B4-BE49-F238E27FC236}">
                    <a16:creationId xmlns:a16="http://schemas.microsoft.com/office/drawing/2014/main" id="{7444387F-0965-4BBB-8D22-BF678D9E87D4}"/>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şḷîďè">
                <a:extLst>
                  <a:ext uri="{FF2B5EF4-FFF2-40B4-BE49-F238E27FC236}">
                    <a16:creationId xmlns:a16="http://schemas.microsoft.com/office/drawing/2014/main" id="{8602ED95-289C-4A39-A02B-8F260CE66C6E}"/>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ṡlïḋe">
                <a:extLst>
                  <a:ext uri="{FF2B5EF4-FFF2-40B4-BE49-F238E27FC236}">
                    <a16:creationId xmlns:a16="http://schemas.microsoft.com/office/drawing/2014/main" id="{DD0AE1C7-DE8E-43BC-A851-CD0120F0E154}"/>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ḻíde">
                <a:extLst>
                  <a:ext uri="{FF2B5EF4-FFF2-40B4-BE49-F238E27FC236}">
                    <a16:creationId xmlns:a16="http://schemas.microsoft.com/office/drawing/2014/main" id="{0EB28163-E218-4E02-A034-770719ACBCCF}"/>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ŝľîḑê">
                <a:extLst>
                  <a:ext uri="{FF2B5EF4-FFF2-40B4-BE49-F238E27FC236}">
                    <a16:creationId xmlns:a16="http://schemas.microsoft.com/office/drawing/2014/main" id="{3131C23B-2FFC-4CA9-983F-EB66D91F4234}"/>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šlíḑe">
                <a:extLst>
                  <a:ext uri="{FF2B5EF4-FFF2-40B4-BE49-F238E27FC236}">
                    <a16:creationId xmlns:a16="http://schemas.microsoft.com/office/drawing/2014/main" id="{696E4564-29CB-4FA1-AE04-7624BC6F77F5}"/>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ṩḻîḓè">
                <a:extLst>
                  <a:ext uri="{FF2B5EF4-FFF2-40B4-BE49-F238E27FC236}">
                    <a16:creationId xmlns:a16="http://schemas.microsoft.com/office/drawing/2014/main" id="{EEEFE16B-1A8F-4D3A-B2AD-5DB7AF22D0E1}"/>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sļîḑè">
                <a:extLst>
                  <a:ext uri="{FF2B5EF4-FFF2-40B4-BE49-F238E27FC236}">
                    <a16:creationId xmlns:a16="http://schemas.microsoft.com/office/drawing/2014/main" id="{65F49E48-767B-479C-B76F-5C0D65A663C1}"/>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4" name="íšľïḋé">
              <a:extLst>
                <a:ext uri="{FF2B5EF4-FFF2-40B4-BE49-F238E27FC236}">
                  <a16:creationId xmlns:a16="http://schemas.microsoft.com/office/drawing/2014/main" id="{504DD4D4-B6F2-4FDF-A11C-24EBBAF1D5B0}"/>
                </a:ext>
              </a:extLst>
            </p:cNvPr>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a:p>
          </p:txBody>
        </p:sp>
        <p:grpSp>
          <p:nvGrpSpPr>
            <p:cNvPr id="25" name="í$ļîdé">
              <a:extLst>
                <a:ext uri="{FF2B5EF4-FFF2-40B4-BE49-F238E27FC236}">
                  <a16:creationId xmlns:a16="http://schemas.microsoft.com/office/drawing/2014/main" id="{E150D5CA-362B-4F47-A23F-7FF70AB4DB7B}"/>
                </a:ext>
              </a:extLst>
            </p:cNvPr>
            <p:cNvGrpSpPr/>
            <p:nvPr/>
          </p:nvGrpSpPr>
          <p:grpSpPr>
            <a:xfrm>
              <a:off x="7354984" y="2180085"/>
              <a:ext cx="3612032" cy="965243"/>
              <a:chOff x="5102226" y="2428875"/>
              <a:chExt cx="5067300" cy="1354138"/>
            </a:xfrm>
            <a:grpFill/>
          </p:grpSpPr>
          <p:sp>
            <p:nvSpPr>
              <p:cNvPr id="26" name="ís1ïḋe">
                <a:extLst>
                  <a:ext uri="{FF2B5EF4-FFF2-40B4-BE49-F238E27FC236}">
                    <a16:creationId xmlns:a16="http://schemas.microsoft.com/office/drawing/2014/main" id="{DA6EE9B8-91A1-4752-922B-A2375EE6DC9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ślïḍê">
                <a:extLst>
                  <a:ext uri="{FF2B5EF4-FFF2-40B4-BE49-F238E27FC236}">
                    <a16:creationId xmlns:a16="http://schemas.microsoft.com/office/drawing/2014/main" id="{79BD4372-BCEC-46ED-8C68-65F3F4BAC89C}"/>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śḷiḍê">
                <a:extLst>
                  <a:ext uri="{FF2B5EF4-FFF2-40B4-BE49-F238E27FC236}">
                    <a16:creationId xmlns:a16="http://schemas.microsoft.com/office/drawing/2014/main" id="{6E24EAA1-EABC-4554-BB19-637069A816A3}"/>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ṧľíḑe">
                <a:extLst>
                  <a:ext uri="{FF2B5EF4-FFF2-40B4-BE49-F238E27FC236}">
                    <a16:creationId xmlns:a16="http://schemas.microsoft.com/office/drawing/2014/main" id="{0B8318B3-8C4A-4315-8E6E-A384BFF4FE41}"/>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47" name="矩形: 圆角 46">
            <a:extLst>
              <a:ext uri="{FF2B5EF4-FFF2-40B4-BE49-F238E27FC236}">
                <a16:creationId xmlns:a16="http://schemas.microsoft.com/office/drawing/2014/main" id="{7768DDC1-53B0-453E-A7C4-85DB30707782}"/>
              </a:ext>
            </a:extLst>
          </p:cNvPr>
          <p:cNvSpPr/>
          <p:nvPr/>
        </p:nvSpPr>
        <p:spPr>
          <a:xfrm>
            <a:off x="4573832" y="5834658"/>
            <a:ext cx="3044320" cy="4549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四川大学：</a:t>
            </a:r>
            <a:r>
              <a:rPr lang="zh-CN" altLang="en-US" dirty="0">
                <a:solidFill>
                  <a:srgbClr val="FFFFFF"/>
                </a:solidFill>
                <a:latin typeface="Arial"/>
                <a:ea typeface="微软雅黑"/>
              </a:rPr>
              <a:t>伍元凯</a:t>
            </a:r>
            <a:r>
              <a:rPr lang="en-US" altLang="zh-CN" dirty="0">
                <a:solidFill>
                  <a:srgbClr val="FFFFFF"/>
                </a:solidFill>
                <a:latin typeface="Arial"/>
                <a:ea typeface="微软雅黑"/>
              </a:rPr>
              <a:t>   </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研究员</a:t>
            </a:r>
          </a:p>
        </p:txBody>
      </p:sp>
      <p:sp>
        <p:nvSpPr>
          <p:cNvPr id="45" name="任意多边形: 形状 44">
            <a:extLst>
              <a:ext uri="{FF2B5EF4-FFF2-40B4-BE49-F238E27FC236}">
                <a16:creationId xmlns:a16="http://schemas.microsoft.com/office/drawing/2014/main" id="{DE2D1209-7AA5-4F95-A441-DACDCD612E99}"/>
              </a:ext>
            </a:extLst>
          </p:cNvPr>
          <p:cNvSpPr/>
          <p:nvPr/>
        </p:nvSpPr>
        <p:spPr>
          <a:xfrm>
            <a:off x="0" y="2329236"/>
            <a:ext cx="12192000"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13"/>
          </p:nvPr>
        </p:nvSpPr>
        <p:spPr>
          <a:xfrm>
            <a:off x="1304860" y="4115155"/>
            <a:ext cx="9582264" cy="1569660"/>
          </a:xfrm>
        </p:spPr>
        <p:txBody>
          <a:bodyPr/>
          <a:lstStyle/>
          <a:p>
            <a:pPr algn="ctr"/>
            <a:r>
              <a:rPr lang="zh-CN" altLang="en-US" dirty="0"/>
              <a:t>信息系统分析与设计</a:t>
            </a:r>
            <a:endParaRPr lang="en-CA" altLang="zh-CN" dirty="0"/>
          </a:p>
          <a:p>
            <a:pPr algn="ctr"/>
            <a:r>
              <a:rPr lang="zh-CN" altLang="en-US" dirty="0"/>
              <a:t>第三章</a:t>
            </a:r>
            <a:r>
              <a:rPr lang="en-CA" altLang="zh-CN" dirty="0"/>
              <a:t> </a:t>
            </a:r>
            <a:r>
              <a:rPr lang="zh-CN" altLang="en-US" dirty="0"/>
              <a:t>信息系统的系统规划</a:t>
            </a:r>
          </a:p>
        </p:txBody>
      </p:sp>
    </p:spTree>
    <p:extLst>
      <p:ext uri="{BB962C8B-B14F-4D97-AF65-F5344CB8AC3E}">
        <p14:creationId xmlns:p14="http://schemas.microsoft.com/office/powerpoint/2010/main" val="3330287865"/>
      </p:ext>
    </p:extLst>
  </p:cSld>
  <p:clrMapOvr>
    <a:masterClrMapping/>
  </p:clrMapOvr>
  <mc:AlternateContent xmlns:mc="http://schemas.openxmlformats.org/markup-compatibility/2006" xmlns:p14="http://schemas.microsoft.com/office/powerpoint/2010/main">
    <mc:Choice Requires="p14">
      <p:transition spd="slow" p14:dur="2000" advTm="7488"/>
    </mc:Choice>
    <mc:Fallback xmlns="">
      <p:transition spd="slow" advTm="74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215472-F72B-B288-1C2B-77A7DAB573B5}"/>
              </a:ext>
            </a:extLst>
          </p:cNvPr>
          <p:cNvSpPr>
            <a:spLocks noGrp="1"/>
          </p:cNvSpPr>
          <p:nvPr>
            <p:ph type="body" sz="quarter" idx="10"/>
          </p:nvPr>
        </p:nvSpPr>
        <p:spPr>
          <a:xfrm>
            <a:off x="1587197" y="340254"/>
            <a:ext cx="4701636" cy="530225"/>
          </a:xfrm>
        </p:spPr>
        <p:txBody>
          <a:bodyPr/>
          <a:lstStyle/>
          <a:p>
            <a:r>
              <a:rPr lang="en-CA" dirty="0"/>
              <a:t>3.1 </a:t>
            </a:r>
            <a:r>
              <a:rPr lang="zh-CN" altLang="en-US" dirty="0"/>
              <a:t>信息系统规划概述</a:t>
            </a:r>
            <a:endParaRPr lang="en-CA" dirty="0"/>
          </a:p>
          <a:p>
            <a:endParaRPr lang="en-CA" dirty="0"/>
          </a:p>
        </p:txBody>
      </p:sp>
      <p:grpSp>
        <p:nvGrpSpPr>
          <p:cNvPr id="3" name="Group 3075">
            <a:extLst>
              <a:ext uri="{FF2B5EF4-FFF2-40B4-BE49-F238E27FC236}">
                <a16:creationId xmlns:a16="http://schemas.microsoft.com/office/drawing/2014/main" id="{6E3E85D8-6B11-5CA4-3606-830AC69CACFD}"/>
              </a:ext>
            </a:extLst>
          </p:cNvPr>
          <p:cNvGrpSpPr>
            <a:grpSpLocks/>
          </p:cNvGrpSpPr>
          <p:nvPr/>
        </p:nvGrpSpPr>
        <p:grpSpPr bwMode="auto">
          <a:xfrm>
            <a:off x="1919353" y="1057211"/>
            <a:ext cx="7307262" cy="3360738"/>
            <a:chOff x="539" y="1168"/>
            <a:chExt cx="4603" cy="2117"/>
          </a:xfrm>
        </p:grpSpPr>
        <p:sp>
          <p:nvSpPr>
            <p:cNvPr id="4" name="Rectangle 3076">
              <a:extLst>
                <a:ext uri="{FF2B5EF4-FFF2-40B4-BE49-F238E27FC236}">
                  <a16:creationId xmlns:a16="http://schemas.microsoft.com/office/drawing/2014/main" id="{BFDF1F66-E4EB-8514-9818-0856E43D2132}"/>
                </a:ext>
              </a:extLst>
            </p:cNvPr>
            <p:cNvSpPr>
              <a:spLocks noChangeArrowheads="1"/>
            </p:cNvSpPr>
            <p:nvPr/>
          </p:nvSpPr>
          <p:spPr bwMode="auto">
            <a:xfrm rot="5400000" flipH="1">
              <a:off x="2661" y="114"/>
              <a:ext cx="360" cy="4603"/>
            </a:xfrm>
            <a:prstGeom prst="rect">
              <a:avLst/>
            </a:prstGeom>
            <a:solidFill>
              <a:schemeClr val="bg1"/>
            </a:solidFill>
            <a:ln w="9525">
              <a:solidFill>
                <a:srgbClr val="339966"/>
              </a:solidFill>
              <a:miter lim="800000"/>
              <a:headEnd/>
              <a:tailEnd/>
            </a:ln>
            <a:effectLst>
              <a:outerShdw dist="35921" dir="2700000" algn="ctr" rotWithShape="0">
                <a:srgbClr val="CCECFF"/>
              </a:outerShdw>
            </a:effectLst>
          </p:spPr>
          <p:txBody>
            <a:bodyPr wrap="none" anchor="ctr"/>
            <a:lstStyle/>
            <a:p>
              <a:endParaRPr lang="en-CA"/>
            </a:p>
          </p:txBody>
        </p:sp>
        <p:sp>
          <p:nvSpPr>
            <p:cNvPr id="5" name="Rectangle 3077">
              <a:extLst>
                <a:ext uri="{FF2B5EF4-FFF2-40B4-BE49-F238E27FC236}">
                  <a16:creationId xmlns:a16="http://schemas.microsoft.com/office/drawing/2014/main" id="{7DBB3097-D8C0-9CF5-F97A-E791571D1137}"/>
                </a:ext>
              </a:extLst>
            </p:cNvPr>
            <p:cNvSpPr>
              <a:spLocks noChangeArrowheads="1"/>
            </p:cNvSpPr>
            <p:nvPr/>
          </p:nvSpPr>
          <p:spPr bwMode="auto">
            <a:xfrm rot="5400000" flipH="1">
              <a:off x="2661" y="-603"/>
              <a:ext cx="359" cy="4603"/>
            </a:xfrm>
            <a:prstGeom prst="rect">
              <a:avLst/>
            </a:prstGeom>
            <a:solidFill>
              <a:schemeClr val="bg1"/>
            </a:solidFill>
            <a:ln w="9525">
              <a:solidFill>
                <a:srgbClr val="339966"/>
              </a:solidFill>
              <a:miter lim="800000"/>
              <a:headEnd/>
              <a:tailEnd/>
            </a:ln>
            <a:effectLst>
              <a:outerShdw dist="35921" dir="2700000" algn="ctr" rotWithShape="0">
                <a:srgbClr val="CCECFF"/>
              </a:outerShdw>
            </a:effectLst>
          </p:spPr>
          <p:txBody>
            <a:bodyPr wrap="none" anchor="ctr"/>
            <a:lstStyle/>
            <a:p>
              <a:endParaRPr lang="en-CA"/>
            </a:p>
          </p:txBody>
        </p:sp>
        <p:sp>
          <p:nvSpPr>
            <p:cNvPr id="6" name="Rectangle 3078">
              <a:extLst>
                <a:ext uri="{FF2B5EF4-FFF2-40B4-BE49-F238E27FC236}">
                  <a16:creationId xmlns:a16="http://schemas.microsoft.com/office/drawing/2014/main" id="{6E09EE24-1F7B-12F4-13C5-3E16250C1DDF}"/>
                </a:ext>
              </a:extLst>
            </p:cNvPr>
            <p:cNvSpPr>
              <a:spLocks noChangeArrowheads="1"/>
            </p:cNvSpPr>
            <p:nvPr/>
          </p:nvSpPr>
          <p:spPr bwMode="auto">
            <a:xfrm rot="5400000" flipH="1">
              <a:off x="2661" y="453"/>
              <a:ext cx="359" cy="4603"/>
            </a:xfrm>
            <a:prstGeom prst="rect">
              <a:avLst/>
            </a:prstGeom>
            <a:solidFill>
              <a:schemeClr val="bg1"/>
            </a:solidFill>
            <a:ln w="9525">
              <a:solidFill>
                <a:srgbClr val="339966"/>
              </a:solidFill>
              <a:miter lim="800000"/>
              <a:headEnd/>
              <a:tailEnd/>
            </a:ln>
            <a:effectLst>
              <a:outerShdw dist="35921" dir="2700000" algn="ctr" rotWithShape="0">
                <a:srgbClr val="CCECFF"/>
              </a:outerShdw>
            </a:effectLst>
          </p:spPr>
          <p:txBody>
            <a:bodyPr wrap="none" anchor="ctr"/>
            <a:lstStyle/>
            <a:p>
              <a:endParaRPr lang="en-CA"/>
            </a:p>
          </p:txBody>
        </p:sp>
        <p:sp>
          <p:nvSpPr>
            <p:cNvPr id="7" name="Rectangle 3079">
              <a:extLst>
                <a:ext uri="{FF2B5EF4-FFF2-40B4-BE49-F238E27FC236}">
                  <a16:creationId xmlns:a16="http://schemas.microsoft.com/office/drawing/2014/main" id="{DD34BC2A-76B4-1202-3B90-944FF2AA905E}"/>
                </a:ext>
              </a:extLst>
            </p:cNvPr>
            <p:cNvSpPr>
              <a:spLocks noChangeArrowheads="1"/>
            </p:cNvSpPr>
            <p:nvPr/>
          </p:nvSpPr>
          <p:spPr bwMode="auto">
            <a:xfrm rot="5400000" flipH="1">
              <a:off x="2661" y="-954"/>
              <a:ext cx="360" cy="4603"/>
            </a:xfrm>
            <a:prstGeom prst="rect">
              <a:avLst/>
            </a:prstGeom>
            <a:solidFill>
              <a:schemeClr val="bg1"/>
            </a:solidFill>
            <a:ln w="9525">
              <a:solidFill>
                <a:srgbClr val="339966"/>
              </a:solidFill>
              <a:miter lim="800000"/>
              <a:headEnd/>
              <a:tailEnd/>
            </a:ln>
            <a:effectLst>
              <a:outerShdw dist="35921" dir="2700000" algn="ctr" rotWithShape="0">
                <a:srgbClr val="CCECFF"/>
              </a:outerShdw>
            </a:effectLst>
          </p:spPr>
          <p:txBody>
            <a:bodyPr wrap="none" anchor="ctr"/>
            <a:lstStyle/>
            <a:p>
              <a:endParaRPr lang="en-CA"/>
            </a:p>
          </p:txBody>
        </p:sp>
        <p:sp>
          <p:nvSpPr>
            <p:cNvPr id="8" name="Rectangle 3080">
              <a:extLst>
                <a:ext uri="{FF2B5EF4-FFF2-40B4-BE49-F238E27FC236}">
                  <a16:creationId xmlns:a16="http://schemas.microsoft.com/office/drawing/2014/main" id="{B2C3EC9F-2AD6-A12C-4713-420B39D10BF6}"/>
                </a:ext>
              </a:extLst>
            </p:cNvPr>
            <p:cNvSpPr>
              <a:spLocks noChangeArrowheads="1"/>
            </p:cNvSpPr>
            <p:nvPr/>
          </p:nvSpPr>
          <p:spPr bwMode="auto">
            <a:xfrm rot="5400000" flipH="1">
              <a:off x="2661" y="-251"/>
              <a:ext cx="359" cy="4603"/>
            </a:xfrm>
            <a:prstGeom prst="rect">
              <a:avLst/>
            </a:prstGeom>
            <a:solidFill>
              <a:schemeClr val="bg1"/>
            </a:solidFill>
            <a:ln w="9525">
              <a:solidFill>
                <a:srgbClr val="339966"/>
              </a:solidFill>
              <a:miter lim="800000"/>
              <a:headEnd/>
              <a:tailEnd/>
            </a:ln>
            <a:effectLst>
              <a:outerShdw dist="35921" dir="2700000" algn="ctr" rotWithShape="0">
                <a:srgbClr val="CCECFF"/>
              </a:outerShdw>
            </a:effectLst>
          </p:spPr>
          <p:txBody>
            <a:bodyPr wrap="none" anchor="ctr"/>
            <a:lstStyle/>
            <a:p>
              <a:endParaRPr lang="en-CA"/>
            </a:p>
          </p:txBody>
        </p:sp>
        <p:sp>
          <p:nvSpPr>
            <p:cNvPr id="9" name="Rectangle 3081">
              <a:extLst>
                <a:ext uri="{FF2B5EF4-FFF2-40B4-BE49-F238E27FC236}">
                  <a16:creationId xmlns:a16="http://schemas.microsoft.com/office/drawing/2014/main" id="{06E75275-3AD3-0063-C82E-208072C94C24}"/>
                </a:ext>
              </a:extLst>
            </p:cNvPr>
            <p:cNvSpPr>
              <a:spLocks noChangeArrowheads="1"/>
            </p:cNvSpPr>
            <p:nvPr/>
          </p:nvSpPr>
          <p:spPr bwMode="auto">
            <a:xfrm rot="5400000" flipH="1">
              <a:off x="2661" y="804"/>
              <a:ext cx="359" cy="4603"/>
            </a:xfrm>
            <a:prstGeom prst="rect">
              <a:avLst/>
            </a:prstGeom>
            <a:solidFill>
              <a:schemeClr val="bg1"/>
            </a:solidFill>
            <a:ln w="9525">
              <a:solidFill>
                <a:srgbClr val="339966"/>
              </a:solidFill>
              <a:miter lim="800000"/>
              <a:headEnd/>
              <a:tailEnd/>
            </a:ln>
            <a:effectLst>
              <a:outerShdw dist="35921" dir="2700000" algn="ctr" rotWithShape="0">
                <a:srgbClr val="CCECFF"/>
              </a:outerShdw>
            </a:effectLst>
          </p:spPr>
          <p:txBody>
            <a:bodyPr wrap="none" anchor="ctr"/>
            <a:lstStyle/>
            <a:p>
              <a:endParaRPr lang="en-CA"/>
            </a:p>
          </p:txBody>
        </p:sp>
      </p:grpSp>
      <p:sp>
        <p:nvSpPr>
          <p:cNvPr id="10" name="Text Box 3089">
            <a:extLst>
              <a:ext uri="{FF2B5EF4-FFF2-40B4-BE49-F238E27FC236}">
                <a16:creationId xmlns:a16="http://schemas.microsoft.com/office/drawing/2014/main" id="{BC9354AB-B4C5-88F4-EF8E-4BD83CB27DE2}"/>
              </a:ext>
            </a:extLst>
          </p:cNvPr>
          <p:cNvSpPr txBox="1">
            <a:spLocks noChangeArrowheads="1"/>
          </p:cNvSpPr>
          <p:nvPr/>
        </p:nvSpPr>
        <p:spPr bwMode="auto">
          <a:xfrm>
            <a:off x="2325753" y="1060386"/>
            <a:ext cx="71532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kumimoji="1" lang="zh-CN" altLang="en-US" sz="2800" b="0">
                <a:solidFill>
                  <a:srgbClr val="003399"/>
                </a:solidFill>
                <a:effectLst/>
              </a:rPr>
              <a:t>系统建设与组织发展的目标和战略不匹配。</a:t>
            </a:r>
          </a:p>
        </p:txBody>
      </p:sp>
      <p:sp>
        <p:nvSpPr>
          <p:cNvPr id="11" name="Text Box 3090">
            <a:extLst>
              <a:ext uri="{FF2B5EF4-FFF2-40B4-BE49-F238E27FC236}">
                <a16:creationId xmlns:a16="http://schemas.microsoft.com/office/drawing/2014/main" id="{0B1DA57B-9DD4-27C6-D8BD-E774684D92BB}"/>
              </a:ext>
            </a:extLst>
          </p:cNvPr>
          <p:cNvSpPr txBox="1">
            <a:spLocks noChangeArrowheads="1"/>
          </p:cNvSpPr>
          <p:nvPr/>
        </p:nvSpPr>
        <p:spPr bwMode="auto">
          <a:xfrm>
            <a:off x="2225740" y="1596961"/>
            <a:ext cx="710565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kumimoji="1" lang="zh-CN" altLang="en-US" sz="2800" b="0">
                <a:solidFill>
                  <a:srgbClr val="003399"/>
                </a:solidFill>
                <a:effectLst/>
              </a:rPr>
              <a:t>已建成的系统解决问题的有效性低，即系统</a:t>
            </a:r>
          </a:p>
        </p:txBody>
      </p:sp>
      <p:sp>
        <p:nvSpPr>
          <p:cNvPr id="12" name="Text Box 3091">
            <a:extLst>
              <a:ext uri="{FF2B5EF4-FFF2-40B4-BE49-F238E27FC236}">
                <a16:creationId xmlns:a16="http://schemas.microsoft.com/office/drawing/2014/main" id="{FF1DF52D-057F-7D3D-822F-7664D30D33BB}"/>
              </a:ext>
            </a:extLst>
          </p:cNvPr>
          <p:cNvSpPr txBox="1">
            <a:spLocks noChangeArrowheads="1"/>
          </p:cNvSpPr>
          <p:nvPr/>
        </p:nvSpPr>
        <p:spPr bwMode="auto">
          <a:xfrm>
            <a:off x="1949515" y="2719324"/>
            <a:ext cx="7010400"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kumimoji="1" lang="zh-CN" altLang="en-US" sz="2800" b="0">
                <a:solidFill>
                  <a:srgbClr val="003399"/>
                </a:solidFill>
                <a:effectLst/>
              </a:rPr>
              <a:t>不能适应环境变化和组织变革的需要。</a:t>
            </a:r>
          </a:p>
        </p:txBody>
      </p:sp>
      <p:sp>
        <p:nvSpPr>
          <p:cNvPr id="13" name="Text Box 3092">
            <a:extLst>
              <a:ext uri="{FF2B5EF4-FFF2-40B4-BE49-F238E27FC236}">
                <a16:creationId xmlns:a16="http://schemas.microsoft.com/office/drawing/2014/main" id="{D000F739-BC07-C198-EEDB-A5C0E38FAC75}"/>
              </a:ext>
            </a:extLst>
          </p:cNvPr>
          <p:cNvSpPr txBox="1">
            <a:spLocks noChangeArrowheads="1"/>
          </p:cNvSpPr>
          <p:nvPr/>
        </p:nvSpPr>
        <p:spPr bwMode="auto">
          <a:xfrm>
            <a:off x="2284478" y="2135124"/>
            <a:ext cx="6162675"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kumimoji="1" lang="zh-CN" altLang="en-US" sz="2800" b="0">
                <a:solidFill>
                  <a:srgbClr val="003399"/>
                </a:solidFill>
                <a:effectLst/>
              </a:rPr>
              <a:t>建成后对管理并无显著改善。</a:t>
            </a:r>
          </a:p>
        </p:txBody>
      </p:sp>
      <p:sp>
        <p:nvSpPr>
          <p:cNvPr id="14" name="Text Box 3094">
            <a:extLst>
              <a:ext uri="{FF2B5EF4-FFF2-40B4-BE49-F238E27FC236}">
                <a16:creationId xmlns:a16="http://schemas.microsoft.com/office/drawing/2014/main" id="{AE35CE9F-0F44-9313-7F44-9229B5BF12E6}"/>
              </a:ext>
            </a:extLst>
          </p:cNvPr>
          <p:cNvSpPr txBox="1">
            <a:spLocks noChangeArrowheads="1"/>
          </p:cNvSpPr>
          <p:nvPr/>
        </p:nvSpPr>
        <p:spPr bwMode="auto">
          <a:xfrm>
            <a:off x="2340040" y="3811524"/>
            <a:ext cx="7010400"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kumimoji="1" lang="zh-CN" altLang="en-US" sz="2800" b="0">
                <a:solidFill>
                  <a:srgbClr val="003399"/>
                </a:solidFill>
                <a:effectLst/>
              </a:rPr>
              <a:t>流程效率与效益低下。</a:t>
            </a:r>
          </a:p>
        </p:txBody>
      </p:sp>
      <p:sp>
        <p:nvSpPr>
          <p:cNvPr id="15" name="Text Box 3095">
            <a:extLst>
              <a:ext uri="{FF2B5EF4-FFF2-40B4-BE49-F238E27FC236}">
                <a16:creationId xmlns:a16="http://schemas.microsoft.com/office/drawing/2014/main" id="{01D44649-FB16-3CD2-BAED-ECD69067CAB9}"/>
              </a:ext>
            </a:extLst>
          </p:cNvPr>
          <p:cNvSpPr txBox="1">
            <a:spLocks noChangeArrowheads="1"/>
          </p:cNvSpPr>
          <p:nvPr/>
        </p:nvSpPr>
        <p:spPr bwMode="auto">
          <a:xfrm>
            <a:off x="2168590" y="3319399"/>
            <a:ext cx="7010400"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kumimoji="1" lang="zh-CN" altLang="en-US" sz="2800" b="0">
                <a:solidFill>
                  <a:srgbClr val="003399"/>
                </a:solidFill>
                <a:effectLst/>
              </a:rPr>
              <a:t>组织结构成旧，管理落后，企业主要业务</a:t>
            </a:r>
          </a:p>
        </p:txBody>
      </p:sp>
      <p:sp>
        <p:nvSpPr>
          <p:cNvPr id="16" name="Rectangle 3104">
            <a:extLst>
              <a:ext uri="{FF2B5EF4-FFF2-40B4-BE49-F238E27FC236}">
                <a16:creationId xmlns:a16="http://schemas.microsoft.com/office/drawing/2014/main" id="{1B9025F7-6D2F-90AF-2561-E889E22FC8D4}"/>
              </a:ext>
            </a:extLst>
          </p:cNvPr>
          <p:cNvSpPr>
            <a:spLocks noChangeArrowheads="1"/>
          </p:cNvSpPr>
          <p:nvPr/>
        </p:nvSpPr>
        <p:spPr bwMode="auto">
          <a:xfrm rot="5400000" flipH="1">
            <a:off x="5287234" y="1623155"/>
            <a:ext cx="571500" cy="7307262"/>
          </a:xfrm>
          <a:prstGeom prst="rect">
            <a:avLst/>
          </a:prstGeom>
          <a:solidFill>
            <a:schemeClr val="bg1"/>
          </a:solidFill>
          <a:ln w="9525">
            <a:solidFill>
              <a:srgbClr val="339966"/>
            </a:solidFill>
            <a:miter lim="800000"/>
            <a:headEnd/>
            <a:tailEnd/>
          </a:ln>
          <a:effectLst>
            <a:outerShdw dist="35921" dir="2700000" algn="ctr" rotWithShape="0">
              <a:srgbClr val="CCECFF"/>
            </a:outerShdw>
          </a:effectLst>
        </p:spPr>
        <p:txBody>
          <a:bodyPr wrap="none" anchor="ctr"/>
          <a:lstStyle/>
          <a:p>
            <a:endParaRPr lang="en-CA"/>
          </a:p>
        </p:txBody>
      </p:sp>
      <p:sp>
        <p:nvSpPr>
          <p:cNvPr id="17" name="Rectangle 3106">
            <a:extLst>
              <a:ext uri="{FF2B5EF4-FFF2-40B4-BE49-F238E27FC236}">
                <a16:creationId xmlns:a16="http://schemas.microsoft.com/office/drawing/2014/main" id="{78C400F6-66E6-5CC8-AC74-90475B7FCBDA}"/>
              </a:ext>
            </a:extLst>
          </p:cNvPr>
          <p:cNvSpPr>
            <a:spLocks noChangeArrowheads="1"/>
          </p:cNvSpPr>
          <p:nvPr/>
        </p:nvSpPr>
        <p:spPr bwMode="auto">
          <a:xfrm rot="5400000" flipH="1">
            <a:off x="5288028" y="2160524"/>
            <a:ext cx="569912" cy="7307262"/>
          </a:xfrm>
          <a:prstGeom prst="rect">
            <a:avLst/>
          </a:prstGeom>
          <a:solidFill>
            <a:schemeClr val="bg1"/>
          </a:solidFill>
          <a:ln w="9525">
            <a:solidFill>
              <a:srgbClr val="339966"/>
            </a:solidFill>
            <a:miter lim="800000"/>
            <a:headEnd/>
            <a:tailEnd/>
          </a:ln>
          <a:effectLst>
            <a:outerShdw dist="35921" dir="2700000" algn="ctr" rotWithShape="0">
              <a:srgbClr val="CCECFF"/>
            </a:outerShdw>
          </a:effectLst>
        </p:spPr>
        <p:txBody>
          <a:bodyPr wrap="none" anchor="ctr"/>
          <a:lstStyle/>
          <a:p>
            <a:endParaRPr lang="en-CA"/>
          </a:p>
        </p:txBody>
      </p:sp>
      <p:sp>
        <p:nvSpPr>
          <p:cNvPr id="18" name="Rectangle 3107">
            <a:extLst>
              <a:ext uri="{FF2B5EF4-FFF2-40B4-BE49-F238E27FC236}">
                <a16:creationId xmlns:a16="http://schemas.microsoft.com/office/drawing/2014/main" id="{CFEE12CB-2291-4BE7-7494-BFE451A54E32}"/>
              </a:ext>
            </a:extLst>
          </p:cNvPr>
          <p:cNvSpPr>
            <a:spLocks noChangeArrowheads="1"/>
          </p:cNvSpPr>
          <p:nvPr/>
        </p:nvSpPr>
        <p:spPr bwMode="auto">
          <a:xfrm rot="5400000" flipH="1">
            <a:off x="5287234" y="1042130"/>
            <a:ext cx="571500" cy="7307262"/>
          </a:xfrm>
          <a:prstGeom prst="rect">
            <a:avLst/>
          </a:prstGeom>
          <a:solidFill>
            <a:schemeClr val="accent1"/>
          </a:solidFill>
          <a:ln w="9525">
            <a:solidFill>
              <a:srgbClr val="339966"/>
            </a:solidFill>
            <a:miter lim="800000"/>
            <a:headEnd/>
            <a:tailEnd/>
          </a:ln>
          <a:effectLst>
            <a:outerShdw dist="35921" dir="2700000" algn="ctr" rotWithShape="0">
              <a:srgbClr val="CCECFF"/>
            </a:outerShdw>
          </a:effectLst>
        </p:spPr>
        <p:txBody>
          <a:bodyPr wrap="none" anchor="ctr"/>
          <a:lstStyle/>
          <a:p>
            <a:endParaRPr lang="en-CA"/>
          </a:p>
        </p:txBody>
      </p:sp>
      <p:sp>
        <p:nvSpPr>
          <p:cNvPr id="19" name="Text Box 3110">
            <a:extLst>
              <a:ext uri="{FF2B5EF4-FFF2-40B4-BE49-F238E27FC236}">
                <a16:creationId xmlns:a16="http://schemas.microsoft.com/office/drawing/2014/main" id="{D32DBFD6-7D43-6D86-108D-3E2BCB785237}"/>
              </a:ext>
            </a:extLst>
          </p:cNvPr>
          <p:cNvSpPr txBox="1">
            <a:spLocks noChangeArrowheads="1"/>
          </p:cNvSpPr>
          <p:nvPr/>
        </p:nvSpPr>
        <p:spPr bwMode="auto">
          <a:xfrm>
            <a:off x="2373378" y="4432236"/>
            <a:ext cx="701992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kumimoji="1" lang="zh-CN" altLang="en-US" sz="2800" b="0" dirty="0">
                <a:solidFill>
                  <a:srgbClr val="003399"/>
                </a:solidFill>
                <a:effectLst/>
              </a:rPr>
              <a:t>技术方案不合理、求大、求全，实用性差。 </a:t>
            </a:r>
          </a:p>
        </p:txBody>
      </p:sp>
      <p:sp>
        <p:nvSpPr>
          <p:cNvPr id="20" name="Text Box 3111">
            <a:extLst>
              <a:ext uri="{FF2B5EF4-FFF2-40B4-BE49-F238E27FC236}">
                <a16:creationId xmlns:a16="http://schemas.microsoft.com/office/drawing/2014/main" id="{FC0B9CDA-2666-BA43-ECF8-A8A345F8E078}"/>
              </a:ext>
            </a:extLst>
          </p:cNvPr>
          <p:cNvSpPr txBox="1">
            <a:spLocks noChangeArrowheads="1"/>
          </p:cNvSpPr>
          <p:nvPr/>
        </p:nvSpPr>
        <p:spPr bwMode="auto">
          <a:xfrm>
            <a:off x="2340040" y="4975161"/>
            <a:ext cx="709612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kumimoji="1" lang="zh-CN" altLang="en-US" sz="2800" b="0">
                <a:solidFill>
                  <a:srgbClr val="003399"/>
                </a:solidFill>
                <a:effectLst/>
              </a:rPr>
              <a:t>领导不重视，系统使用人员的素质较低。</a:t>
            </a:r>
          </a:p>
        </p:txBody>
      </p:sp>
      <p:sp>
        <p:nvSpPr>
          <p:cNvPr id="21" name="Text Box 3112">
            <a:extLst>
              <a:ext uri="{FF2B5EF4-FFF2-40B4-BE49-F238E27FC236}">
                <a16:creationId xmlns:a16="http://schemas.microsoft.com/office/drawing/2014/main" id="{F247E0AE-5982-62EC-BF0C-8E8F11107C24}"/>
              </a:ext>
            </a:extLst>
          </p:cNvPr>
          <p:cNvSpPr txBox="1">
            <a:spLocks noChangeArrowheads="1"/>
          </p:cNvSpPr>
          <p:nvPr/>
        </p:nvSpPr>
        <p:spPr bwMode="auto">
          <a:xfrm>
            <a:off x="2330515" y="5527611"/>
            <a:ext cx="71247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kumimoji="1" lang="zh-CN" altLang="en-US" sz="2800" b="0">
                <a:solidFill>
                  <a:srgbClr val="003399"/>
                </a:solidFill>
                <a:effectLst/>
              </a:rPr>
              <a:t>资金短缺，投入太少，对系统期望过高。</a:t>
            </a:r>
          </a:p>
        </p:txBody>
      </p:sp>
      <p:pic>
        <p:nvPicPr>
          <p:cNvPr id="22" name="Picture 3102">
            <a:extLst>
              <a:ext uri="{FF2B5EF4-FFF2-40B4-BE49-F238E27FC236}">
                <a16:creationId xmlns:a16="http://schemas.microsoft.com/office/drawing/2014/main" id="{3AE74D17-7D19-5D11-92C0-A6BCD8B4717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92365" y="1069911"/>
            <a:ext cx="5969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113">
            <a:extLst>
              <a:ext uri="{FF2B5EF4-FFF2-40B4-BE49-F238E27FC236}">
                <a16:creationId xmlns:a16="http://schemas.microsoft.com/office/drawing/2014/main" id="{DDD28A31-92E7-7B93-6807-6F4F1891149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1890" y="2717736"/>
            <a:ext cx="5969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114">
            <a:extLst>
              <a:ext uri="{FF2B5EF4-FFF2-40B4-BE49-F238E27FC236}">
                <a16:creationId xmlns:a16="http://schemas.microsoft.com/office/drawing/2014/main" id="{E4C5AF3C-8DB7-A19F-1672-87F20DEE2E2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63790" y="5537136"/>
            <a:ext cx="5969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115">
            <a:extLst>
              <a:ext uri="{FF2B5EF4-FFF2-40B4-BE49-F238E27FC236}">
                <a16:creationId xmlns:a16="http://schemas.microsoft.com/office/drawing/2014/main" id="{20A744CF-3BF8-33A2-3941-031B51D0BEA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3315" y="1631886"/>
            <a:ext cx="5969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116">
            <a:extLst>
              <a:ext uri="{FF2B5EF4-FFF2-40B4-BE49-F238E27FC236}">
                <a16:creationId xmlns:a16="http://schemas.microsoft.com/office/drawing/2014/main" id="{C077C604-74BC-C0EA-C2E1-406D320A0D8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82840" y="5003736"/>
            <a:ext cx="5969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117">
            <a:extLst>
              <a:ext uri="{FF2B5EF4-FFF2-40B4-BE49-F238E27FC236}">
                <a16:creationId xmlns:a16="http://schemas.microsoft.com/office/drawing/2014/main" id="{158698A9-1546-FD3B-1172-78E29ED0911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82840" y="4422711"/>
            <a:ext cx="5969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118">
            <a:extLst>
              <a:ext uri="{FF2B5EF4-FFF2-40B4-BE49-F238E27FC236}">
                <a16:creationId xmlns:a16="http://schemas.microsoft.com/office/drawing/2014/main" id="{64EB9C73-C0DB-51DF-765B-C1F346FF631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82840" y="3298761"/>
            <a:ext cx="5969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06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499"/>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499"/>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499"/>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499"/>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499"/>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499"/>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utoUpdateAnimBg="0"/>
      <p:bldP spid="13" grpId="0" autoUpdateAnimBg="0"/>
      <p:bldP spid="14" grpId="0" autoUpdateAnimBg="0"/>
      <p:bldP spid="15" grpId="0" autoUpdateAnimBg="0"/>
      <p:bldP spid="19" grpId="0" autoUpdateAnimBg="0"/>
      <p:bldP spid="20" grpId="0" autoUpdateAnimBg="0"/>
      <p:bldP spid="2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EE8C1B-3B7B-D027-9BCA-FDE3AFA14BDA}"/>
              </a:ext>
            </a:extLst>
          </p:cNvPr>
          <p:cNvSpPr>
            <a:spLocks noGrp="1"/>
          </p:cNvSpPr>
          <p:nvPr>
            <p:ph type="body" sz="quarter" idx="10"/>
          </p:nvPr>
        </p:nvSpPr>
        <p:spPr>
          <a:xfrm>
            <a:off x="1587196" y="340254"/>
            <a:ext cx="4962893" cy="530225"/>
          </a:xfrm>
        </p:spPr>
        <p:txBody>
          <a:bodyPr/>
          <a:lstStyle/>
          <a:p>
            <a:r>
              <a:rPr lang="en-CA" dirty="0"/>
              <a:t>3.1 </a:t>
            </a:r>
            <a:r>
              <a:rPr lang="zh-CN" altLang="en-US" dirty="0"/>
              <a:t>信息系统规划概述</a:t>
            </a:r>
            <a:endParaRPr lang="en-CA" dirty="0"/>
          </a:p>
          <a:p>
            <a:endParaRPr lang="en-CA" dirty="0"/>
          </a:p>
        </p:txBody>
      </p:sp>
      <p:sp>
        <p:nvSpPr>
          <p:cNvPr id="6" name="Text Box 2">
            <a:extLst>
              <a:ext uri="{FF2B5EF4-FFF2-40B4-BE49-F238E27FC236}">
                <a16:creationId xmlns:a16="http://schemas.microsoft.com/office/drawing/2014/main" id="{EE0E60BF-85B0-C6EB-DB0C-9738E62B5571}"/>
              </a:ext>
            </a:extLst>
          </p:cNvPr>
          <p:cNvSpPr txBox="1">
            <a:spLocks noChangeArrowheads="1"/>
          </p:cNvSpPr>
          <p:nvPr/>
        </p:nvSpPr>
        <p:spPr bwMode="auto">
          <a:xfrm>
            <a:off x="2399523" y="1483567"/>
            <a:ext cx="710565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buClrTx/>
              <a:buFontTx/>
              <a:buNone/>
            </a:pPr>
            <a:r>
              <a:rPr kumimoji="1" lang="zh-CN" altLang="en-US" sz="2800" dirty="0">
                <a:solidFill>
                  <a:srgbClr val="3333CC"/>
                </a:solidFill>
                <a:effectLst/>
              </a:rPr>
              <a:t>系统规划是信息系统建设成功的关键，它比具体项目的开发更为重要：</a:t>
            </a:r>
          </a:p>
          <a:p>
            <a:pPr algn="just">
              <a:spcBef>
                <a:spcPct val="50000"/>
              </a:spcBef>
              <a:buClrTx/>
              <a:buFontTx/>
              <a:buNone/>
            </a:pPr>
            <a:r>
              <a:rPr kumimoji="1" lang="zh-CN" altLang="en-US" sz="2800" dirty="0">
                <a:solidFill>
                  <a:srgbClr val="FF0066"/>
                </a:solidFill>
                <a:effectLst/>
              </a:rPr>
              <a:t>好的系统规划＋好的开发＝优秀的信息系统</a:t>
            </a:r>
          </a:p>
          <a:p>
            <a:pPr algn="just">
              <a:spcBef>
                <a:spcPct val="50000"/>
              </a:spcBef>
              <a:buClrTx/>
              <a:buFontTx/>
              <a:buNone/>
            </a:pPr>
            <a:r>
              <a:rPr kumimoji="1" lang="zh-CN" altLang="en-US" sz="2800" dirty="0">
                <a:solidFill>
                  <a:srgbClr val="FF0066"/>
                </a:solidFill>
                <a:effectLst/>
              </a:rPr>
              <a:t>好的系统规划＋差的开发＝好的信息系统</a:t>
            </a:r>
          </a:p>
          <a:p>
            <a:pPr algn="just">
              <a:spcBef>
                <a:spcPct val="50000"/>
              </a:spcBef>
              <a:buClrTx/>
              <a:buFontTx/>
              <a:buNone/>
            </a:pPr>
            <a:r>
              <a:rPr kumimoji="1" lang="zh-CN" altLang="en-US" sz="2800" dirty="0">
                <a:solidFill>
                  <a:srgbClr val="FF0066"/>
                </a:solidFill>
                <a:effectLst/>
              </a:rPr>
              <a:t>差的系统规划＋好的开发＝差的信息系统</a:t>
            </a:r>
          </a:p>
          <a:p>
            <a:pPr algn="just">
              <a:spcBef>
                <a:spcPct val="50000"/>
              </a:spcBef>
              <a:buClrTx/>
              <a:buFontTx/>
              <a:buNone/>
            </a:pPr>
            <a:r>
              <a:rPr kumimoji="1" lang="zh-CN" altLang="en-US" sz="2800" dirty="0">
                <a:solidFill>
                  <a:srgbClr val="FF0066"/>
                </a:solidFill>
                <a:effectLst/>
              </a:rPr>
              <a:t>差的系统规划＋差的开发＝混乱的信息系统</a:t>
            </a:r>
          </a:p>
          <a:p>
            <a:pPr>
              <a:spcBef>
                <a:spcPct val="50000"/>
              </a:spcBef>
              <a:buClrTx/>
              <a:buFontTx/>
              <a:buNone/>
            </a:pPr>
            <a:endParaRPr kumimoji="1" lang="zh-CN" altLang="en-US" sz="2800" dirty="0">
              <a:solidFill>
                <a:srgbClr val="3333CC"/>
              </a:solidFill>
              <a:effectLst/>
            </a:endParaRPr>
          </a:p>
        </p:txBody>
      </p:sp>
    </p:spTree>
    <p:extLst>
      <p:ext uri="{BB962C8B-B14F-4D97-AF65-F5344CB8AC3E}">
        <p14:creationId xmlns:p14="http://schemas.microsoft.com/office/powerpoint/2010/main" val="3217577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D031C1-28AF-B43E-6CBC-75F367D75269}"/>
              </a:ext>
            </a:extLst>
          </p:cNvPr>
          <p:cNvSpPr>
            <a:spLocks noGrp="1"/>
          </p:cNvSpPr>
          <p:nvPr>
            <p:ph type="body" sz="quarter" idx="10"/>
          </p:nvPr>
        </p:nvSpPr>
        <p:spPr>
          <a:xfrm>
            <a:off x="1587196" y="340254"/>
            <a:ext cx="5813955" cy="530225"/>
          </a:xfrm>
        </p:spPr>
        <p:txBody>
          <a:bodyPr/>
          <a:lstStyle/>
          <a:p>
            <a:r>
              <a:rPr lang="en-CA" dirty="0"/>
              <a:t>3.1 </a:t>
            </a:r>
            <a:r>
              <a:rPr lang="zh-CN" altLang="en-US" dirty="0"/>
              <a:t>信息系统规划概述</a:t>
            </a:r>
            <a:endParaRPr lang="en-CA" dirty="0"/>
          </a:p>
          <a:p>
            <a:endParaRPr lang="en-CA" dirty="0"/>
          </a:p>
        </p:txBody>
      </p:sp>
      <p:grpSp>
        <p:nvGrpSpPr>
          <p:cNvPr id="3" name="Group 52">
            <a:extLst>
              <a:ext uri="{FF2B5EF4-FFF2-40B4-BE49-F238E27FC236}">
                <a16:creationId xmlns:a16="http://schemas.microsoft.com/office/drawing/2014/main" id="{8E063BFA-619E-7726-8C98-86EFDB940B43}"/>
              </a:ext>
            </a:extLst>
          </p:cNvPr>
          <p:cNvGrpSpPr>
            <a:grpSpLocks/>
          </p:cNvGrpSpPr>
          <p:nvPr/>
        </p:nvGrpSpPr>
        <p:grpSpPr bwMode="auto">
          <a:xfrm>
            <a:off x="81676" y="2286907"/>
            <a:ext cx="2163762" cy="3165475"/>
            <a:chOff x="745" y="1852"/>
            <a:chExt cx="1363" cy="1994"/>
          </a:xfrm>
        </p:grpSpPr>
        <p:sp>
          <p:nvSpPr>
            <p:cNvPr id="4" name="AutoShape 3">
              <a:extLst>
                <a:ext uri="{FF2B5EF4-FFF2-40B4-BE49-F238E27FC236}">
                  <a16:creationId xmlns:a16="http://schemas.microsoft.com/office/drawing/2014/main" id="{526629E6-DA0E-AB58-827F-EB79450D709C}"/>
                </a:ext>
              </a:extLst>
            </p:cNvPr>
            <p:cNvSpPr>
              <a:spLocks noChangeArrowheads="1"/>
            </p:cNvSpPr>
            <p:nvPr/>
          </p:nvSpPr>
          <p:spPr bwMode="gray">
            <a:xfrm>
              <a:off x="745" y="2046"/>
              <a:ext cx="1363" cy="1800"/>
            </a:xfrm>
            <a:prstGeom prst="roundRect">
              <a:avLst>
                <a:gd name="adj" fmla="val 17509"/>
              </a:avLst>
            </a:prstGeom>
            <a:gradFill rotWithShape="1">
              <a:gsLst>
                <a:gs pos="0">
                  <a:srgbClr val="4E91D4"/>
                </a:gs>
                <a:gs pos="100000">
                  <a:srgbClr val="3477A4"/>
                </a:gs>
              </a:gsLst>
              <a:lin ang="2700000" scaled="1"/>
            </a:gradFill>
            <a:ln>
              <a:noFill/>
            </a:ln>
            <a:effectLst>
              <a:prstShdw prst="shdw12">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CA"/>
            </a:p>
          </p:txBody>
        </p:sp>
        <p:sp>
          <p:nvSpPr>
            <p:cNvPr id="5" name="AutoShape 4">
              <a:extLst>
                <a:ext uri="{FF2B5EF4-FFF2-40B4-BE49-F238E27FC236}">
                  <a16:creationId xmlns:a16="http://schemas.microsoft.com/office/drawing/2014/main" id="{B3FBE00A-135E-4EB9-3FB4-D43EA2526720}"/>
                </a:ext>
              </a:extLst>
            </p:cNvPr>
            <p:cNvSpPr>
              <a:spLocks noChangeArrowheads="1"/>
            </p:cNvSpPr>
            <p:nvPr/>
          </p:nvSpPr>
          <p:spPr bwMode="gray">
            <a:xfrm>
              <a:off x="766" y="2051"/>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6" name="AutoShape 5">
              <a:extLst>
                <a:ext uri="{FF2B5EF4-FFF2-40B4-BE49-F238E27FC236}">
                  <a16:creationId xmlns:a16="http://schemas.microsoft.com/office/drawing/2014/main" id="{18B8AE3B-8B02-BF80-8574-0FBAE7685CD2}"/>
                </a:ext>
              </a:extLst>
            </p:cNvPr>
            <p:cNvSpPr>
              <a:spLocks noChangeArrowheads="1"/>
            </p:cNvSpPr>
            <p:nvPr/>
          </p:nvSpPr>
          <p:spPr bwMode="gray">
            <a:xfrm>
              <a:off x="777" y="3351"/>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7" name="AutoShape 6">
              <a:extLst>
                <a:ext uri="{FF2B5EF4-FFF2-40B4-BE49-F238E27FC236}">
                  <a16:creationId xmlns:a16="http://schemas.microsoft.com/office/drawing/2014/main" id="{CFD4FA55-FD06-4912-E73C-37F528C9A075}"/>
                </a:ext>
              </a:extLst>
            </p:cNvPr>
            <p:cNvSpPr>
              <a:spLocks noChangeArrowheads="1"/>
            </p:cNvSpPr>
            <p:nvPr/>
          </p:nvSpPr>
          <p:spPr bwMode="gray">
            <a:xfrm>
              <a:off x="777" y="2065"/>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nvGrpSpPr>
            <p:cNvPr id="8" name="Group 7">
              <a:extLst>
                <a:ext uri="{FF2B5EF4-FFF2-40B4-BE49-F238E27FC236}">
                  <a16:creationId xmlns:a16="http://schemas.microsoft.com/office/drawing/2014/main" id="{D5EE845D-7722-C309-9B8B-FE8F03063E69}"/>
                </a:ext>
              </a:extLst>
            </p:cNvPr>
            <p:cNvGrpSpPr>
              <a:grpSpLocks/>
            </p:cNvGrpSpPr>
            <p:nvPr/>
          </p:nvGrpSpPr>
          <p:grpSpPr bwMode="auto">
            <a:xfrm>
              <a:off x="1214" y="1852"/>
              <a:ext cx="405" cy="405"/>
              <a:chOff x="1289" y="582"/>
              <a:chExt cx="668" cy="668"/>
            </a:xfrm>
          </p:grpSpPr>
          <p:sp>
            <p:nvSpPr>
              <p:cNvPr id="11" name="Oval 8">
                <a:extLst>
                  <a:ext uri="{FF2B5EF4-FFF2-40B4-BE49-F238E27FC236}">
                    <a16:creationId xmlns:a16="http://schemas.microsoft.com/office/drawing/2014/main" id="{563D376A-9AF3-CA5A-5C36-FED8315296E5}"/>
                  </a:ext>
                </a:extLst>
              </p:cNvPr>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CA"/>
              </a:p>
            </p:txBody>
          </p:sp>
          <p:sp>
            <p:nvSpPr>
              <p:cNvPr id="12" name="Oval 9">
                <a:extLst>
                  <a:ext uri="{FF2B5EF4-FFF2-40B4-BE49-F238E27FC236}">
                    <a16:creationId xmlns:a16="http://schemas.microsoft.com/office/drawing/2014/main" id="{852615E8-B48C-0C74-FF44-C12F9F6F04C1}"/>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13" name="Oval 10">
                <a:extLst>
                  <a:ext uri="{FF2B5EF4-FFF2-40B4-BE49-F238E27FC236}">
                    <a16:creationId xmlns:a16="http://schemas.microsoft.com/office/drawing/2014/main" id="{BB04CCDE-053F-D39B-1BEB-EEB7EAE73201}"/>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14" name="Oval 11">
                <a:extLst>
                  <a:ext uri="{FF2B5EF4-FFF2-40B4-BE49-F238E27FC236}">
                    <a16:creationId xmlns:a16="http://schemas.microsoft.com/office/drawing/2014/main" id="{3EAAAD4D-F7EA-A68E-DF68-7BA0CA8875D9}"/>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15" name="Oval 12">
                <a:extLst>
                  <a:ext uri="{FF2B5EF4-FFF2-40B4-BE49-F238E27FC236}">
                    <a16:creationId xmlns:a16="http://schemas.microsoft.com/office/drawing/2014/main" id="{287B75A7-99C7-C660-D6A3-92434CB7E3D1}"/>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grpSp>
        <p:sp>
          <p:nvSpPr>
            <p:cNvPr id="9" name="Text Box 13">
              <a:extLst>
                <a:ext uri="{FF2B5EF4-FFF2-40B4-BE49-F238E27FC236}">
                  <a16:creationId xmlns:a16="http://schemas.microsoft.com/office/drawing/2014/main" id="{09D66F40-5051-746F-7D3F-C6726D7D88FC}"/>
                </a:ext>
              </a:extLst>
            </p:cNvPr>
            <p:cNvSpPr txBox="1">
              <a:spLocks noChangeArrowheads="1"/>
            </p:cNvSpPr>
            <p:nvPr/>
          </p:nvSpPr>
          <p:spPr bwMode="gray">
            <a:xfrm>
              <a:off x="1301" y="191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Tx/>
                <a:buFontTx/>
                <a:buNone/>
              </a:pPr>
              <a:r>
                <a:rPr lang="zh-CN" altLang="en-US" sz="2400" b="0">
                  <a:solidFill>
                    <a:srgbClr val="CC3399"/>
                  </a:solidFill>
                  <a:effectLst/>
                  <a:latin typeface="Arial" panose="020B0604020202020204" pitchFamily="34" charset="0"/>
                  <a:ea typeface="宋体" panose="02010600030101010101" pitchFamily="2" charset="-122"/>
                </a:rPr>
                <a:t>1</a:t>
              </a:r>
              <a:endParaRPr lang="zh-CN" altLang="en-US" sz="1800" b="0">
                <a:solidFill>
                  <a:srgbClr val="CC3399"/>
                </a:solidFill>
                <a:effectLst/>
                <a:latin typeface="Arial" panose="020B0604020202020204" pitchFamily="34" charset="0"/>
                <a:ea typeface="宋体" panose="02010600030101010101" pitchFamily="2" charset="-122"/>
              </a:endParaRPr>
            </a:p>
          </p:txBody>
        </p:sp>
        <p:sp>
          <p:nvSpPr>
            <p:cNvPr id="10" name="Text Box 14">
              <a:extLst>
                <a:ext uri="{FF2B5EF4-FFF2-40B4-BE49-F238E27FC236}">
                  <a16:creationId xmlns:a16="http://schemas.microsoft.com/office/drawing/2014/main" id="{8FB13FF4-1A69-464A-4B97-95FD8B9B797C}"/>
                </a:ext>
              </a:extLst>
            </p:cNvPr>
            <p:cNvSpPr txBox="1">
              <a:spLocks noChangeArrowheads="1"/>
            </p:cNvSpPr>
            <p:nvPr/>
          </p:nvSpPr>
          <p:spPr bwMode="gray">
            <a:xfrm>
              <a:off x="793" y="2284"/>
              <a:ext cx="1296" cy="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eaLnBrk="1" hangingPunct="1">
                <a:buClrTx/>
                <a:buFontTx/>
                <a:buNone/>
              </a:pPr>
              <a:r>
                <a:rPr kumimoji="1" lang="zh-CN" altLang="en-US">
                  <a:solidFill>
                    <a:srgbClr val="FFFF00"/>
                  </a:solidFill>
                  <a:effectLst/>
                </a:rPr>
                <a:t>确保信息系统正确的目标和任务，降低系统建设风险</a:t>
              </a:r>
              <a:endParaRPr kumimoji="1" lang="en-US" altLang="zh-CN">
                <a:solidFill>
                  <a:srgbClr val="FFFF00"/>
                </a:solidFill>
                <a:effectLst/>
              </a:endParaRPr>
            </a:p>
          </p:txBody>
        </p:sp>
      </p:grpSp>
      <p:grpSp>
        <p:nvGrpSpPr>
          <p:cNvPr id="16" name="Group 54">
            <a:extLst>
              <a:ext uri="{FF2B5EF4-FFF2-40B4-BE49-F238E27FC236}">
                <a16:creationId xmlns:a16="http://schemas.microsoft.com/office/drawing/2014/main" id="{1377F187-39A3-A7ED-E5BA-DBD5878A7612}"/>
              </a:ext>
            </a:extLst>
          </p:cNvPr>
          <p:cNvGrpSpPr>
            <a:grpSpLocks/>
          </p:cNvGrpSpPr>
          <p:nvPr/>
        </p:nvGrpSpPr>
        <p:grpSpPr bwMode="auto">
          <a:xfrm>
            <a:off x="4812426" y="2302782"/>
            <a:ext cx="2163762" cy="3165475"/>
            <a:chOff x="3725" y="1862"/>
            <a:chExt cx="1363" cy="1994"/>
          </a:xfrm>
        </p:grpSpPr>
        <p:sp>
          <p:nvSpPr>
            <p:cNvPr id="17" name="AutoShape 16">
              <a:extLst>
                <a:ext uri="{FF2B5EF4-FFF2-40B4-BE49-F238E27FC236}">
                  <a16:creationId xmlns:a16="http://schemas.microsoft.com/office/drawing/2014/main" id="{08B3D583-DC27-DCE6-DC0B-B7DE1FC54CBE}"/>
                </a:ext>
              </a:extLst>
            </p:cNvPr>
            <p:cNvSpPr>
              <a:spLocks noChangeArrowheads="1"/>
            </p:cNvSpPr>
            <p:nvPr/>
          </p:nvSpPr>
          <p:spPr bwMode="gray">
            <a:xfrm>
              <a:off x="3725" y="2056"/>
              <a:ext cx="1363" cy="1800"/>
            </a:xfrm>
            <a:prstGeom prst="roundRect">
              <a:avLst>
                <a:gd name="adj" fmla="val 17509"/>
              </a:avLst>
            </a:prstGeom>
            <a:gradFill rotWithShape="1">
              <a:gsLst>
                <a:gs pos="0">
                  <a:srgbClr val="B59F43"/>
                </a:gs>
                <a:gs pos="100000">
                  <a:srgbClr val="8F8849"/>
                </a:gs>
              </a:gsLst>
              <a:lin ang="2700000" scaled="1"/>
            </a:gradFill>
            <a:ln>
              <a:noFill/>
            </a:ln>
            <a:effectLst>
              <a:prstShdw prst="shdw11">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CA"/>
            </a:p>
          </p:txBody>
        </p:sp>
        <p:sp>
          <p:nvSpPr>
            <p:cNvPr id="18" name="AutoShape 17">
              <a:extLst>
                <a:ext uri="{FF2B5EF4-FFF2-40B4-BE49-F238E27FC236}">
                  <a16:creationId xmlns:a16="http://schemas.microsoft.com/office/drawing/2014/main" id="{6F469F5A-1BA9-20CB-0C65-980FAFCE3781}"/>
                </a:ext>
              </a:extLst>
            </p:cNvPr>
            <p:cNvSpPr>
              <a:spLocks noChangeArrowheads="1"/>
            </p:cNvSpPr>
            <p:nvPr/>
          </p:nvSpPr>
          <p:spPr bwMode="gray">
            <a:xfrm>
              <a:off x="3746" y="2061"/>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9" name="AutoShape 18">
              <a:extLst>
                <a:ext uri="{FF2B5EF4-FFF2-40B4-BE49-F238E27FC236}">
                  <a16:creationId xmlns:a16="http://schemas.microsoft.com/office/drawing/2014/main" id="{5CF37C15-202C-B70D-899A-46B5E3493621}"/>
                </a:ext>
              </a:extLst>
            </p:cNvPr>
            <p:cNvSpPr>
              <a:spLocks noChangeArrowheads="1"/>
            </p:cNvSpPr>
            <p:nvPr/>
          </p:nvSpPr>
          <p:spPr bwMode="gray">
            <a:xfrm>
              <a:off x="3757" y="3361"/>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0" name="AutoShape 19">
              <a:extLst>
                <a:ext uri="{FF2B5EF4-FFF2-40B4-BE49-F238E27FC236}">
                  <a16:creationId xmlns:a16="http://schemas.microsoft.com/office/drawing/2014/main" id="{E517D541-CDA3-7077-9D7F-8F8451BD7358}"/>
                </a:ext>
              </a:extLst>
            </p:cNvPr>
            <p:cNvSpPr>
              <a:spLocks noChangeArrowheads="1"/>
            </p:cNvSpPr>
            <p:nvPr/>
          </p:nvSpPr>
          <p:spPr bwMode="gray">
            <a:xfrm>
              <a:off x="3757" y="2075"/>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nvGrpSpPr>
            <p:cNvPr id="21" name="Group 20">
              <a:extLst>
                <a:ext uri="{FF2B5EF4-FFF2-40B4-BE49-F238E27FC236}">
                  <a16:creationId xmlns:a16="http://schemas.microsoft.com/office/drawing/2014/main" id="{1231107B-D06F-9D90-92A8-242CD04629C6}"/>
                </a:ext>
              </a:extLst>
            </p:cNvPr>
            <p:cNvGrpSpPr>
              <a:grpSpLocks/>
            </p:cNvGrpSpPr>
            <p:nvPr/>
          </p:nvGrpSpPr>
          <p:grpSpPr bwMode="auto">
            <a:xfrm>
              <a:off x="4194" y="1862"/>
              <a:ext cx="405" cy="405"/>
              <a:chOff x="1289" y="582"/>
              <a:chExt cx="668" cy="668"/>
            </a:xfrm>
          </p:grpSpPr>
          <p:sp>
            <p:nvSpPr>
              <p:cNvPr id="24" name="Oval 21">
                <a:extLst>
                  <a:ext uri="{FF2B5EF4-FFF2-40B4-BE49-F238E27FC236}">
                    <a16:creationId xmlns:a16="http://schemas.microsoft.com/office/drawing/2014/main" id="{659CBA38-31F5-1DE4-DF49-0AC58A114E32}"/>
                  </a:ext>
                </a:extLst>
              </p:cNvPr>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CA"/>
              </a:p>
            </p:txBody>
          </p:sp>
          <p:sp>
            <p:nvSpPr>
              <p:cNvPr id="25" name="Oval 22">
                <a:extLst>
                  <a:ext uri="{FF2B5EF4-FFF2-40B4-BE49-F238E27FC236}">
                    <a16:creationId xmlns:a16="http://schemas.microsoft.com/office/drawing/2014/main" id="{F86D79F0-AAFA-2B14-BBF1-EBE6C7A7F64D}"/>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26" name="Oval 23">
                <a:extLst>
                  <a:ext uri="{FF2B5EF4-FFF2-40B4-BE49-F238E27FC236}">
                    <a16:creationId xmlns:a16="http://schemas.microsoft.com/office/drawing/2014/main" id="{D28DD6F0-EA87-5526-F75B-5B1D45F5AE7E}"/>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27" name="Oval 24">
                <a:extLst>
                  <a:ext uri="{FF2B5EF4-FFF2-40B4-BE49-F238E27FC236}">
                    <a16:creationId xmlns:a16="http://schemas.microsoft.com/office/drawing/2014/main" id="{C42DE853-3018-8235-C263-E01DBB7961FB}"/>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28" name="Oval 25">
                <a:extLst>
                  <a:ext uri="{FF2B5EF4-FFF2-40B4-BE49-F238E27FC236}">
                    <a16:creationId xmlns:a16="http://schemas.microsoft.com/office/drawing/2014/main" id="{E3867AF2-6588-F8C4-E2FE-80C63367A638}"/>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grpSp>
        <p:sp>
          <p:nvSpPr>
            <p:cNvPr id="22" name="Text Box 26">
              <a:extLst>
                <a:ext uri="{FF2B5EF4-FFF2-40B4-BE49-F238E27FC236}">
                  <a16:creationId xmlns:a16="http://schemas.microsoft.com/office/drawing/2014/main" id="{351866FF-42AF-9A01-6D22-C62E381809AD}"/>
                </a:ext>
              </a:extLst>
            </p:cNvPr>
            <p:cNvSpPr txBox="1">
              <a:spLocks noChangeArrowheads="1"/>
            </p:cNvSpPr>
            <p:nvPr/>
          </p:nvSpPr>
          <p:spPr bwMode="gray">
            <a:xfrm>
              <a:off x="4281" y="192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Tx/>
                <a:buFontTx/>
                <a:buNone/>
              </a:pPr>
              <a:r>
                <a:rPr lang="zh-CN" altLang="en-US" sz="2400" b="0">
                  <a:solidFill>
                    <a:srgbClr val="CC3399"/>
                  </a:solidFill>
                  <a:effectLst/>
                  <a:latin typeface="Arial" panose="020B0604020202020204" pitchFamily="34" charset="0"/>
                  <a:ea typeface="宋体" panose="02010600030101010101" pitchFamily="2" charset="-122"/>
                </a:rPr>
                <a:t>3</a:t>
              </a:r>
              <a:endParaRPr lang="zh-CN" altLang="en-US" sz="1800" b="0">
                <a:solidFill>
                  <a:srgbClr val="CC3399"/>
                </a:solidFill>
                <a:effectLst/>
                <a:latin typeface="Arial" panose="020B0604020202020204" pitchFamily="34" charset="0"/>
                <a:ea typeface="宋体" panose="02010600030101010101" pitchFamily="2" charset="-122"/>
              </a:endParaRPr>
            </a:p>
          </p:txBody>
        </p:sp>
        <p:sp>
          <p:nvSpPr>
            <p:cNvPr id="23" name="Text Box 27">
              <a:extLst>
                <a:ext uri="{FF2B5EF4-FFF2-40B4-BE49-F238E27FC236}">
                  <a16:creationId xmlns:a16="http://schemas.microsoft.com/office/drawing/2014/main" id="{16911E38-77F3-979F-4938-67C254FAD30C}"/>
                </a:ext>
              </a:extLst>
            </p:cNvPr>
            <p:cNvSpPr txBox="1">
              <a:spLocks noChangeArrowheads="1"/>
            </p:cNvSpPr>
            <p:nvPr/>
          </p:nvSpPr>
          <p:spPr bwMode="gray">
            <a:xfrm>
              <a:off x="3779" y="2252"/>
              <a:ext cx="1296" cy="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eaLnBrk="1" hangingPunct="1">
                <a:buClrTx/>
                <a:buFontTx/>
                <a:buNone/>
              </a:pPr>
              <a:r>
                <a:rPr kumimoji="1" lang="zh-CN" altLang="en-US">
                  <a:solidFill>
                    <a:srgbClr val="3333FF"/>
                  </a:solidFill>
                  <a:effectLst/>
                </a:rPr>
                <a:t>指导信息系统开发,用规划作为将来考核系统开发工作的标准。</a:t>
              </a:r>
              <a:endParaRPr kumimoji="1" lang="en-US" altLang="zh-CN">
                <a:solidFill>
                  <a:srgbClr val="3333FF"/>
                </a:solidFill>
                <a:effectLst/>
              </a:endParaRPr>
            </a:p>
          </p:txBody>
        </p:sp>
      </p:grpSp>
      <p:grpSp>
        <p:nvGrpSpPr>
          <p:cNvPr id="29" name="Group 53">
            <a:extLst>
              <a:ext uri="{FF2B5EF4-FFF2-40B4-BE49-F238E27FC236}">
                <a16:creationId xmlns:a16="http://schemas.microsoft.com/office/drawing/2014/main" id="{87F2BEE3-ADEF-D3BF-2BFC-AA5C00DBFFA6}"/>
              </a:ext>
            </a:extLst>
          </p:cNvPr>
          <p:cNvGrpSpPr>
            <a:grpSpLocks/>
          </p:cNvGrpSpPr>
          <p:nvPr/>
        </p:nvGrpSpPr>
        <p:grpSpPr bwMode="auto">
          <a:xfrm>
            <a:off x="2404188" y="2328182"/>
            <a:ext cx="2163763" cy="3165475"/>
            <a:chOff x="2208" y="1878"/>
            <a:chExt cx="1363" cy="1994"/>
          </a:xfrm>
        </p:grpSpPr>
        <p:sp>
          <p:nvSpPr>
            <p:cNvPr id="30" name="AutoShape 28">
              <a:extLst>
                <a:ext uri="{FF2B5EF4-FFF2-40B4-BE49-F238E27FC236}">
                  <a16:creationId xmlns:a16="http://schemas.microsoft.com/office/drawing/2014/main" id="{755AD6EC-D963-D7A5-6CA8-31C284A943D8}"/>
                </a:ext>
              </a:extLst>
            </p:cNvPr>
            <p:cNvSpPr>
              <a:spLocks noChangeArrowheads="1"/>
            </p:cNvSpPr>
            <p:nvPr/>
          </p:nvSpPr>
          <p:spPr bwMode="gray">
            <a:xfrm>
              <a:off x="2208" y="2072"/>
              <a:ext cx="1363" cy="1800"/>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1" name="AutoShape 29">
              <a:extLst>
                <a:ext uri="{FF2B5EF4-FFF2-40B4-BE49-F238E27FC236}">
                  <a16:creationId xmlns:a16="http://schemas.microsoft.com/office/drawing/2014/main" id="{4289A733-462C-3775-D355-AF7AC2ABE804}"/>
                </a:ext>
              </a:extLst>
            </p:cNvPr>
            <p:cNvSpPr>
              <a:spLocks noChangeArrowheads="1"/>
            </p:cNvSpPr>
            <p:nvPr/>
          </p:nvSpPr>
          <p:spPr bwMode="gray">
            <a:xfrm>
              <a:off x="2229" y="2077"/>
              <a:ext cx="1322" cy="1766"/>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2" name="AutoShape 30">
              <a:extLst>
                <a:ext uri="{FF2B5EF4-FFF2-40B4-BE49-F238E27FC236}">
                  <a16:creationId xmlns:a16="http://schemas.microsoft.com/office/drawing/2014/main" id="{DBCCA8C0-0F42-AE02-5BFC-7A293D493DA3}"/>
                </a:ext>
              </a:extLst>
            </p:cNvPr>
            <p:cNvSpPr>
              <a:spLocks noChangeArrowheads="1"/>
            </p:cNvSpPr>
            <p:nvPr/>
          </p:nvSpPr>
          <p:spPr bwMode="gray">
            <a:xfrm>
              <a:off x="2240" y="3377"/>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3" name="AutoShape 31">
              <a:extLst>
                <a:ext uri="{FF2B5EF4-FFF2-40B4-BE49-F238E27FC236}">
                  <a16:creationId xmlns:a16="http://schemas.microsoft.com/office/drawing/2014/main" id="{5BE96903-9930-66A9-3248-F5870CF04CF2}"/>
                </a:ext>
              </a:extLst>
            </p:cNvPr>
            <p:cNvSpPr>
              <a:spLocks noChangeArrowheads="1"/>
            </p:cNvSpPr>
            <p:nvPr/>
          </p:nvSpPr>
          <p:spPr bwMode="gray">
            <a:xfrm>
              <a:off x="2240" y="2091"/>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4" name="Oval 32">
              <a:extLst>
                <a:ext uri="{FF2B5EF4-FFF2-40B4-BE49-F238E27FC236}">
                  <a16:creationId xmlns:a16="http://schemas.microsoft.com/office/drawing/2014/main" id="{D38D7814-55D7-F520-5D90-07C854573C42}"/>
                </a:ext>
              </a:extLst>
            </p:cNvPr>
            <p:cNvSpPr>
              <a:spLocks noChangeArrowheads="1"/>
            </p:cNvSpPr>
            <p:nvPr/>
          </p:nvSpPr>
          <p:spPr bwMode="gray">
            <a:xfrm>
              <a:off x="2677" y="1878"/>
              <a:ext cx="405" cy="405"/>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CA"/>
            </a:p>
          </p:txBody>
        </p:sp>
        <p:sp>
          <p:nvSpPr>
            <p:cNvPr id="35" name="Oval 33">
              <a:extLst>
                <a:ext uri="{FF2B5EF4-FFF2-40B4-BE49-F238E27FC236}">
                  <a16:creationId xmlns:a16="http://schemas.microsoft.com/office/drawing/2014/main" id="{DB96035E-A7C1-6876-F9D5-E8C0DF02EDD9}"/>
                </a:ext>
              </a:extLst>
            </p:cNvPr>
            <p:cNvSpPr>
              <a:spLocks noChangeArrowheads="1"/>
            </p:cNvSpPr>
            <p:nvPr/>
          </p:nvSpPr>
          <p:spPr bwMode="gray">
            <a:xfrm>
              <a:off x="2681" y="1881"/>
              <a:ext cx="392" cy="39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36" name="Oval 34">
              <a:extLst>
                <a:ext uri="{FF2B5EF4-FFF2-40B4-BE49-F238E27FC236}">
                  <a16:creationId xmlns:a16="http://schemas.microsoft.com/office/drawing/2014/main" id="{F606BAF9-A260-9FBC-67FC-111DA19A5218}"/>
                </a:ext>
              </a:extLst>
            </p:cNvPr>
            <p:cNvSpPr>
              <a:spLocks noChangeArrowheads="1"/>
            </p:cNvSpPr>
            <p:nvPr/>
          </p:nvSpPr>
          <p:spPr bwMode="gray">
            <a:xfrm>
              <a:off x="2686" y="1883"/>
              <a:ext cx="383" cy="383"/>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37" name="Oval 35">
              <a:extLst>
                <a:ext uri="{FF2B5EF4-FFF2-40B4-BE49-F238E27FC236}">
                  <a16:creationId xmlns:a16="http://schemas.microsoft.com/office/drawing/2014/main" id="{930154B9-B093-D75C-875E-7DBCC484E6F5}"/>
                </a:ext>
              </a:extLst>
            </p:cNvPr>
            <p:cNvSpPr>
              <a:spLocks noChangeArrowheads="1"/>
            </p:cNvSpPr>
            <p:nvPr/>
          </p:nvSpPr>
          <p:spPr bwMode="gray">
            <a:xfrm>
              <a:off x="2690" y="1887"/>
              <a:ext cx="364" cy="35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38" name="Oval 36">
              <a:extLst>
                <a:ext uri="{FF2B5EF4-FFF2-40B4-BE49-F238E27FC236}">
                  <a16:creationId xmlns:a16="http://schemas.microsoft.com/office/drawing/2014/main" id="{0D1FD011-9B0C-1A86-E2C2-A2E306211324}"/>
                </a:ext>
              </a:extLst>
            </p:cNvPr>
            <p:cNvSpPr>
              <a:spLocks noChangeArrowheads="1"/>
            </p:cNvSpPr>
            <p:nvPr/>
          </p:nvSpPr>
          <p:spPr bwMode="gray">
            <a:xfrm>
              <a:off x="2712" y="1897"/>
              <a:ext cx="323" cy="290"/>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39" name="Text Box 37">
              <a:extLst>
                <a:ext uri="{FF2B5EF4-FFF2-40B4-BE49-F238E27FC236}">
                  <a16:creationId xmlns:a16="http://schemas.microsoft.com/office/drawing/2014/main" id="{12808FEF-BADA-E479-E4EF-DF7467BAF951}"/>
                </a:ext>
              </a:extLst>
            </p:cNvPr>
            <p:cNvSpPr txBox="1">
              <a:spLocks noChangeArrowheads="1"/>
            </p:cNvSpPr>
            <p:nvPr/>
          </p:nvSpPr>
          <p:spPr bwMode="gray">
            <a:xfrm>
              <a:off x="2764" y="193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Tx/>
                <a:buFontTx/>
                <a:buNone/>
              </a:pPr>
              <a:r>
                <a:rPr lang="zh-CN" altLang="en-US" sz="2400" b="0">
                  <a:solidFill>
                    <a:srgbClr val="CC3399"/>
                  </a:solidFill>
                  <a:effectLst/>
                  <a:latin typeface="Arial" panose="020B0604020202020204" pitchFamily="34" charset="0"/>
                  <a:ea typeface="宋体" panose="02010600030101010101" pitchFamily="2" charset="-122"/>
                </a:rPr>
                <a:t>2</a:t>
              </a:r>
              <a:endParaRPr lang="zh-CN" altLang="en-US" sz="1800" b="0">
                <a:solidFill>
                  <a:srgbClr val="CC3399"/>
                </a:solidFill>
                <a:effectLst/>
                <a:latin typeface="Arial" panose="020B0604020202020204" pitchFamily="34" charset="0"/>
                <a:ea typeface="宋体" panose="02010600030101010101" pitchFamily="2" charset="-122"/>
              </a:endParaRPr>
            </a:p>
          </p:txBody>
        </p:sp>
        <p:sp>
          <p:nvSpPr>
            <p:cNvPr id="40" name="Text Box 38">
              <a:extLst>
                <a:ext uri="{FF2B5EF4-FFF2-40B4-BE49-F238E27FC236}">
                  <a16:creationId xmlns:a16="http://schemas.microsoft.com/office/drawing/2014/main" id="{D8520E3B-6957-EB7D-4A45-5B25BC9DE24B}"/>
                </a:ext>
              </a:extLst>
            </p:cNvPr>
            <p:cNvSpPr txBox="1">
              <a:spLocks noChangeArrowheads="1"/>
            </p:cNvSpPr>
            <p:nvPr/>
          </p:nvSpPr>
          <p:spPr bwMode="gray">
            <a:xfrm>
              <a:off x="2256" y="2268"/>
              <a:ext cx="1296"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eaLnBrk="1" hangingPunct="1">
                <a:buClrTx/>
                <a:buFontTx/>
                <a:buNone/>
              </a:pPr>
              <a:r>
                <a:rPr kumimoji="1" lang="zh-CN" altLang="en-US" sz="2400">
                  <a:solidFill>
                    <a:srgbClr val="D60093"/>
                  </a:solidFill>
                  <a:effectLst/>
                </a:rPr>
                <a:t>合理分配和利用信息资源(信息、信息技术和信息生产者),以节省信息系统投资</a:t>
              </a:r>
              <a:endParaRPr lang="en-US" altLang="zh-CN" sz="2400" b="0">
                <a:solidFill>
                  <a:srgbClr val="000000"/>
                </a:solidFill>
                <a:effectLst/>
                <a:latin typeface="Verdana" panose="020B0604030504040204" pitchFamily="34" charset="0"/>
                <a:ea typeface="宋体" panose="02010600030101010101" pitchFamily="2" charset="-122"/>
              </a:endParaRPr>
            </a:p>
          </p:txBody>
        </p:sp>
      </p:grpSp>
      <p:sp>
        <p:nvSpPr>
          <p:cNvPr id="41" name="AutoShape 47">
            <a:extLst>
              <a:ext uri="{FF2B5EF4-FFF2-40B4-BE49-F238E27FC236}">
                <a16:creationId xmlns:a16="http://schemas.microsoft.com/office/drawing/2014/main" id="{C275FBA5-1EC5-62DC-0B19-BAC7A00A65B0}"/>
              </a:ext>
            </a:extLst>
          </p:cNvPr>
          <p:cNvSpPr>
            <a:spLocks noChangeArrowheads="1"/>
          </p:cNvSpPr>
          <p:nvPr/>
        </p:nvSpPr>
        <p:spPr bwMode="auto">
          <a:xfrm>
            <a:off x="3309063" y="1928132"/>
            <a:ext cx="304800" cy="457200"/>
          </a:xfrm>
          <a:prstGeom prst="downArrow">
            <a:avLst>
              <a:gd name="adj1" fmla="val 46870"/>
              <a:gd name="adj2" fmla="val 81736"/>
            </a:avLst>
          </a:prstGeom>
          <a:gradFill rotWithShape="0">
            <a:gsLst>
              <a:gs pos="0">
                <a:srgbClr val="D60093">
                  <a:gamma/>
                  <a:tint val="37647"/>
                  <a:invGamma/>
                </a:srgbClr>
              </a:gs>
              <a:gs pos="100000">
                <a:srgbClr val="D60093"/>
              </a:gs>
            </a:gsLst>
            <a:lin ang="5400000" scaled="1"/>
          </a:gradFill>
          <a:ln w="9525">
            <a:solidFill>
              <a:srgbClr val="D60093"/>
            </a:solidFill>
            <a:miter lim="800000"/>
            <a:headEnd/>
            <a:tailEnd/>
          </a:ln>
          <a:effectLst>
            <a:outerShdw dist="45791" dir="3378596" algn="ctr" rotWithShape="0">
              <a:schemeClr val="folHlink"/>
            </a:outerShdw>
          </a:effectLst>
        </p:spPr>
        <p:txBody>
          <a:bodyPr wrap="none" anchor="ctr"/>
          <a:lstStyle/>
          <a:p>
            <a:endParaRPr lang="en-CA"/>
          </a:p>
        </p:txBody>
      </p:sp>
      <p:sp>
        <p:nvSpPr>
          <p:cNvPr id="42" name="Freeform 48">
            <a:extLst>
              <a:ext uri="{FF2B5EF4-FFF2-40B4-BE49-F238E27FC236}">
                <a16:creationId xmlns:a16="http://schemas.microsoft.com/office/drawing/2014/main" id="{9FE39619-78EB-27A0-042C-618B43B2F236}"/>
              </a:ext>
            </a:extLst>
          </p:cNvPr>
          <p:cNvSpPr>
            <a:spLocks/>
          </p:cNvSpPr>
          <p:nvPr/>
        </p:nvSpPr>
        <p:spPr bwMode="auto">
          <a:xfrm>
            <a:off x="1137363" y="1585232"/>
            <a:ext cx="971550" cy="723900"/>
          </a:xfrm>
          <a:custGeom>
            <a:avLst/>
            <a:gdLst>
              <a:gd name="T0" fmla="*/ 192 w 192"/>
              <a:gd name="T1" fmla="*/ 0 h 1536"/>
              <a:gd name="T2" fmla="*/ 0 w 192"/>
              <a:gd name="T3" fmla="*/ 0 h 1536"/>
              <a:gd name="T4" fmla="*/ 0 w 192"/>
              <a:gd name="T5" fmla="*/ 1536 h 1536"/>
            </a:gdLst>
            <a:ahLst/>
            <a:cxnLst>
              <a:cxn ang="0">
                <a:pos x="T0" y="T1"/>
              </a:cxn>
              <a:cxn ang="0">
                <a:pos x="T2" y="T3"/>
              </a:cxn>
              <a:cxn ang="0">
                <a:pos x="T4" y="T5"/>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CA"/>
          </a:p>
        </p:txBody>
      </p:sp>
      <p:sp>
        <p:nvSpPr>
          <p:cNvPr id="43" name="Freeform 49">
            <a:extLst>
              <a:ext uri="{FF2B5EF4-FFF2-40B4-BE49-F238E27FC236}">
                <a16:creationId xmlns:a16="http://schemas.microsoft.com/office/drawing/2014/main" id="{DAE930A3-8373-D14D-4D31-D443E5F7AEEF}"/>
              </a:ext>
            </a:extLst>
          </p:cNvPr>
          <p:cNvSpPr>
            <a:spLocks/>
          </p:cNvSpPr>
          <p:nvPr/>
        </p:nvSpPr>
        <p:spPr bwMode="auto">
          <a:xfrm flipH="1">
            <a:off x="4794963" y="1575707"/>
            <a:ext cx="1076325" cy="752475"/>
          </a:xfrm>
          <a:custGeom>
            <a:avLst/>
            <a:gdLst>
              <a:gd name="T0" fmla="*/ 192 w 192"/>
              <a:gd name="T1" fmla="*/ 0 h 1536"/>
              <a:gd name="T2" fmla="*/ 0 w 192"/>
              <a:gd name="T3" fmla="*/ 0 h 1536"/>
              <a:gd name="T4" fmla="*/ 0 w 192"/>
              <a:gd name="T5" fmla="*/ 1536 h 1536"/>
            </a:gdLst>
            <a:ahLst/>
            <a:cxnLst>
              <a:cxn ang="0">
                <a:pos x="T0" y="T1"/>
              </a:cxn>
              <a:cxn ang="0">
                <a:pos x="T2" y="T3"/>
              </a:cxn>
              <a:cxn ang="0">
                <a:pos x="T4" y="T5"/>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CA"/>
          </a:p>
        </p:txBody>
      </p:sp>
      <p:grpSp>
        <p:nvGrpSpPr>
          <p:cNvPr id="44" name="Group 51">
            <a:extLst>
              <a:ext uri="{FF2B5EF4-FFF2-40B4-BE49-F238E27FC236}">
                <a16:creationId xmlns:a16="http://schemas.microsoft.com/office/drawing/2014/main" id="{C4431265-C680-4310-9DAB-6EDD02D64B3D}"/>
              </a:ext>
            </a:extLst>
          </p:cNvPr>
          <p:cNvGrpSpPr>
            <a:grpSpLocks/>
          </p:cNvGrpSpPr>
          <p:nvPr/>
        </p:nvGrpSpPr>
        <p:grpSpPr bwMode="auto">
          <a:xfrm>
            <a:off x="2089863" y="1188357"/>
            <a:ext cx="2733675" cy="781050"/>
            <a:chOff x="2010" y="1160"/>
            <a:chExt cx="1722" cy="492"/>
          </a:xfrm>
        </p:grpSpPr>
        <p:pic>
          <p:nvPicPr>
            <p:cNvPr id="45" name="Picture 45">
              <a:extLst>
                <a:ext uri="{FF2B5EF4-FFF2-40B4-BE49-F238E27FC236}">
                  <a16:creationId xmlns:a16="http://schemas.microsoft.com/office/drawing/2014/main" id="{A8E87548-755B-73AF-0515-5CFC22389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 y="1160"/>
              <a:ext cx="1722" cy="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 Box 46">
              <a:extLst>
                <a:ext uri="{FF2B5EF4-FFF2-40B4-BE49-F238E27FC236}">
                  <a16:creationId xmlns:a16="http://schemas.microsoft.com/office/drawing/2014/main" id="{73377E70-7058-8955-3401-FFFD40E10529}"/>
                </a:ext>
              </a:extLst>
            </p:cNvPr>
            <p:cNvSpPr txBox="1">
              <a:spLocks noChangeArrowheads="1"/>
            </p:cNvSpPr>
            <p:nvPr/>
          </p:nvSpPr>
          <p:spPr bwMode="auto">
            <a:xfrm>
              <a:off x="2165" y="1204"/>
              <a:ext cx="146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p>
              <a:pPr algn="ctr">
                <a:buClrTx/>
                <a:buFontTx/>
                <a:buNone/>
              </a:pPr>
              <a:r>
                <a:rPr lang="zh-CN" altLang="en-US" sz="2800">
                  <a:solidFill>
                    <a:schemeClr val="hlink"/>
                  </a:solidFill>
                  <a:effectLst/>
                  <a:latin typeface="Arial" panose="020B0604020202020204" pitchFamily="34" charset="0"/>
                </a:rPr>
                <a:t>信息系统规划</a:t>
              </a:r>
            </a:p>
          </p:txBody>
        </p:sp>
      </p:grpSp>
      <p:sp>
        <p:nvSpPr>
          <p:cNvPr id="180" name="Rectangle 5">
            <a:extLst>
              <a:ext uri="{FF2B5EF4-FFF2-40B4-BE49-F238E27FC236}">
                <a16:creationId xmlns:a16="http://schemas.microsoft.com/office/drawing/2014/main" id="{7310B04C-5741-12BE-54DD-4BE35B5CAD23}"/>
              </a:ext>
            </a:extLst>
          </p:cNvPr>
          <p:cNvSpPr txBox="1">
            <a:spLocks noChangeArrowheads="1"/>
          </p:cNvSpPr>
          <p:nvPr/>
        </p:nvSpPr>
        <p:spPr>
          <a:xfrm>
            <a:off x="7309563" y="1934482"/>
            <a:ext cx="4921250" cy="3560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kumimoji="1" lang="zh-CN" altLang="en-US" dirty="0">
                <a:solidFill>
                  <a:srgbClr val="003399"/>
                </a:solidFill>
                <a:latin typeface="楷体_GB2312" pitchFamily="49" charset="-122"/>
                <a:ea typeface="楷体_GB2312" pitchFamily="49" charset="-122"/>
              </a:rPr>
              <a:t>自顶向下的规划策略</a:t>
            </a:r>
          </a:p>
          <a:p>
            <a:pPr>
              <a:lnSpc>
                <a:spcPct val="80000"/>
              </a:lnSpc>
            </a:pPr>
            <a:r>
              <a:rPr kumimoji="1" lang="zh-CN" altLang="en-US" dirty="0">
                <a:solidFill>
                  <a:srgbClr val="003399"/>
                </a:solidFill>
                <a:latin typeface="楷体_GB2312" pitchFamily="49" charset="-122"/>
                <a:ea typeface="楷体_GB2312" pitchFamily="49" charset="-122"/>
              </a:rPr>
              <a:t>第一把手参与</a:t>
            </a:r>
          </a:p>
          <a:p>
            <a:pPr>
              <a:lnSpc>
                <a:spcPct val="80000"/>
              </a:lnSpc>
            </a:pPr>
            <a:r>
              <a:rPr kumimoji="1" lang="zh-CN" altLang="en-US" dirty="0">
                <a:solidFill>
                  <a:srgbClr val="003399"/>
                </a:solidFill>
                <a:latin typeface="楷体_GB2312" pitchFamily="49" charset="-122"/>
                <a:ea typeface="楷体_GB2312" pitchFamily="49" charset="-122"/>
              </a:rPr>
              <a:t>支持企业总的目标</a:t>
            </a:r>
          </a:p>
          <a:p>
            <a:pPr>
              <a:lnSpc>
                <a:spcPct val="80000"/>
              </a:lnSpc>
            </a:pPr>
            <a:r>
              <a:rPr kumimoji="1" lang="zh-CN" altLang="en-US" dirty="0">
                <a:solidFill>
                  <a:srgbClr val="003399"/>
                </a:solidFill>
                <a:latin typeface="楷体_GB2312" pitchFamily="49" charset="-122"/>
                <a:ea typeface="楷体_GB2312" pitchFamily="49" charset="-122"/>
              </a:rPr>
              <a:t>摆脱信息系统对组织的依赖性</a:t>
            </a:r>
          </a:p>
          <a:p>
            <a:pPr>
              <a:lnSpc>
                <a:spcPct val="80000"/>
              </a:lnSpc>
            </a:pPr>
            <a:r>
              <a:rPr kumimoji="1" lang="zh-CN" altLang="en-US" dirty="0">
                <a:solidFill>
                  <a:srgbClr val="003399"/>
                </a:solidFill>
                <a:latin typeface="楷体_GB2312" pitchFamily="49" charset="-122"/>
                <a:ea typeface="楷体_GB2312" pitchFamily="49" charset="-122"/>
              </a:rPr>
              <a:t>先进性、开放性</a:t>
            </a:r>
          </a:p>
          <a:p>
            <a:pPr>
              <a:lnSpc>
                <a:spcPct val="80000"/>
              </a:lnSpc>
            </a:pPr>
            <a:r>
              <a:rPr kumimoji="1" lang="zh-CN" altLang="en-US" dirty="0">
                <a:solidFill>
                  <a:srgbClr val="003399"/>
                </a:solidFill>
                <a:latin typeface="楷体_GB2312" pitchFamily="49" charset="-122"/>
                <a:ea typeface="楷体_GB2312" pitchFamily="49" charset="-122"/>
              </a:rPr>
              <a:t>可靠性</a:t>
            </a:r>
          </a:p>
          <a:p>
            <a:pPr>
              <a:lnSpc>
                <a:spcPct val="80000"/>
              </a:lnSpc>
            </a:pPr>
            <a:r>
              <a:rPr kumimoji="1" lang="zh-CN" altLang="en-US" dirty="0">
                <a:solidFill>
                  <a:srgbClr val="003399"/>
                </a:solidFill>
                <a:latin typeface="楷体_GB2312" pitchFamily="49" charset="-122"/>
                <a:ea typeface="楷体_GB2312" pitchFamily="49" charset="-122"/>
              </a:rPr>
              <a:t>安全性</a:t>
            </a:r>
          </a:p>
          <a:p>
            <a:pPr>
              <a:lnSpc>
                <a:spcPct val="80000"/>
              </a:lnSpc>
            </a:pPr>
            <a:r>
              <a:rPr kumimoji="1" lang="zh-CN" altLang="en-US" dirty="0">
                <a:solidFill>
                  <a:srgbClr val="003399"/>
                </a:solidFill>
                <a:latin typeface="楷体_GB2312" pitchFamily="49" charset="-122"/>
                <a:ea typeface="楷体_GB2312" pitchFamily="49" charset="-122"/>
              </a:rPr>
              <a:t>可扩充性</a:t>
            </a:r>
          </a:p>
        </p:txBody>
      </p:sp>
      <p:grpSp>
        <p:nvGrpSpPr>
          <p:cNvPr id="181" name="Group 13">
            <a:extLst>
              <a:ext uri="{FF2B5EF4-FFF2-40B4-BE49-F238E27FC236}">
                <a16:creationId xmlns:a16="http://schemas.microsoft.com/office/drawing/2014/main" id="{02ED8D29-DE8D-AA1F-5DE8-A43FB352CF36}"/>
              </a:ext>
            </a:extLst>
          </p:cNvPr>
          <p:cNvGrpSpPr>
            <a:grpSpLocks/>
          </p:cNvGrpSpPr>
          <p:nvPr/>
        </p:nvGrpSpPr>
        <p:grpSpPr bwMode="auto">
          <a:xfrm>
            <a:off x="7220663" y="1258207"/>
            <a:ext cx="3827463" cy="595313"/>
            <a:chOff x="1560" y="810"/>
            <a:chExt cx="2285" cy="375"/>
          </a:xfrm>
        </p:grpSpPr>
        <p:graphicFrame>
          <p:nvGraphicFramePr>
            <p:cNvPr id="182" name="Object 11">
              <a:extLst>
                <a:ext uri="{FF2B5EF4-FFF2-40B4-BE49-F238E27FC236}">
                  <a16:creationId xmlns:a16="http://schemas.microsoft.com/office/drawing/2014/main" id="{DFF10B9A-3C1C-4800-DB34-8121E8412A37}"/>
                </a:ext>
              </a:extLst>
            </p:cNvPr>
            <p:cNvGraphicFramePr>
              <a:graphicFrameLocks noChangeAspect="1"/>
            </p:cNvGraphicFramePr>
            <p:nvPr/>
          </p:nvGraphicFramePr>
          <p:xfrm>
            <a:off x="1560" y="831"/>
            <a:ext cx="2154" cy="354"/>
          </p:xfrm>
          <a:graphic>
            <a:graphicData uri="http://schemas.openxmlformats.org/presentationml/2006/ole">
              <mc:AlternateContent xmlns:mc="http://schemas.openxmlformats.org/markup-compatibility/2006">
                <mc:Choice xmlns:v="urn:schemas-microsoft-com:vml" Requires="v">
                  <p:oleObj spid="_x0000_s6147" name="位图图像" r:id="rId4" imgW="4076190" imgH="561905" progId="Paint.Picture">
                    <p:embed/>
                  </p:oleObj>
                </mc:Choice>
                <mc:Fallback>
                  <p:oleObj name="位图图像" r:id="rId4" imgW="4076190" imgH="561905" progId="Paint.Picture">
                    <p:embed/>
                    <p:pic>
                      <p:nvPicPr>
                        <p:cNvPr id="945163" name="Object 11">
                          <a:extLst>
                            <a:ext uri="{FF2B5EF4-FFF2-40B4-BE49-F238E27FC236}">
                              <a16:creationId xmlns:a16="http://schemas.microsoft.com/office/drawing/2014/main" id="{0EC41C5A-B0E7-2D66-DADB-B6537A6539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0" y="831"/>
                          <a:ext cx="2154"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83" name="Text Box 12">
              <a:extLst>
                <a:ext uri="{FF2B5EF4-FFF2-40B4-BE49-F238E27FC236}">
                  <a16:creationId xmlns:a16="http://schemas.microsoft.com/office/drawing/2014/main" id="{6C616BE8-EB5A-EB9F-C2EA-42144624AC24}"/>
                </a:ext>
              </a:extLst>
            </p:cNvPr>
            <p:cNvSpPr txBox="1">
              <a:spLocks noChangeArrowheads="1"/>
            </p:cNvSpPr>
            <p:nvPr/>
          </p:nvSpPr>
          <p:spPr bwMode="auto">
            <a:xfrm>
              <a:off x="1608" y="810"/>
              <a:ext cx="22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dirty="0">
                  <a:solidFill>
                    <a:schemeClr val="bg1"/>
                  </a:solidFill>
                  <a:effectLst/>
                  <a:latin typeface="Times New Roman" panose="02020603050405020304" pitchFamily="18" charset="0"/>
                  <a:ea typeface="宋体" panose="02010600030101010101" pitchFamily="2" charset="-122"/>
                </a:rPr>
                <a:t>系统规划的原则</a:t>
              </a:r>
            </a:p>
          </p:txBody>
        </p:sp>
      </p:grpSp>
    </p:spTree>
    <p:extLst>
      <p:ext uri="{BB962C8B-B14F-4D97-AF65-F5344CB8AC3E}">
        <p14:creationId xmlns:p14="http://schemas.microsoft.com/office/powerpoint/2010/main" val="198212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up)">
                                      <p:cBhvr>
                                        <p:cTn id="11" dur="500"/>
                                        <p:tgtEl>
                                          <p:spTgt spid="4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1500"/>
                            </p:stCondLst>
                            <p:childTnLst>
                              <p:par>
                                <p:cTn id="17" presetID="17" presetClass="entr" presetSubtype="1"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ppt_x</p:attrName>
                                        </p:attrNameLst>
                                      </p:cBhvr>
                                      <p:tavLst>
                                        <p:tav tm="0">
                                          <p:val>
                                            <p:strVal val="#ppt_x"/>
                                          </p:val>
                                        </p:tav>
                                        <p:tav tm="100000">
                                          <p:val>
                                            <p:strVal val="#ppt_x"/>
                                          </p:val>
                                        </p:tav>
                                      </p:tavLst>
                                    </p:anim>
                                    <p:anim calcmode="lin" valueType="num">
                                      <p:cBhvr>
                                        <p:cTn id="20" dur="500" fill="hold"/>
                                        <p:tgtEl>
                                          <p:spTgt spid="41"/>
                                        </p:tgtEl>
                                        <p:attrNameLst>
                                          <p:attrName>ppt_y</p:attrName>
                                        </p:attrNameLst>
                                      </p:cBhvr>
                                      <p:tavLst>
                                        <p:tav tm="0">
                                          <p:val>
                                            <p:strVal val="#ppt_y-#ppt_h/2"/>
                                          </p:val>
                                        </p:tav>
                                        <p:tav tm="100000">
                                          <p:val>
                                            <p:strVal val="#ppt_y"/>
                                          </p:val>
                                        </p:tav>
                                      </p:tavLst>
                                    </p:anim>
                                    <p:anim calcmode="lin" valueType="num">
                                      <p:cBhvr>
                                        <p:cTn id="21" dur="500" fill="hold"/>
                                        <p:tgtEl>
                                          <p:spTgt spid="41"/>
                                        </p:tgtEl>
                                        <p:attrNameLst>
                                          <p:attrName>ppt_w</p:attrName>
                                        </p:attrNameLst>
                                      </p:cBhvr>
                                      <p:tavLst>
                                        <p:tav tm="0">
                                          <p:val>
                                            <p:strVal val="#ppt_w"/>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500"/>
                                        <p:tgtEl>
                                          <p:spTgt spid="29"/>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41D09E-7CCA-BFFB-7651-C4A994F1FDE0}"/>
              </a:ext>
            </a:extLst>
          </p:cNvPr>
          <p:cNvSpPr>
            <a:spLocks noGrp="1"/>
          </p:cNvSpPr>
          <p:nvPr>
            <p:ph type="body" sz="quarter" idx="10"/>
          </p:nvPr>
        </p:nvSpPr>
        <p:spPr>
          <a:xfrm>
            <a:off x="1587197" y="340254"/>
            <a:ext cx="4652066" cy="530225"/>
          </a:xfrm>
        </p:spPr>
        <p:txBody>
          <a:bodyPr/>
          <a:lstStyle/>
          <a:p>
            <a:r>
              <a:rPr lang="en-CA" dirty="0"/>
              <a:t>3.1 </a:t>
            </a:r>
            <a:r>
              <a:rPr lang="zh-CN" altLang="en-US" dirty="0"/>
              <a:t>信息系统规划概述</a:t>
            </a:r>
            <a:endParaRPr lang="en-CA" dirty="0"/>
          </a:p>
          <a:p>
            <a:endParaRPr lang="en-CA" dirty="0"/>
          </a:p>
        </p:txBody>
      </p:sp>
      <p:grpSp>
        <p:nvGrpSpPr>
          <p:cNvPr id="3" name="Group 1040">
            <a:extLst>
              <a:ext uri="{FF2B5EF4-FFF2-40B4-BE49-F238E27FC236}">
                <a16:creationId xmlns:a16="http://schemas.microsoft.com/office/drawing/2014/main" id="{310285A0-806D-4FD7-2684-FE2F889764E9}"/>
              </a:ext>
            </a:extLst>
          </p:cNvPr>
          <p:cNvGrpSpPr>
            <a:grpSpLocks/>
          </p:cNvGrpSpPr>
          <p:nvPr/>
        </p:nvGrpSpPr>
        <p:grpSpPr bwMode="auto">
          <a:xfrm>
            <a:off x="2705488" y="1107232"/>
            <a:ext cx="4551363" cy="595313"/>
            <a:chOff x="1560" y="810"/>
            <a:chExt cx="2285" cy="375"/>
          </a:xfrm>
        </p:grpSpPr>
        <p:graphicFrame>
          <p:nvGraphicFramePr>
            <p:cNvPr id="4" name="Object 1041">
              <a:extLst>
                <a:ext uri="{FF2B5EF4-FFF2-40B4-BE49-F238E27FC236}">
                  <a16:creationId xmlns:a16="http://schemas.microsoft.com/office/drawing/2014/main" id="{7C9767AD-A07E-F777-882B-C55F3450D63D}"/>
                </a:ext>
              </a:extLst>
            </p:cNvPr>
            <p:cNvGraphicFramePr>
              <a:graphicFrameLocks noChangeAspect="1"/>
            </p:cNvGraphicFramePr>
            <p:nvPr/>
          </p:nvGraphicFramePr>
          <p:xfrm>
            <a:off x="1560" y="831"/>
            <a:ext cx="2154" cy="354"/>
          </p:xfrm>
          <a:graphic>
            <a:graphicData uri="http://schemas.openxmlformats.org/presentationml/2006/ole">
              <mc:AlternateContent xmlns:mc="http://schemas.openxmlformats.org/markup-compatibility/2006">
                <mc:Choice xmlns:v="urn:schemas-microsoft-com:vml" Requires="v">
                  <p:oleObj spid="_x0000_s7171" name="位图图像" r:id="rId3" imgW="4076190" imgH="561905" progId="Paint.Picture">
                    <p:embed/>
                  </p:oleObj>
                </mc:Choice>
                <mc:Fallback>
                  <p:oleObj name="位图图像" r:id="rId3" imgW="4076190" imgH="561905" progId="Paint.Picture">
                    <p:embed/>
                    <p:pic>
                      <p:nvPicPr>
                        <p:cNvPr id="996369" name="Object 1041">
                          <a:extLst>
                            <a:ext uri="{FF2B5EF4-FFF2-40B4-BE49-F238E27FC236}">
                              <a16:creationId xmlns:a16="http://schemas.microsoft.com/office/drawing/2014/main" id="{5BBE053F-270E-24A4-4E37-857525F9C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 y="831"/>
                          <a:ext cx="2154"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5" name="Text Box 1042">
              <a:extLst>
                <a:ext uri="{FF2B5EF4-FFF2-40B4-BE49-F238E27FC236}">
                  <a16:creationId xmlns:a16="http://schemas.microsoft.com/office/drawing/2014/main" id="{A7D8385C-44D9-D0DA-1965-B22B4F16F55E}"/>
                </a:ext>
              </a:extLst>
            </p:cNvPr>
            <p:cNvSpPr txBox="1">
              <a:spLocks noChangeArrowheads="1"/>
            </p:cNvSpPr>
            <p:nvPr/>
          </p:nvSpPr>
          <p:spPr bwMode="auto">
            <a:xfrm>
              <a:off x="1608" y="810"/>
              <a:ext cx="22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dirty="0">
                  <a:solidFill>
                    <a:schemeClr val="bg1"/>
                  </a:solidFill>
                  <a:effectLst/>
                  <a:latin typeface="Times New Roman" panose="02020603050405020304" pitchFamily="18" charset="0"/>
                  <a:ea typeface="宋体" panose="02010600030101010101" pitchFamily="2" charset="-122"/>
                </a:rPr>
                <a:t>系统规划的两个层次</a:t>
              </a:r>
            </a:p>
          </p:txBody>
        </p:sp>
      </p:grpSp>
      <p:pic>
        <p:nvPicPr>
          <p:cNvPr id="6" name="Picture 1044">
            <a:extLst>
              <a:ext uri="{FF2B5EF4-FFF2-40B4-BE49-F238E27FC236}">
                <a16:creationId xmlns:a16="http://schemas.microsoft.com/office/drawing/2014/main" id="{447AF7E9-872E-060F-A315-666B084CB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488" y="1812082"/>
            <a:ext cx="7258050" cy="4191000"/>
          </a:xfrm>
          <a:prstGeom prst="rect">
            <a:avLst/>
          </a:prstGeom>
          <a:solidFill>
            <a:srgbClr val="00CCFF">
              <a:alpha val="39000"/>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ext Box 1045">
            <a:extLst>
              <a:ext uri="{FF2B5EF4-FFF2-40B4-BE49-F238E27FC236}">
                <a16:creationId xmlns:a16="http://schemas.microsoft.com/office/drawing/2014/main" id="{2610E98A-5DDE-E7DA-0F03-0C6F3B4BC58E}"/>
              </a:ext>
            </a:extLst>
          </p:cNvPr>
          <p:cNvSpPr txBox="1">
            <a:spLocks noChangeArrowheads="1"/>
          </p:cNvSpPr>
          <p:nvPr/>
        </p:nvSpPr>
        <p:spPr bwMode="auto">
          <a:xfrm>
            <a:off x="3400813" y="1916857"/>
            <a:ext cx="24669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en-US" altLang="zh-CN" sz="2800">
                <a:solidFill>
                  <a:srgbClr val="FFFF00"/>
                </a:solidFill>
                <a:effectLst>
                  <a:outerShdw blurRad="38100" dist="38100" dir="2700000" algn="tl">
                    <a:srgbClr val="C0C0C0"/>
                  </a:outerShdw>
                </a:effectLst>
              </a:rPr>
              <a:t>IS</a:t>
            </a:r>
            <a:r>
              <a:rPr lang="zh-CN" altLang="en-US" sz="2800">
                <a:solidFill>
                  <a:srgbClr val="FFFF00"/>
                </a:solidFill>
                <a:effectLst>
                  <a:outerShdw blurRad="38100" dist="38100" dir="2700000" algn="tl">
                    <a:srgbClr val="C0C0C0"/>
                  </a:outerShdw>
                </a:effectLst>
              </a:rPr>
              <a:t>战略规划</a:t>
            </a:r>
          </a:p>
        </p:txBody>
      </p:sp>
      <p:sp>
        <p:nvSpPr>
          <p:cNvPr id="8" name="Text Box 1046">
            <a:extLst>
              <a:ext uri="{FF2B5EF4-FFF2-40B4-BE49-F238E27FC236}">
                <a16:creationId xmlns:a16="http://schemas.microsoft.com/office/drawing/2014/main" id="{DB1CBE18-53E1-3F7F-117E-A0A8AEF72033}"/>
              </a:ext>
            </a:extLst>
          </p:cNvPr>
          <p:cNvSpPr txBox="1">
            <a:spLocks noChangeArrowheads="1"/>
          </p:cNvSpPr>
          <p:nvPr/>
        </p:nvSpPr>
        <p:spPr bwMode="auto">
          <a:xfrm>
            <a:off x="6782188" y="1926382"/>
            <a:ext cx="24669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en-US" altLang="zh-CN" sz="2800">
                <a:solidFill>
                  <a:srgbClr val="FFFF00"/>
                </a:solidFill>
                <a:effectLst>
                  <a:outerShdw blurRad="38100" dist="38100" dir="2700000" algn="tl">
                    <a:srgbClr val="C0C0C0"/>
                  </a:outerShdw>
                </a:effectLst>
              </a:rPr>
              <a:t>IT</a:t>
            </a:r>
            <a:r>
              <a:rPr lang="zh-CN" altLang="en-US" sz="2800">
                <a:solidFill>
                  <a:srgbClr val="FFFF00"/>
                </a:solidFill>
                <a:effectLst>
                  <a:outerShdw blurRad="38100" dist="38100" dir="2700000" algn="tl">
                    <a:srgbClr val="C0C0C0"/>
                  </a:outerShdw>
                </a:effectLst>
              </a:rPr>
              <a:t>战略规划</a:t>
            </a:r>
          </a:p>
        </p:txBody>
      </p:sp>
      <p:sp>
        <p:nvSpPr>
          <p:cNvPr id="9" name="Text Box 1047">
            <a:extLst>
              <a:ext uri="{FF2B5EF4-FFF2-40B4-BE49-F238E27FC236}">
                <a16:creationId xmlns:a16="http://schemas.microsoft.com/office/drawing/2014/main" id="{8F4D03D1-03CA-1A97-B069-FCFCC68DF747}"/>
              </a:ext>
            </a:extLst>
          </p:cNvPr>
          <p:cNvSpPr txBox="1">
            <a:spLocks noChangeArrowheads="1"/>
          </p:cNvSpPr>
          <p:nvPr/>
        </p:nvSpPr>
        <p:spPr bwMode="auto">
          <a:xfrm>
            <a:off x="2724538" y="2697907"/>
            <a:ext cx="3514725" cy="3292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lang="en-US" altLang="zh-CN" sz="2000" dirty="0">
                <a:solidFill>
                  <a:schemeClr val="bg1"/>
                </a:solidFill>
                <a:effectLst/>
                <a:latin typeface="Times New Roman" panose="02020603050405020304" pitchFamily="18" charset="0"/>
              </a:rPr>
              <a:t>IS</a:t>
            </a:r>
            <a:r>
              <a:rPr lang="zh-CN" altLang="en-US" sz="2000" dirty="0">
                <a:solidFill>
                  <a:schemeClr val="bg1"/>
                </a:solidFill>
                <a:effectLst/>
              </a:rPr>
              <a:t>战略规划</a:t>
            </a:r>
            <a:r>
              <a:rPr lang="zh-CN" altLang="en-US" sz="2000" dirty="0">
                <a:solidFill>
                  <a:schemeClr val="bg1"/>
                </a:solidFill>
                <a:effectLst/>
                <a:latin typeface="Times New Roman" panose="02020603050405020304" pitchFamily="18" charset="0"/>
              </a:rPr>
              <a:t>(</a:t>
            </a:r>
            <a:r>
              <a:rPr lang="en-US" altLang="zh-CN" sz="2000" dirty="0">
                <a:solidFill>
                  <a:schemeClr val="bg1"/>
                </a:solidFill>
                <a:effectLst/>
                <a:latin typeface="Times New Roman" panose="02020603050405020304" pitchFamily="18" charset="0"/>
              </a:rPr>
              <a:t>Information Sys_ </a:t>
            </a:r>
            <a:r>
              <a:rPr lang="en-US" altLang="zh-CN" sz="2000" dirty="0" err="1">
                <a:solidFill>
                  <a:schemeClr val="bg1"/>
                </a:solidFill>
                <a:effectLst/>
                <a:latin typeface="Times New Roman" panose="02020603050405020304" pitchFamily="18" charset="0"/>
              </a:rPr>
              <a:t>tem</a:t>
            </a:r>
            <a:r>
              <a:rPr lang="en-US" altLang="zh-CN" sz="2000" dirty="0">
                <a:solidFill>
                  <a:schemeClr val="bg1"/>
                </a:solidFill>
                <a:effectLst/>
                <a:latin typeface="Times New Roman" panose="02020603050405020304" pitchFamily="18" charset="0"/>
              </a:rPr>
              <a:t> Strategic </a:t>
            </a:r>
            <a:r>
              <a:rPr lang="en-US" altLang="zh-CN" sz="2000" dirty="0" err="1">
                <a:solidFill>
                  <a:schemeClr val="bg1"/>
                </a:solidFill>
                <a:effectLst/>
                <a:latin typeface="Times New Roman" panose="02020603050405020304" pitchFamily="18" charset="0"/>
              </a:rPr>
              <a:t>Planning,ISSP</a:t>
            </a:r>
            <a:r>
              <a:rPr lang="en-US" altLang="zh-CN" sz="2000" dirty="0">
                <a:solidFill>
                  <a:schemeClr val="bg1"/>
                </a:solidFill>
                <a:effectLst/>
              </a:rPr>
              <a:t>)</a:t>
            </a:r>
          </a:p>
          <a:p>
            <a:pPr>
              <a:spcBef>
                <a:spcPct val="50000"/>
              </a:spcBef>
              <a:buClrTx/>
              <a:buFontTx/>
              <a:buNone/>
            </a:pPr>
            <a:r>
              <a:rPr lang="zh-CN" altLang="en-US" sz="1900" dirty="0">
                <a:solidFill>
                  <a:schemeClr val="bg1"/>
                </a:solidFill>
                <a:effectLst/>
              </a:rPr>
              <a:t>    </a:t>
            </a:r>
            <a:r>
              <a:rPr lang="zh-CN" altLang="en-US" sz="2000" dirty="0">
                <a:solidFill>
                  <a:schemeClr val="bg1"/>
                </a:solidFill>
                <a:effectLst/>
              </a:rPr>
              <a:t>在充分、深入研究企业的发展远景、业务策略和管理的基础上，形成信息系统的远景、信息系统的组成架构、信息系统各部分的逻辑关系，以支撑企业的战略规划</a:t>
            </a:r>
            <a:r>
              <a:rPr lang="zh-CN" altLang="en-US" sz="2000" dirty="0">
                <a:solidFill>
                  <a:schemeClr val="bg1"/>
                </a:solidFill>
                <a:effectLst/>
                <a:latin typeface="Times New Roman" panose="02020603050405020304" pitchFamily="18" charset="0"/>
              </a:rPr>
              <a:t>（</a:t>
            </a:r>
            <a:r>
              <a:rPr lang="en-US" altLang="zh-CN" sz="2000" dirty="0">
                <a:solidFill>
                  <a:schemeClr val="bg1"/>
                </a:solidFill>
                <a:effectLst/>
                <a:latin typeface="Times New Roman" panose="02020603050405020304" pitchFamily="18" charset="0"/>
              </a:rPr>
              <a:t>Business Strategic </a:t>
            </a:r>
            <a:r>
              <a:rPr lang="en-US" altLang="zh-CN" sz="2000" dirty="0" err="1">
                <a:solidFill>
                  <a:schemeClr val="bg1"/>
                </a:solidFill>
                <a:effectLst/>
                <a:latin typeface="Times New Roman" panose="02020603050405020304" pitchFamily="18" charset="0"/>
              </a:rPr>
              <a:t>Planning,BSP</a:t>
            </a:r>
            <a:r>
              <a:rPr lang="en-US" altLang="zh-CN" sz="2000" dirty="0">
                <a:solidFill>
                  <a:schemeClr val="bg1"/>
                </a:solidFill>
                <a:effectLst/>
                <a:latin typeface="Times New Roman" panose="02020603050405020304" pitchFamily="18" charset="0"/>
              </a:rPr>
              <a:t>）</a:t>
            </a:r>
            <a:r>
              <a:rPr lang="zh-CN" altLang="en-US" sz="2000" dirty="0">
                <a:solidFill>
                  <a:schemeClr val="bg1"/>
                </a:solidFill>
                <a:effectLst/>
              </a:rPr>
              <a:t>目标的达成。</a:t>
            </a:r>
          </a:p>
        </p:txBody>
      </p:sp>
      <p:sp>
        <p:nvSpPr>
          <p:cNvPr id="10" name="Text Box 1048">
            <a:extLst>
              <a:ext uri="{FF2B5EF4-FFF2-40B4-BE49-F238E27FC236}">
                <a16:creationId xmlns:a16="http://schemas.microsoft.com/office/drawing/2014/main" id="{82873CCD-9B9F-06FB-3168-142E9FDFC515}"/>
              </a:ext>
            </a:extLst>
          </p:cNvPr>
          <p:cNvSpPr txBox="1">
            <a:spLocks noChangeArrowheads="1"/>
          </p:cNvSpPr>
          <p:nvPr/>
        </p:nvSpPr>
        <p:spPr bwMode="auto">
          <a:xfrm>
            <a:off x="6382138" y="2755057"/>
            <a:ext cx="3619500" cy="3036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nSpc>
                <a:spcPct val="110000"/>
              </a:lnSpc>
              <a:buClrTx/>
              <a:buFontTx/>
              <a:buNone/>
            </a:pPr>
            <a:r>
              <a:rPr lang="en-US" altLang="zh-CN" sz="1900">
                <a:solidFill>
                  <a:schemeClr val="bg1"/>
                </a:solidFill>
                <a:effectLst/>
                <a:latin typeface="Times New Roman" panose="02020603050405020304" pitchFamily="18" charset="0"/>
              </a:rPr>
              <a:t>IT</a:t>
            </a:r>
            <a:r>
              <a:rPr lang="zh-CN" altLang="en-US" sz="1900">
                <a:solidFill>
                  <a:schemeClr val="bg1"/>
                </a:solidFill>
                <a:effectLst/>
              </a:rPr>
              <a:t>战略规划</a:t>
            </a:r>
            <a:r>
              <a:rPr lang="zh-CN" altLang="en-US" sz="1900">
                <a:solidFill>
                  <a:schemeClr val="bg1"/>
                </a:solidFill>
                <a:effectLst/>
                <a:latin typeface="Times New Roman" panose="02020603050405020304" pitchFamily="18" charset="0"/>
              </a:rPr>
              <a:t>(</a:t>
            </a:r>
            <a:r>
              <a:rPr lang="en-US" altLang="zh-CN" sz="1900">
                <a:solidFill>
                  <a:schemeClr val="bg1"/>
                </a:solidFill>
                <a:effectLst/>
                <a:latin typeface="Times New Roman" panose="02020603050405020304" pitchFamily="18" charset="0"/>
              </a:rPr>
              <a:t>Information Techn_ ology Strategic Planning,ITSP)</a:t>
            </a:r>
          </a:p>
          <a:p>
            <a:pPr>
              <a:lnSpc>
                <a:spcPct val="110000"/>
              </a:lnSpc>
              <a:buClrTx/>
              <a:buFontTx/>
              <a:buNone/>
            </a:pPr>
            <a:r>
              <a:rPr lang="zh-CN" altLang="en-US" sz="1900">
                <a:solidFill>
                  <a:schemeClr val="bg1"/>
                </a:solidFill>
                <a:effectLst/>
              </a:rPr>
              <a:t>    </a:t>
            </a:r>
            <a:r>
              <a:rPr lang="zh-CN" altLang="en-US" sz="2000">
                <a:solidFill>
                  <a:schemeClr val="bg1"/>
                </a:solidFill>
                <a:effectLst/>
              </a:rPr>
              <a:t>在承接</a:t>
            </a:r>
            <a:r>
              <a:rPr lang="en-US" altLang="zh-CN" sz="2000">
                <a:solidFill>
                  <a:schemeClr val="bg1"/>
                </a:solidFill>
                <a:effectLst/>
              </a:rPr>
              <a:t>IS</a:t>
            </a:r>
            <a:r>
              <a:rPr lang="zh-CN" altLang="en-US" sz="2000">
                <a:solidFill>
                  <a:schemeClr val="bg1"/>
                </a:solidFill>
                <a:effectLst/>
              </a:rPr>
              <a:t>战略之后，对信息系统各部分的支撑硬件、支撑软件、支撑技术等进行计划与安排，简而言之，是围绕</a:t>
            </a:r>
            <a:r>
              <a:rPr lang="zh-CN" altLang="en-US" sz="2000">
                <a:solidFill>
                  <a:schemeClr val="bg1"/>
                </a:solidFill>
                <a:effectLst/>
                <a:latin typeface="Arial" panose="020B0604020202020204" pitchFamily="34" charset="0"/>
              </a:rPr>
              <a:t>“</a:t>
            </a:r>
            <a:r>
              <a:rPr lang="en-US" altLang="zh-CN" sz="2000">
                <a:solidFill>
                  <a:schemeClr val="bg1"/>
                </a:solidFill>
                <a:effectLst/>
              </a:rPr>
              <a:t>T</a:t>
            </a:r>
            <a:r>
              <a:rPr lang="en-US" altLang="zh-CN" sz="2000">
                <a:solidFill>
                  <a:schemeClr val="bg1"/>
                </a:solidFill>
                <a:effectLst/>
                <a:latin typeface="Arial" panose="020B0604020202020204" pitchFamily="34" charset="0"/>
              </a:rPr>
              <a:t>”</a:t>
            </a:r>
            <a:r>
              <a:rPr lang="zh-CN" altLang="en-US" sz="2000">
                <a:solidFill>
                  <a:schemeClr val="bg1"/>
                </a:solidFill>
                <a:effectLst/>
              </a:rPr>
              <a:t>来展开</a:t>
            </a:r>
            <a:r>
              <a:rPr lang="zh-CN" altLang="en-US" sz="1900">
                <a:solidFill>
                  <a:schemeClr val="bg1"/>
                </a:solidFill>
                <a:effectLst/>
              </a:rPr>
              <a:t>。</a:t>
            </a:r>
          </a:p>
          <a:p>
            <a:pPr>
              <a:lnSpc>
                <a:spcPct val="110000"/>
              </a:lnSpc>
              <a:buClrTx/>
              <a:buFontTx/>
              <a:buNone/>
            </a:pPr>
            <a:r>
              <a:rPr lang="zh-CN" altLang="en-US" sz="1900">
                <a:solidFill>
                  <a:schemeClr val="bg1"/>
                </a:solidFill>
                <a:effectLst/>
              </a:rPr>
              <a:t>    </a:t>
            </a:r>
            <a:r>
              <a:rPr lang="en-US" altLang="zh-CN" sz="1900">
                <a:solidFill>
                  <a:schemeClr val="bg1"/>
                </a:solidFill>
                <a:effectLst/>
              </a:rPr>
              <a:t>BSP、ISSP、ITSP</a:t>
            </a:r>
            <a:r>
              <a:rPr lang="zh-CN" altLang="en-US" sz="1900">
                <a:solidFill>
                  <a:schemeClr val="bg1"/>
                </a:solidFill>
                <a:effectLst/>
              </a:rPr>
              <a:t>的关系如下图所示：</a:t>
            </a:r>
          </a:p>
        </p:txBody>
      </p:sp>
      <p:sp>
        <p:nvSpPr>
          <p:cNvPr id="11" name="Oval 1050">
            <a:extLst>
              <a:ext uri="{FF2B5EF4-FFF2-40B4-BE49-F238E27FC236}">
                <a16:creationId xmlns:a16="http://schemas.microsoft.com/office/drawing/2014/main" id="{FDB9EC08-21CE-D080-E456-6EFB0D133579}"/>
              </a:ext>
            </a:extLst>
          </p:cNvPr>
          <p:cNvSpPr>
            <a:spLocks noChangeArrowheads="1"/>
          </p:cNvSpPr>
          <p:nvPr/>
        </p:nvSpPr>
        <p:spPr bwMode="auto">
          <a:xfrm>
            <a:off x="6772663" y="2040682"/>
            <a:ext cx="304800" cy="334963"/>
          </a:xfrm>
          <a:prstGeom prst="ellipse">
            <a:avLst/>
          </a:prstGeom>
          <a:gradFill rotWithShape="0">
            <a:gsLst>
              <a:gs pos="0">
                <a:srgbClr val="9900CC"/>
              </a:gs>
              <a:gs pos="100000">
                <a:srgbClr val="9900CC">
                  <a:gamma/>
                  <a:shade val="60784"/>
                  <a:invGamma/>
                </a:srgbClr>
              </a:gs>
            </a:gsLst>
            <a:path path="rect">
              <a:fillToRect r="100000" b="100000"/>
            </a:path>
          </a:gradFill>
          <a:ln w="12700">
            <a:solidFill>
              <a:schemeClr val="tx2"/>
            </a:solidFill>
            <a:round/>
            <a:headEnd/>
            <a:tailEnd/>
          </a:ln>
          <a:effectLst/>
          <a:extLst>
            <a:ext uri="{AF507438-7753-43E0-B8FC-AC1667EBCBE1}">
              <a14:hiddenEffects xmlns:a14="http://schemas.microsoft.com/office/drawing/2010/main">
                <a:effectLst>
                  <a:outerShdw dist="71842" dir="2700000" algn="ctr" rotWithShape="0">
                    <a:srgbClr val="009999"/>
                  </a:outerShdw>
                </a:effectLst>
              </a14:hiddenEffects>
            </a:ext>
          </a:extLst>
        </p:spPr>
        <p:txBody>
          <a:bodyPr wrap="none" lIns="90488" tIns="44450" rIns="90488" bIns="44450" anchor="ctr"/>
          <a:lstStyle/>
          <a:p>
            <a:pPr algn="ctr">
              <a:buClrTx/>
              <a:buFontTx/>
              <a:buNone/>
            </a:pPr>
            <a:r>
              <a:rPr lang="zh-CN" altLang="en-US" sz="20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2</a:t>
            </a:r>
          </a:p>
        </p:txBody>
      </p:sp>
      <p:sp>
        <p:nvSpPr>
          <p:cNvPr id="12" name="Oval 1055">
            <a:extLst>
              <a:ext uri="{FF2B5EF4-FFF2-40B4-BE49-F238E27FC236}">
                <a16:creationId xmlns:a16="http://schemas.microsoft.com/office/drawing/2014/main" id="{4DB09ECB-3756-8A21-2D64-E5C891BFA9DD}"/>
              </a:ext>
            </a:extLst>
          </p:cNvPr>
          <p:cNvSpPr>
            <a:spLocks noChangeArrowheads="1"/>
          </p:cNvSpPr>
          <p:nvPr/>
        </p:nvSpPr>
        <p:spPr bwMode="auto">
          <a:xfrm>
            <a:off x="3400813" y="2031157"/>
            <a:ext cx="304800" cy="334963"/>
          </a:xfrm>
          <a:prstGeom prst="ellipse">
            <a:avLst/>
          </a:prstGeom>
          <a:gradFill rotWithShape="0">
            <a:gsLst>
              <a:gs pos="0">
                <a:srgbClr val="9900CC"/>
              </a:gs>
              <a:gs pos="100000">
                <a:srgbClr val="9900CC">
                  <a:gamma/>
                  <a:shade val="60784"/>
                  <a:invGamma/>
                </a:srgbClr>
              </a:gs>
            </a:gsLst>
            <a:path path="rect">
              <a:fillToRect r="100000" b="100000"/>
            </a:path>
          </a:gradFill>
          <a:ln w="12700">
            <a:solidFill>
              <a:schemeClr val="tx2"/>
            </a:solidFill>
            <a:round/>
            <a:headEnd/>
            <a:tailEnd/>
          </a:ln>
          <a:effectLst/>
          <a:extLst>
            <a:ext uri="{AF507438-7753-43E0-B8FC-AC1667EBCBE1}">
              <a14:hiddenEffects xmlns:a14="http://schemas.microsoft.com/office/drawing/2010/main">
                <a:effectLst>
                  <a:outerShdw dist="71842" dir="2700000" algn="ctr" rotWithShape="0">
                    <a:srgbClr val="009999"/>
                  </a:outerShdw>
                </a:effectLst>
              </a14:hiddenEffects>
            </a:ext>
          </a:extLst>
        </p:spPr>
        <p:txBody>
          <a:bodyPr wrap="none" lIns="90488" tIns="44450" rIns="90488" bIns="44450" anchor="ctr"/>
          <a:lstStyle/>
          <a:p>
            <a:pPr algn="ctr">
              <a:buClrTx/>
              <a:buFontTx/>
              <a:buNone/>
            </a:pPr>
            <a:r>
              <a:rPr lang="zh-CN" altLang="en-US" sz="20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1</a:t>
            </a:r>
          </a:p>
        </p:txBody>
      </p:sp>
    </p:spTree>
    <p:extLst>
      <p:ext uri="{BB962C8B-B14F-4D97-AF65-F5344CB8AC3E}">
        <p14:creationId xmlns:p14="http://schemas.microsoft.com/office/powerpoint/2010/main" val="690650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3E5CF3-1408-1568-A36C-6AC4D2D19CCF}"/>
              </a:ext>
            </a:extLst>
          </p:cNvPr>
          <p:cNvSpPr>
            <a:spLocks noGrp="1"/>
          </p:cNvSpPr>
          <p:nvPr>
            <p:ph type="body" sz="quarter" idx="10"/>
          </p:nvPr>
        </p:nvSpPr>
        <p:spPr>
          <a:xfrm>
            <a:off x="1587197" y="340254"/>
            <a:ext cx="5289464" cy="530225"/>
          </a:xfrm>
        </p:spPr>
        <p:txBody>
          <a:bodyPr/>
          <a:lstStyle/>
          <a:p>
            <a:r>
              <a:rPr lang="en-CA" dirty="0"/>
              <a:t>3.1 </a:t>
            </a:r>
            <a:r>
              <a:rPr lang="zh-CN" altLang="en-US" dirty="0"/>
              <a:t>信息系统规划概述</a:t>
            </a:r>
            <a:endParaRPr lang="en-CA" dirty="0"/>
          </a:p>
          <a:p>
            <a:endParaRPr lang="en-CA" dirty="0"/>
          </a:p>
        </p:txBody>
      </p:sp>
      <p:pic>
        <p:nvPicPr>
          <p:cNvPr id="4" name="Picture 2157">
            <a:extLst>
              <a:ext uri="{FF2B5EF4-FFF2-40B4-BE49-F238E27FC236}">
                <a16:creationId xmlns:a16="http://schemas.microsoft.com/office/drawing/2014/main" id="{393E49D5-5459-728E-8924-A7CD36865D2C}"/>
              </a:ext>
            </a:extLst>
          </p:cNvPr>
          <p:cNvPicPr>
            <a:picLocks noChangeAspect="1" noChangeArrowheads="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8273" y="4583113"/>
            <a:ext cx="31115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2156">
            <a:extLst>
              <a:ext uri="{FF2B5EF4-FFF2-40B4-BE49-F238E27FC236}">
                <a16:creationId xmlns:a16="http://schemas.microsoft.com/office/drawing/2014/main" id="{AB258947-6C8E-C73F-AF22-C77318A19479}"/>
              </a:ext>
            </a:extLst>
          </p:cNvPr>
          <p:cNvPicPr>
            <a:picLocks noChangeAspect="1" noChangeArrowheads="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3648" y="4602163"/>
            <a:ext cx="31115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147">
            <a:extLst>
              <a:ext uri="{FF2B5EF4-FFF2-40B4-BE49-F238E27FC236}">
                <a16:creationId xmlns:a16="http://schemas.microsoft.com/office/drawing/2014/main" id="{380B94B2-A4D2-9DD0-3BB9-0CBCBE11E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8573" y="3538538"/>
            <a:ext cx="1293813" cy="106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148">
            <a:extLst>
              <a:ext uri="{FF2B5EF4-FFF2-40B4-BE49-F238E27FC236}">
                <a16:creationId xmlns:a16="http://schemas.microsoft.com/office/drawing/2014/main" id="{D14B3451-8BE1-4A29-0D34-1FE4A43C07A0}"/>
              </a:ext>
            </a:extLst>
          </p:cNvPr>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6348" y="3440113"/>
            <a:ext cx="25082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2149">
            <a:extLst>
              <a:ext uri="{FF2B5EF4-FFF2-40B4-BE49-F238E27FC236}">
                <a16:creationId xmlns:a16="http://schemas.microsoft.com/office/drawing/2014/main" id="{B45C8E3D-F5B6-319E-AB69-3E73FD6CBC13}"/>
              </a:ext>
            </a:extLst>
          </p:cNvPr>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3473" y="3430588"/>
            <a:ext cx="25082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2082">
            <a:extLst>
              <a:ext uri="{FF2B5EF4-FFF2-40B4-BE49-F238E27FC236}">
                <a16:creationId xmlns:a16="http://schemas.microsoft.com/office/drawing/2014/main" id="{00D6B98F-EF86-B225-0FD4-792EC663E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773" y="2386013"/>
            <a:ext cx="1760538" cy="11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2138">
            <a:extLst>
              <a:ext uri="{FF2B5EF4-FFF2-40B4-BE49-F238E27FC236}">
                <a16:creationId xmlns:a16="http://schemas.microsoft.com/office/drawing/2014/main" id="{B792E413-1DA9-EE82-2A90-F9871A2D150C}"/>
              </a:ext>
            </a:extLst>
          </p:cNvPr>
          <p:cNvPicPr>
            <a:picLocks noChangeAspect="1" noChangeArrowheads="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1748" y="2287588"/>
            <a:ext cx="31115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2107">
            <a:extLst>
              <a:ext uri="{FF2B5EF4-FFF2-40B4-BE49-F238E27FC236}">
                <a16:creationId xmlns:a16="http://schemas.microsoft.com/office/drawing/2014/main" id="{25C518EA-1F28-8F39-470F-237637A03542}"/>
              </a:ext>
            </a:extLst>
          </p:cNvPr>
          <p:cNvPicPr>
            <a:picLocks noChangeAspect="1" noChangeArrowheads="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79123" y="2278063"/>
            <a:ext cx="31115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 name="AutoShape 2111">
            <a:extLst>
              <a:ext uri="{FF2B5EF4-FFF2-40B4-BE49-F238E27FC236}">
                <a16:creationId xmlns:a16="http://schemas.microsoft.com/office/drawing/2014/main" id="{88AD8119-6041-9CA8-5F6B-C498D971715B}"/>
              </a:ext>
            </a:extLst>
          </p:cNvPr>
          <p:cNvSpPr>
            <a:spLocks noChangeArrowheads="1"/>
          </p:cNvSpPr>
          <p:nvPr/>
        </p:nvSpPr>
        <p:spPr bwMode="auto">
          <a:xfrm rot="18340">
            <a:off x="7650811" y="1622425"/>
            <a:ext cx="2446337" cy="1638300"/>
          </a:xfrm>
          <a:prstGeom prst="rightArrow">
            <a:avLst>
              <a:gd name="adj1" fmla="val 50065"/>
              <a:gd name="adj2" fmla="val 37469"/>
            </a:avLst>
          </a:prstGeom>
          <a:gradFill rotWithShape="0">
            <a:gsLst>
              <a:gs pos="0">
                <a:srgbClr val="E7B705">
                  <a:gamma/>
                  <a:tint val="43922"/>
                  <a:invGamma/>
                </a:srgbClr>
              </a:gs>
              <a:gs pos="100000">
                <a:srgbClr val="E7B705"/>
              </a:gs>
            </a:gsLst>
            <a:lin ang="5400000" scaled="1"/>
          </a:gradFill>
          <a:ln>
            <a:noFill/>
          </a:ln>
          <a:effectLst/>
          <a:scene3d>
            <a:camera prst="legacyObliqueTopRight"/>
            <a:lightRig rig="legacyFlat3" dir="b"/>
          </a:scene3d>
          <a:sp3d extrusionH="163500" prstMaterial="legacyMatte">
            <a:bevelT w="13500" h="13500" prst="angle"/>
            <a:bevelB w="13500" h="13500" prst="angle"/>
            <a:extrusionClr>
              <a:srgbClr val="E7B705"/>
            </a:extrusionClr>
            <a:contourClr>
              <a:srgbClr val="E7B705"/>
            </a:contourClr>
          </a:sp3d>
          <a:extLst>
            <a:ext uri="{91240B29-F687-4F45-9708-019B960494DF}">
              <a14:hiddenLine xmlns:a14="http://schemas.microsoft.com/office/drawing/2010/main" w="12700">
                <a:no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flatTx/>
          </a:bodyPr>
          <a:lstStyle/>
          <a:p>
            <a:endParaRPr lang="en-CA"/>
          </a:p>
        </p:txBody>
      </p:sp>
      <p:pic>
        <p:nvPicPr>
          <p:cNvPr id="22" name="Picture 2106">
            <a:extLst>
              <a:ext uri="{FF2B5EF4-FFF2-40B4-BE49-F238E27FC236}">
                <a16:creationId xmlns:a16="http://schemas.microsoft.com/office/drawing/2014/main" id="{E60CDDCA-A6CB-C5B3-B79E-E5FCEE7725A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7873" y="3286125"/>
            <a:ext cx="305435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Line 2062">
            <a:extLst>
              <a:ext uri="{FF2B5EF4-FFF2-40B4-BE49-F238E27FC236}">
                <a16:creationId xmlns:a16="http://schemas.microsoft.com/office/drawing/2014/main" id="{E6A6D938-BFEB-29F4-08FA-A7813B4E0F02}"/>
              </a:ext>
            </a:extLst>
          </p:cNvPr>
          <p:cNvSpPr>
            <a:spLocks noChangeShapeType="1"/>
          </p:cNvSpPr>
          <p:nvPr/>
        </p:nvSpPr>
        <p:spPr bwMode="auto">
          <a:xfrm>
            <a:off x="2302523" y="1552575"/>
            <a:ext cx="0" cy="4495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pic>
        <p:nvPicPr>
          <p:cNvPr id="26" name="Picture 2103">
            <a:extLst>
              <a:ext uri="{FF2B5EF4-FFF2-40B4-BE49-F238E27FC236}">
                <a16:creationId xmlns:a16="http://schemas.microsoft.com/office/drawing/2014/main" id="{7D434480-71BA-1003-1050-46AC9FFE0EA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9636" y="1100138"/>
            <a:ext cx="3036887"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Line 2063">
            <a:extLst>
              <a:ext uri="{FF2B5EF4-FFF2-40B4-BE49-F238E27FC236}">
                <a16:creationId xmlns:a16="http://schemas.microsoft.com/office/drawing/2014/main" id="{6453117C-5B03-900E-8D07-6BC1A43106C8}"/>
              </a:ext>
            </a:extLst>
          </p:cNvPr>
          <p:cNvSpPr>
            <a:spLocks noChangeShapeType="1"/>
          </p:cNvSpPr>
          <p:nvPr/>
        </p:nvSpPr>
        <p:spPr bwMode="auto">
          <a:xfrm>
            <a:off x="2302523" y="6048375"/>
            <a:ext cx="2362200"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0" name="Line 2064">
            <a:extLst>
              <a:ext uri="{FF2B5EF4-FFF2-40B4-BE49-F238E27FC236}">
                <a16:creationId xmlns:a16="http://schemas.microsoft.com/office/drawing/2014/main" id="{95637466-BD58-80C0-F4C8-EDC3CC7E826F}"/>
              </a:ext>
            </a:extLst>
          </p:cNvPr>
          <p:cNvSpPr>
            <a:spLocks noChangeShapeType="1"/>
          </p:cNvSpPr>
          <p:nvPr/>
        </p:nvSpPr>
        <p:spPr bwMode="auto">
          <a:xfrm>
            <a:off x="2988323" y="2619375"/>
            <a:ext cx="0" cy="34290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2" name="Line 2065">
            <a:extLst>
              <a:ext uri="{FF2B5EF4-FFF2-40B4-BE49-F238E27FC236}">
                <a16:creationId xmlns:a16="http://schemas.microsoft.com/office/drawing/2014/main" id="{CCF440E2-3481-0E91-0B63-F6718EED579C}"/>
              </a:ext>
            </a:extLst>
          </p:cNvPr>
          <p:cNvSpPr>
            <a:spLocks noChangeShapeType="1"/>
          </p:cNvSpPr>
          <p:nvPr/>
        </p:nvSpPr>
        <p:spPr bwMode="auto">
          <a:xfrm>
            <a:off x="3521723" y="3838575"/>
            <a:ext cx="0" cy="2209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4" name="Line 2066">
            <a:extLst>
              <a:ext uri="{FF2B5EF4-FFF2-40B4-BE49-F238E27FC236}">
                <a16:creationId xmlns:a16="http://schemas.microsoft.com/office/drawing/2014/main" id="{7667B1EF-DDC2-295E-0285-9BF3E10F8E10}"/>
              </a:ext>
            </a:extLst>
          </p:cNvPr>
          <p:cNvSpPr>
            <a:spLocks noChangeShapeType="1"/>
          </p:cNvSpPr>
          <p:nvPr/>
        </p:nvSpPr>
        <p:spPr bwMode="auto">
          <a:xfrm>
            <a:off x="4207523" y="5057775"/>
            <a:ext cx="0" cy="9906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pic>
        <p:nvPicPr>
          <p:cNvPr id="36" name="Picture 2083">
            <a:extLst>
              <a:ext uri="{FF2B5EF4-FFF2-40B4-BE49-F238E27FC236}">
                <a16:creationId xmlns:a16="http://schemas.microsoft.com/office/drawing/2014/main" id="{C849333A-1281-131E-14D4-434B0260B3B3}"/>
              </a:ext>
            </a:extLst>
          </p:cNvPr>
          <p:cNvPicPr>
            <a:picLocks noChangeAspect="1" noChangeArrowheads="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0123" y="5878513"/>
            <a:ext cx="31115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 name="Picture 2086">
            <a:extLst>
              <a:ext uri="{FF2B5EF4-FFF2-40B4-BE49-F238E27FC236}">
                <a16:creationId xmlns:a16="http://schemas.microsoft.com/office/drawing/2014/main" id="{55EE2175-A768-74BB-C7ED-BCB9EE291FC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7798" y="2124075"/>
            <a:ext cx="3173413" cy="581025"/>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2054">
            <a:extLst>
              <a:ext uri="{FF2B5EF4-FFF2-40B4-BE49-F238E27FC236}">
                <a16:creationId xmlns:a16="http://schemas.microsoft.com/office/drawing/2014/main" id="{25D27BA9-46E5-092D-F9BE-941B993D97DF}"/>
              </a:ext>
            </a:extLst>
          </p:cNvPr>
          <p:cNvSpPr>
            <a:spLocks noChangeArrowheads="1"/>
          </p:cNvSpPr>
          <p:nvPr/>
        </p:nvSpPr>
        <p:spPr bwMode="auto">
          <a:xfrm>
            <a:off x="2693048" y="2190750"/>
            <a:ext cx="2743200" cy="381000"/>
          </a:xfrm>
          <a:prstGeom prst="rect">
            <a:avLst/>
          </a:prstGeom>
          <a:noFill/>
          <a:ln>
            <a:noFill/>
          </a:ln>
          <a:effectLst>
            <a:prstShdw prst="shdw17" dist="17961" dir="2700000">
              <a:srgbClr val="E7DF8F">
                <a:gamma/>
                <a:shade val="60000"/>
                <a:invGamma/>
              </a:srgbClr>
            </a:prstShdw>
          </a:effectLst>
          <a:extLst>
            <a:ext uri="{909E8E84-426E-40DD-AFC4-6F175D3DCCD1}">
              <a14:hiddenFill xmlns:a14="http://schemas.microsoft.com/office/drawing/2010/main">
                <a:gradFill rotWithShape="0">
                  <a:gsLst>
                    <a:gs pos="0">
                      <a:srgbClr val="E7DF8F"/>
                    </a:gs>
                    <a:gs pos="100000">
                      <a:srgbClr val="E7DF8F">
                        <a:gamma/>
                        <a:shade val="81961"/>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buClrTx/>
              <a:buFontTx/>
              <a:buNone/>
            </a:pPr>
            <a:r>
              <a:rPr lang="zh-CN" altLang="en-US" sz="2400">
                <a:effectLst/>
              </a:rPr>
              <a:t>企业如何达到目标?</a:t>
            </a:r>
          </a:p>
        </p:txBody>
      </p:sp>
      <p:sp>
        <p:nvSpPr>
          <p:cNvPr id="42" name="Rectangle 2056">
            <a:extLst>
              <a:ext uri="{FF2B5EF4-FFF2-40B4-BE49-F238E27FC236}">
                <a16:creationId xmlns:a16="http://schemas.microsoft.com/office/drawing/2014/main" id="{DC3F035A-BB29-EAB0-9729-D13A4CDF900D}"/>
              </a:ext>
            </a:extLst>
          </p:cNvPr>
          <p:cNvSpPr>
            <a:spLocks noChangeArrowheads="1"/>
          </p:cNvSpPr>
          <p:nvPr/>
        </p:nvSpPr>
        <p:spPr bwMode="auto">
          <a:xfrm>
            <a:off x="3131198" y="3362325"/>
            <a:ext cx="3276600" cy="381000"/>
          </a:xfrm>
          <a:prstGeom prst="rect">
            <a:avLst/>
          </a:prstGeom>
          <a:noFill/>
          <a:ln>
            <a:noFill/>
          </a:ln>
          <a:effectLst>
            <a:prstShdw prst="shdw17" dist="17961" dir="2700000">
              <a:srgbClr val="E7DF8F">
                <a:gamma/>
                <a:shade val="60000"/>
                <a:invGamma/>
              </a:srgbClr>
            </a:prstShdw>
          </a:effectLst>
          <a:extLst>
            <a:ext uri="{909E8E84-426E-40DD-AFC4-6F175D3DCCD1}">
              <a14:hiddenFill xmlns:a14="http://schemas.microsoft.com/office/drawing/2010/main">
                <a:gradFill rotWithShape="0">
                  <a:gsLst>
                    <a:gs pos="0">
                      <a:srgbClr val="E7DF8F"/>
                    </a:gs>
                    <a:gs pos="100000">
                      <a:srgbClr val="E7DF8F">
                        <a:gamma/>
                        <a:shade val="81961"/>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buClrTx/>
              <a:buFontTx/>
              <a:buNone/>
            </a:pPr>
            <a:r>
              <a:rPr lang="zh-CN" altLang="en-US" sz="2400">
                <a:effectLst/>
              </a:rPr>
              <a:t>需要何种</a:t>
            </a:r>
            <a:r>
              <a:rPr lang="en-US" altLang="zh-CN" sz="2400">
                <a:effectLst/>
              </a:rPr>
              <a:t>IS</a:t>
            </a:r>
            <a:r>
              <a:rPr lang="zh-CN" altLang="en-US" sz="2400">
                <a:effectLst/>
              </a:rPr>
              <a:t>支撑目标?</a:t>
            </a:r>
          </a:p>
        </p:txBody>
      </p:sp>
      <p:pic>
        <p:nvPicPr>
          <p:cNvPr id="44" name="Picture 2087">
            <a:extLst>
              <a:ext uri="{FF2B5EF4-FFF2-40B4-BE49-F238E27FC236}">
                <a16:creationId xmlns:a16="http://schemas.microsoft.com/office/drawing/2014/main" id="{6D4036FD-26C2-EB52-7D5F-0284E11E65B8}"/>
              </a:ext>
            </a:extLst>
          </p:cNvPr>
          <p:cNvPicPr>
            <a:picLocks noChangeAspect="1" noChangeArrowheads="1"/>
          </p:cNvPicPr>
          <p:nvPr/>
        </p:nvPicPr>
        <p:blipFill>
          <a:blip r:embed="rId8">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788423" y="4400550"/>
            <a:ext cx="2805113" cy="64928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2058">
            <a:extLst>
              <a:ext uri="{FF2B5EF4-FFF2-40B4-BE49-F238E27FC236}">
                <a16:creationId xmlns:a16="http://schemas.microsoft.com/office/drawing/2014/main" id="{A2E290E7-6ED7-8595-8F03-2643BB20DD04}"/>
              </a:ext>
            </a:extLst>
          </p:cNvPr>
          <p:cNvSpPr>
            <a:spLocks noChangeArrowheads="1"/>
          </p:cNvSpPr>
          <p:nvPr/>
        </p:nvSpPr>
        <p:spPr bwMode="auto">
          <a:xfrm>
            <a:off x="3759848" y="4486275"/>
            <a:ext cx="2971800" cy="381000"/>
          </a:xfrm>
          <a:prstGeom prst="rect">
            <a:avLst/>
          </a:prstGeom>
          <a:noFill/>
          <a:ln>
            <a:noFill/>
          </a:ln>
          <a:effectLst>
            <a:prstShdw prst="shdw17" dist="17961" dir="2700000">
              <a:srgbClr val="E7DF8F">
                <a:gamma/>
                <a:shade val="60000"/>
                <a:invGamma/>
              </a:srgbClr>
            </a:prstShdw>
          </a:effectLst>
          <a:extLst>
            <a:ext uri="{909E8E84-426E-40DD-AFC4-6F175D3DCCD1}">
              <a14:hiddenFill xmlns:a14="http://schemas.microsoft.com/office/drawing/2010/main">
                <a:gradFill rotWithShape="0">
                  <a:gsLst>
                    <a:gs pos="0">
                      <a:srgbClr val="E7DF8F"/>
                    </a:gs>
                    <a:gs pos="100000">
                      <a:srgbClr val="E7DF8F">
                        <a:gamma/>
                        <a:shade val="81961"/>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buClrTx/>
              <a:buFontTx/>
              <a:buNone/>
            </a:pPr>
            <a:r>
              <a:rPr lang="zh-CN" altLang="en-US" sz="2400">
                <a:effectLst/>
              </a:rPr>
              <a:t>需要哪些</a:t>
            </a:r>
            <a:r>
              <a:rPr lang="en-US" altLang="zh-CN" sz="2400">
                <a:effectLst/>
              </a:rPr>
              <a:t>IT</a:t>
            </a:r>
            <a:r>
              <a:rPr lang="zh-CN" altLang="en-US" sz="2400">
                <a:effectLst/>
              </a:rPr>
              <a:t>支撑</a:t>
            </a:r>
            <a:r>
              <a:rPr lang="en-US" altLang="zh-CN" sz="2400">
                <a:effectLst/>
              </a:rPr>
              <a:t>IS?</a:t>
            </a:r>
          </a:p>
        </p:txBody>
      </p:sp>
      <p:pic>
        <p:nvPicPr>
          <p:cNvPr id="48" name="Picture 2088">
            <a:extLst>
              <a:ext uri="{FF2B5EF4-FFF2-40B4-BE49-F238E27FC236}">
                <a16:creationId xmlns:a16="http://schemas.microsoft.com/office/drawing/2014/main" id="{33569DA8-5C59-799F-D9D4-69A45DE00CF3}"/>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55173" y="5648325"/>
            <a:ext cx="270510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 name="Text Box 2089">
            <a:extLst>
              <a:ext uri="{FF2B5EF4-FFF2-40B4-BE49-F238E27FC236}">
                <a16:creationId xmlns:a16="http://schemas.microsoft.com/office/drawing/2014/main" id="{4C5A436F-2B49-FED2-5035-0783D9B94018}"/>
              </a:ext>
            </a:extLst>
          </p:cNvPr>
          <p:cNvSpPr txBox="1">
            <a:spLocks noChangeArrowheads="1"/>
          </p:cNvSpPr>
          <p:nvPr/>
        </p:nvSpPr>
        <p:spPr bwMode="auto">
          <a:xfrm>
            <a:off x="4436123" y="5724525"/>
            <a:ext cx="27622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en-US" altLang="zh-CN" sz="2400">
                <a:effectLst/>
              </a:rPr>
              <a:t>IS</a:t>
            </a:r>
            <a:r>
              <a:rPr lang="zh-CN" altLang="en-US" sz="2400">
                <a:effectLst/>
              </a:rPr>
              <a:t>具体项目实施</a:t>
            </a:r>
          </a:p>
        </p:txBody>
      </p:sp>
      <p:sp>
        <p:nvSpPr>
          <p:cNvPr id="52" name="Rectangle 2052">
            <a:extLst>
              <a:ext uri="{FF2B5EF4-FFF2-40B4-BE49-F238E27FC236}">
                <a16:creationId xmlns:a16="http://schemas.microsoft.com/office/drawing/2014/main" id="{7B872EB1-FF58-7C59-FBED-5AEDABD032E4}"/>
              </a:ext>
            </a:extLst>
          </p:cNvPr>
          <p:cNvSpPr>
            <a:spLocks noChangeArrowheads="1"/>
          </p:cNvSpPr>
          <p:nvPr/>
        </p:nvSpPr>
        <p:spPr bwMode="auto">
          <a:xfrm>
            <a:off x="2121548" y="1219200"/>
            <a:ext cx="2895600" cy="381000"/>
          </a:xfrm>
          <a:prstGeom prst="rect">
            <a:avLst/>
          </a:prstGeom>
          <a:noFill/>
          <a:ln>
            <a:noFill/>
          </a:ln>
          <a:effectLst>
            <a:prstShdw prst="shdw17" dist="17961" dir="2700000">
              <a:srgbClr val="E7DF8F">
                <a:gamma/>
                <a:shade val="60000"/>
                <a:invGamma/>
              </a:srgbClr>
            </a:prstShdw>
          </a:effectLst>
          <a:extLst>
            <a:ext uri="{909E8E84-426E-40DD-AFC4-6F175D3DCCD1}">
              <a14:hiddenFill xmlns:a14="http://schemas.microsoft.com/office/drawing/2010/main">
                <a:gradFill rotWithShape="0">
                  <a:gsLst>
                    <a:gs pos="0">
                      <a:srgbClr val="E7DF8F"/>
                    </a:gs>
                    <a:gs pos="100000">
                      <a:srgbClr val="E7DF8F">
                        <a:gamma/>
                        <a:shade val="81961"/>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buClrTx/>
              <a:buFontTx/>
              <a:buNone/>
            </a:pPr>
            <a:r>
              <a:rPr lang="zh-CN" altLang="en-US" sz="2400">
                <a:effectLst/>
              </a:rPr>
              <a:t>理解关键的企业目标</a:t>
            </a:r>
          </a:p>
        </p:txBody>
      </p:sp>
      <p:sp>
        <p:nvSpPr>
          <p:cNvPr id="54" name="Rectangle 2067">
            <a:extLst>
              <a:ext uri="{FF2B5EF4-FFF2-40B4-BE49-F238E27FC236}">
                <a16:creationId xmlns:a16="http://schemas.microsoft.com/office/drawing/2014/main" id="{D2E2BB92-C6D9-40B1-1574-6CB4B787D024}"/>
              </a:ext>
            </a:extLst>
          </p:cNvPr>
          <p:cNvSpPr>
            <a:spLocks noChangeArrowheads="1"/>
          </p:cNvSpPr>
          <p:nvPr/>
        </p:nvSpPr>
        <p:spPr bwMode="auto">
          <a:xfrm>
            <a:off x="8122298" y="2114550"/>
            <a:ext cx="1571625" cy="609600"/>
          </a:xfrm>
          <a:prstGeom prst="rect">
            <a:avLst/>
          </a:prstGeom>
          <a:noFill/>
          <a:ln>
            <a:noFill/>
          </a:ln>
          <a:effectLst>
            <a:prstShdw prst="shdw17" dist="17961" dir="2700000">
              <a:srgbClr val="E7DF8F">
                <a:gamma/>
                <a:shade val="60000"/>
                <a:invGamma/>
              </a:srgbClr>
            </a:prstShdw>
          </a:effectLst>
          <a:extLst>
            <a:ext uri="{909E8E84-426E-40DD-AFC4-6F175D3DCCD1}">
              <a14:hiddenFill xmlns:a14="http://schemas.microsoft.com/office/drawing/2010/main">
                <a:gradFill rotWithShape="0">
                  <a:gsLst>
                    <a:gs pos="0">
                      <a:srgbClr val="E7DF8F"/>
                    </a:gs>
                    <a:gs pos="100000">
                      <a:srgbClr val="E7DF8F">
                        <a:gamma/>
                        <a:shade val="81961"/>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buClrTx/>
              <a:buFontTx/>
              <a:buNone/>
            </a:pPr>
            <a:r>
              <a:rPr lang="zh-CN" altLang="en-US" sz="2400">
                <a:effectLst/>
              </a:rPr>
              <a:t>企业战略规划</a:t>
            </a:r>
          </a:p>
          <a:p>
            <a:pPr algn="ctr">
              <a:buClrTx/>
              <a:buFontTx/>
              <a:buNone/>
            </a:pPr>
            <a:r>
              <a:rPr lang="zh-CN" altLang="en-US" sz="2400">
                <a:effectLst/>
              </a:rPr>
              <a:t>（</a:t>
            </a:r>
            <a:r>
              <a:rPr lang="en-US" altLang="zh-CN" sz="2400">
                <a:effectLst/>
              </a:rPr>
              <a:t>BSP)</a:t>
            </a:r>
          </a:p>
        </p:txBody>
      </p:sp>
      <p:pic>
        <p:nvPicPr>
          <p:cNvPr id="56" name="Picture 2104">
            <a:extLst>
              <a:ext uri="{FF2B5EF4-FFF2-40B4-BE49-F238E27FC236}">
                <a16:creationId xmlns:a16="http://schemas.microsoft.com/office/drawing/2014/main" id="{FB0B0D6C-78CA-440D-5D45-BCD1613B313D}"/>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07498" y="5857875"/>
            <a:ext cx="344488"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 name="AutoShape 2140">
            <a:extLst>
              <a:ext uri="{FF2B5EF4-FFF2-40B4-BE49-F238E27FC236}">
                <a16:creationId xmlns:a16="http://schemas.microsoft.com/office/drawing/2014/main" id="{7EFED138-38BF-F24E-8F97-DD96A2CCAC24}"/>
              </a:ext>
            </a:extLst>
          </p:cNvPr>
          <p:cNvSpPr>
            <a:spLocks noChangeArrowheads="1"/>
          </p:cNvSpPr>
          <p:nvPr/>
        </p:nvSpPr>
        <p:spPr bwMode="auto">
          <a:xfrm rot="18340">
            <a:off x="7631761" y="2765425"/>
            <a:ext cx="2446337" cy="1638300"/>
          </a:xfrm>
          <a:prstGeom prst="rightArrow">
            <a:avLst>
              <a:gd name="adj1" fmla="val 50065"/>
              <a:gd name="adj2" fmla="val 37469"/>
            </a:avLst>
          </a:prstGeom>
          <a:gradFill rotWithShape="0">
            <a:gsLst>
              <a:gs pos="0">
                <a:srgbClr val="E7B705">
                  <a:gamma/>
                  <a:tint val="43922"/>
                  <a:invGamma/>
                </a:srgbClr>
              </a:gs>
              <a:gs pos="100000">
                <a:srgbClr val="E7B705"/>
              </a:gs>
            </a:gsLst>
            <a:lin ang="5400000" scaled="1"/>
          </a:gradFill>
          <a:ln>
            <a:noFill/>
          </a:ln>
          <a:effectLst/>
          <a:scene3d>
            <a:camera prst="legacyObliqueTopRight"/>
            <a:lightRig rig="legacyFlat3" dir="b"/>
          </a:scene3d>
          <a:sp3d extrusionH="163500" prstMaterial="legacyMatte">
            <a:bevelT w="13500" h="13500" prst="angle"/>
            <a:bevelB w="13500" h="13500" prst="angle"/>
            <a:extrusionClr>
              <a:srgbClr val="E7B705"/>
            </a:extrusionClr>
            <a:contourClr>
              <a:srgbClr val="E7B705"/>
            </a:contourClr>
          </a:sp3d>
          <a:extLst>
            <a:ext uri="{91240B29-F687-4F45-9708-019B960494DF}">
              <a14:hiddenLine xmlns:a14="http://schemas.microsoft.com/office/drawing/2010/main" w="12700">
                <a:no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flatTx/>
          </a:bodyPr>
          <a:lstStyle/>
          <a:p>
            <a:endParaRPr lang="en-CA"/>
          </a:p>
        </p:txBody>
      </p:sp>
      <p:sp>
        <p:nvSpPr>
          <p:cNvPr id="60" name="Rectangle 2141">
            <a:extLst>
              <a:ext uri="{FF2B5EF4-FFF2-40B4-BE49-F238E27FC236}">
                <a16:creationId xmlns:a16="http://schemas.microsoft.com/office/drawing/2014/main" id="{2CB0C0B0-C25B-7C65-4855-0901A12E5DFA}"/>
              </a:ext>
            </a:extLst>
          </p:cNvPr>
          <p:cNvSpPr>
            <a:spLocks noChangeArrowheads="1"/>
          </p:cNvSpPr>
          <p:nvPr/>
        </p:nvSpPr>
        <p:spPr bwMode="auto">
          <a:xfrm>
            <a:off x="8103248" y="3257550"/>
            <a:ext cx="1571625" cy="609600"/>
          </a:xfrm>
          <a:prstGeom prst="rect">
            <a:avLst/>
          </a:prstGeom>
          <a:noFill/>
          <a:ln>
            <a:noFill/>
          </a:ln>
          <a:effectLst>
            <a:prstShdw prst="shdw17" dist="17961" dir="2700000">
              <a:srgbClr val="E7DF8F">
                <a:gamma/>
                <a:shade val="60000"/>
                <a:invGamma/>
              </a:srgbClr>
            </a:prstShdw>
          </a:effectLst>
          <a:extLst>
            <a:ext uri="{909E8E84-426E-40DD-AFC4-6F175D3DCCD1}">
              <a14:hiddenFill xmlns:a14="http://schemas.microsoft.com/office/drawing/2010/main">
                <a:gradFill rotWithShape="0">
                  <a:gsLst>
                    <a:gs pos="0">
                      <a:srgbClr val="E7DF8F"/>
                    </a:gs>
                    <a:gs pos="100000">
                      <a:srgbClr val="E7DF8F">
                        <a:gamma/>
                        <a:shade val="81961"/>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buClrTx/>
              <a:buFontTx/>
              <a:buNone/>
            </a:pPr>
            <a:r>
              <a:rPr lang="en-US" altLang="zh-CN" sz="2400">
                <a:effectLst/>
              </a:rPr>
              <a:t>IS</a:t>
            </a:r>
            <a:r>
              <a:rPr lang="zh-CN" altLang="en-US" sz="2400">
                <a:effectLst/>
              </a:rPr>
              <a:t>战略规划</a:t>
            </a:r>
          </a:p>
          <a:p>
            <a:pPr algn="ctr">
              <a:buClrTx/>
              <a:buFontTx/>
              <a:buNone/>
            </a:pPr>
            <a:r>
              <a:rPr lang="zh-CN" altLang="en-US" sz="2400">
                <a:effectLst/>
              </a:rPr>
              <a:t>（</a:t>
            </a:r>
            <a:r>
              <a:rPr lang="en-US" altLang="zh-CN" sz="2400">
                <a:effectLst/>
              </a:rPr>
              <a:t>ISSP)</a:t>
            </a:r>
          </a:p>
        </p:txBody>
      </p:sp>
      <p:sp>
        <p:nvSpPr>
          <p:cNvPr id="62" name="AutoShape 2143">
            <a:extLst>
              <a:ext uri="{FF2B5EF4-FFF2-40B4-BE49-F238E27FC236}">
                <a16:creationId xmlns:a16="http://schemas.microsoft.com/office/drawing/2014/main" id="{400C8068-7ADD-2DA9-F75F-27CA58D242FA}"/>
              </a:ext>
            </a:extLst>
          </p:cNvPr>
          <p:cNvSpPr>
            <a:spLocks noChangeArrowheads="1"/>
          </p:cNvSpPr>
          <p:nvPr/>
        </p:nvSpPr>
        <p:spPr bwMode="auto">
          <a:xfrm rot="18340">
            <a:off x="7622236" y="3889375"/>
            <a:ext cx="2446337" cy="1638300"/>
          </a:xfrm>
          <a:prstGeom prst="rightArrow">
            <a:avLst>
              <a:gd name="adj1" fmla="val 50065"/>
              <a:gd name="adj2" fmla="val 37469"/>
            </a:avLst>
          </a:prstGeom>
          <a:gradFill rotWithShape="0">
            <a:gsLst>
              <a:gs pos="0">
                <a:srgbClr val="E7B705">
                  <a:gamma/>
                  <a:tint val="43922"/>
                  <a:invGamma/>
                </a:srgbClr>
              </a:gs>
              <a:gs pos="100000">
                <a:srgbClr val="E7B705"/>
              </a:gs>
            </a:gsLst>
            <a:lin ang="5400000" scaled="1"/>
          </a:gradFill>
          <a:ln>
            <a:noFill/>
          </a:ln>
          <a:effectLst/>
          <a:scene3d>
            <a:camera prst="legacyObliqueTopRight"/>
            <a:lightRig rig="legacyFlat3" dir="b"/>
          </a:scene3d>
          <a:sp3d extrusionH="163500" prstMaterial="legacyMatte">
            <a:bevelT w="13500" h="13500" prst="angle"/>
            <a:bevelB w="13500" h="13500" prst="angle"/>
            <a:extrusionClr>
              <a:srgbClr val="E7B705"/>
            </a:extrusionClr>
            <a:contourClr>
              <a:srgbClr val="E7B705"/>
            </a:contourClr>
          </a:sp3d>
          <a:extLst>
            <a:ext uri="{91240B29-F687-4F45-9708-019B960494DF}">
              <a14:hiddenLine xmlns:a14="http://schemas.microsoft.com/office/drawing/2010/main" w="12700">
                <a:no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flatTx/>
          </a:bodyPr>
          <a:lstStyle/>
          <a:p>
            <a:endParaRPr lang="en-CA"/>
          </a:p>
        </p:txBody>
      </p:sp>
      <p:sp>
        <p:nvSpPr>
          <p:cNvPr id="64" name="Rectangle 2144">
            <a:extLst>
              <a:ext uri="{FF2B5EF4-FFF2-40B4-BE49-F238E27FC236}">
                <a16:creationId xmlns:a16="http://schemas.microsoft.com/office/drawing/2014/main" id="{B62D358C-C489-FE8B-4295-A222AB685FC3}"/>
              </a:ext>
            </a:extLst>
          </p:cNvPr>
          <p:cNvSpPr>
            <a:spLocks noChangeArrowheads="1"/>
          </p:cNvSpPr>
          <p:nvPr/>
        </p:nvSpPr>
        <p:spPr bwMode="auto">
          <a:xfrm>
            <a:off x="8093723" y="4381500"/>
            <a:ext cx="1571625" cy="609600"/>
          </a:xfrm>
          <a:prstGeom prst="rect">
            <a:avLst/>
          </a:prstGeom>
          <a:noFill/>
          <a:ln>
            <a:noFill/>
          </a:ln>
          <a:effectLst>
            <a:prstShdw prst="shdw17" dist="17961" dir="2700000">
              <a:srgbClr val="E7DF8F">
                <a:gamma/>
                <a:shade val="60000"/>
                <a:invGamma/>
              </a:srgbClr>
            </a:prstShdw>
          </a:effectLst>
          <a:extLst>
            <a:ext uri="{909E8E84-426E-40DD-AFC4-6F175D3DCCD1}">
              <a14:hiddenFill xmlns:a14="http://schemas.microsoft.com/office/drawing/2010/main">
                <a:gradFill rotWithShape="0">
                  <a:gsLst>
                    <a:gs pos="0">
                      <a:srgbClr val="E7DF8F"/>
                    </a:gs>
                    <a:gs pos="100000">
                      <a:srgbClr val="E7DF8F">
                        <a:gamma/>
                        <a:shade val="81961"/>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buClrTx/>
              <a:buFontTx/>
              <a:buNone/>
            </a:pPr>
            <a:r>
              <a:rPr lang="en-US" altLang="zh-CN" sz="2400">
                <a:effectLst/>
              </a:rPr>
              <a:t>IS</a:t>
            </a:r>
            <a:r>
              <a:rPr lang="zh-CN" altLang="en-US" sz="2400">
                <a:effectLst/>
              </a:rPr>
              <a:t>战略规划</a:t>
            </a:r>
          </a:p>
          <a:p>
            <a:pPr algn="ctr">
              <a:buClrTx/>
              <a:buFontTx/>
              <a:buNone/>
            </a:pPr>
            <a:r>
              <a:rPr lang="zh-CN" altLang="en-US" sz="2400">
                <a:effectLst/>
              </a:rPr>
              <a:t>（</a:t>
            </a:r>
            <a:r>
              <a:rPr lang="en-US" altLang="zh-CN" sz="2400">
                <a:effectLst/>
              </a:rPr>
              <a:t>ISSP)</a:t>
            </a:r>
          </a:p>
        </p:txBody>
      </p:sp>
      <p:pic>
        <p:nvPicPr>
          <p:cNvPr id="66" name="Picture 2155">
            <a:extLst>
              <a:ext uri="{FF2B5EF4-FFF2-40B4-BE49-F238E27FC236}">
                <a16:creationId xmlns:a16="http://schemas.microsoft.com/office/drawing/2014/main" id="{29CA5D9D-5E03-3A4C-CF7C-CDE0716BB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498" y="4699000"/>
            <a:ext cx="860425" cy="11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8" name="Picture 2159">
            <a:extLst>
              <a:ext uri="{FF2B5EF4-FFF2-40B4-BE49-F238E27FC236}">
                <a16:creationId xmlns:a16="http://schemas.microsoft.com/office/drawing/2014/main" id="{D10307AE-952E-D834-53C0-F19DC09F19DB}"/>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7348" y="5876925"/>
            <a:ext cx="344488"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0" name="Picture 2160">
            <a:extLst>
              <a:ext uri="{FF2B5EF4-FFF2-40B4-BE49-F238E27FC236}">
                <a16:creationId xmlns:a16="http://schemas.microsoft.com/office/drawing/2014/main" id="{9303DFDB-A46D-6950-85CF-88FBC15B96FD}"/>
              </a:ext>
            </a:extLst>
          </p:cNvPr>
          <p:cNvPicPr>
            <a:picLocks noChangeAspect="1" noChangeArrowheads="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9798" y="5888038"/>
            <a:ext cx="31115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 name="Line 2075">
            <a:extLst>
              <a:ext uri="{FF2B5EF4-FFF2-40B4-BE49-F238E27FC236}">
                <a16:creationId xmlns:a16="http://schemas.microsoft.com/office/drawing/2014/main" id="{DB73F08D-1A05-8172-4D08-01FA9952398C}"/>
              </a:ext>
            </a:extLst>
          </p:cNvPr>
          <p:cNvSpPr>
            <a:spLocks noChangeShapeType="1"/>
          </p:cNvSpPr>
          <p:nvPr/>
        </p:nvSpPr>
        <p:spPr bwMode="auto">
          <a:xfrm>
            <a:off x="3435998" y="1724025"/>
            <a:ext cx="361950" cy="40005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74" name="Line 2076">
            <a:extLst>
              <a:ext uri="{FF2B5EF4-FFF2-40B4-BE49-F238E27FC236}">
                <a16:creationId xmlns:a16="http://schemas.microsoft.com/office/drawing/2014/main" id="{37ED1BE6-EF17-931A-EFD1-515C4E9E3B71}"/>
              </a:ext>
            </a:extLst>
          </p:cNvPr>
          <p:cNvSpPr>
            <a:spLocks noChangeShapeType="1"/>
          </p:cNvSpPr>
          <p:nvPr/>
        </p:nvSpPr>
        <p:spPr bwMode="auto">
          <a:xfrm>
            <a:off x="4045598" y="2676525"/>
            <a:ext cx="542925" cy="62865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76" name="Line 2077">
            <a:extLst>
              <a:ext uri="{FF2B5EF4-FFF2-40B4-BE49-F238E27FC236}">
                <a16:creationId xmlns:a16="http://schemas.microsoft.com/office/drawing/2014/main" id="{79C76C28-FF43-85B8-B9BB-F928523D604F}"/>
              </a:ext>
            </a:extLst>
          </p:cNvPr>
          <p:cNvSpPr>
            <a:spLocks noChangeShapeType="1"/>
          </p:cNvSpPr>
          <p:nvPr/>
        </p:nvSpPr>
        <p:spPr bwMode="auto">
          <a:xfrm>
            <a:off x="4702823" y="3867150"/>
            <a:ext cx="476250" cy="542925"/>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78" name="Line 2078">
            <a:extLst>
              <a:ext uri="{FF2B5EF4-FFF2-40B4-BE49-F238E27FC236}">
                <a16:creationId xmlns:a16="http://schemas.microsoft.com/office/drawing/2014/main" id="{456A8004-B7D4-F91B-D25E-A524624C2416}"/>
              </a:ext>
            </a:extLst>
          </p:cNvPr>
          <p:cNvSpPr>
            <a:spLocks noChangeShapeType="1"/>
          </p:cNvSpPr>
          <p:nvPr/>
        </p:nvSpPr>
        <p:spPr bwMode="auto">
          <a:xfrm>
            <a:off x="5312423" y="5010150"/>
            <a:ext cx="552450" cy="638175"/>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0" name="Text Box 2161">
            <a:extLst>
              <a:ext uri="{FF2B5EF4-FFF2-40B4-BE49-F238E27FC236}">
                <a16:creationId xmlns:a16="http://schemas.microsoft.com/office/drawing/2014/main" id="{712E421A-0E4F-BC79-5C76-11B9CE51E777}"/>
              </a:ext>
            </a:extLst>
          </p:cNvPr>
          <p:cNvSpPr txBox="1">
            <a:spLocks noChangeArrowheads="1"/>
          </p:cNvSpPr>
          <p:nvPr/>
        </p:nvSpPr>
        <p:spPr bwMode="auto">
          <a:xfrm>
            <a:off x="4045598" y="6307301"/>
            <a:ext cx="490537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nSpc>
                <a:spcPct val="110000"/>
              </a:lnSpc>
              <a:buClrTx/>
              <a:buFontTx/>
              <a:buNone/>
            </a:pPr>
            <a:r>
              <a:rPr lang="en-US" altLang="zh-CN" sz="2800" dirty="0">
                <a:effectLst/>
              </a:rPr>
              <a:t>BSP、ISSP、ITSP</a:t>
            </a:r>
            <a:r>
              <a:rPr lang="zh-CN" altLang="en-US" sz="2800" dirty="0">
                <a:effectLst/>
              </a:rPr>
              <a:t>关系图</a:t>
            </a:r>
            <a:endParaRPr lang="en-US" altLang="zh-CN" sz="2800" dirty="0">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54046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116159-D6DD-636E-74D1-0A296DDB5F45}"/>
              </a:ext>
            </a:extLst>
          </p:cNvPr>
          <p:cNvSpPr>
            <a:spLocks noGrp="1"/>
          </p:cNvSpPr>
          <p:nvPr>
            <p:ph type="body" sz="quarter" idx="10"/>
          </p:nvPr>
        </p:nvSpPr>
        <p:spPr>
          <a:xfrm>
            <a:off x="1587197" y="340254"/>
            <a:ext cx="5373440" cy="530225"/>
          </a:xfrm>
        </p:spPr>
        <p:txBody>
          <a:bodyPr/>
          <a:lstStyle/>
          <a:p>
            <a:r>
              <a:rPr lang="en-CA" dirty="0"/>
              <a:t>3.2 </a:t>
            </a:r>
            <a:r>
              <a:rPr lang="zh-CN" altLang="en-US" dirty="0"/>
              <a:t>系统规划的目标和任务</a:t>
            </a:r>
            <a:endParaRPr lang="en-CA" dirty="0"/>
          </a:p>
          <a:p>
            <a:endParaRPr lang="en-CA" dirty="0"/>
          </a:p>
        </p:txBody>
      </p:sp>
      <p:pic>
        <p:nvPicPr>
          <p:cNvPr id="3" name="Picture 1028">
            <a:extLst>
              <a:ext uri="{FF2B5EF4-FFF2-40B4-BE49-F238E27FC236}">
                <a16:creationId xmlns:a16="http://schemas.microsoft.com/office/drawing/2014/main" id="{13B20CAC-5207-588E-4AA2-43803CA2C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98" y="1167590"/>
            <a:ext cx="11912600" cy="1541463"/>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1029">
            <a:extLst>
              <a:ext uri="{FF2B5EF4-FFF2-40B4-BE49-F238E27FC236}">
                <a16:creationId xmlns:a16="http://schemas.microsoft.com/office/drawing/2014/main" id="{2FD71034-0B65-DA42-9AD4-C40942438879}"/>
              </a:ext>
            </a:extLst>
          </p:cNvPr>
          <p:cNvSpPr txBox="1">
            <a:spLocks noChangeArrowheads="1"/>
          </p:cNvSpPr>
          <p:nvPr/>
        </p:nvSpPr>
        <p:spPr bwMode="auto">
          <a:xfrm>
            <a:off x="-323202" y="1162827"/>
            <a:ext cx="407352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一、系统规划的目标</a:t>
            </a:r>
          </a:p>
        </p:txBody>
      </p:sp>
      <p:sp>
        <p:nvSpPr>
          <p:cNvPr id="5" name="Text Box 1032">
            <a:extLst>
              <a:ext uri="{FF2B5EF4-FFF2-40B4-BE49-F238E27FC236}">
                <a16:creationId xmlns:a16="http://schemas.microsoft.com/office/drawing/2014/main" id="{533F50A5-1D32-C7F2-D152-D6EE7CD510FC}"/>
              </a:ext>
            </a:extLst>
          </p:cNvPr>
          <p:cNvSpPr txBox="1">
            <a:spLocks noChangeArrowheads="1"/>
          </p:cNvSpPr>
          <p:nvPr/>
        </p:nvSpPr>
        <p:spPr bwMode="auto">
          <a:xfrm>
            <a:off x="51448" y="1715277"/>
            <a:ext cx="12044654"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spcBef>
                <a:spcPct val="50000"/>
              </a:spcBef>
              <a:buClrTx/>
              <a:buFontTx/>
              <a:buNone/>
            </a:pPr>
            <a:r>
              <a:rPr lang="zh-CN" altLang="en-US" sz="24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    根据组织的目标与战略制定出信息系统的目标与发展战略，确定信息系统建设的长期发展方案，决定管信息系统在整个生命周期内的发展方向、规模和发展进程 。</a:t>
            </a:r>
          </a:p>
        </p:txBody>
      </p:sp>
      <p:grpSp>
        <p:nvGrpSpPr>
          <p:cNvPr id="6" name="Group 1061">
            <a:extLst>
              <a:ext uri="{FF2B5EF4-FFF2-40B4-BE49-F238E27FC236}">
                <a16:creationId xmlns:a16="http://schemas.microsoft.com/office/drawing/2014/main" id="{E6D05A38-CF12-EA8C-5E29-7021C851EACB}"/>
              </a:ext>
            </a:extLst>
          </p:cNvPr>
          <p:cNvGrpSpPr>
            <a:grpSpLocks/>
          </p:cNvGrpSpPr>
          <p:nvPr/>
        </p:nvGrpSpPr>
        <p:grpSpPr bwMode="auto">
          <a:xfrm>
            <a:off x="-52999" y="2709053"/>
            <a:ext cx="12148969" cy="2946400"/>
            <a:chOff x="477" y="1730"/>
            <a:chExt cx="4681" cy="1856"/>
          </a:xfrm>
        </p:grpSpPr>
        <p:pic>
          <p:nvPicPr>
            <p:cNvPr id="7" name="Picture 1035">
              <a:extLst>
                <a:ext uri="{FF2B5EF4-FFF2-40B4-BE49-F238E27FC236}">
                  <a16:creationId xmlns:a16="http://schemas.microsoft.com/office/drawing/2014/main" id="{2AE17EDD-CF28-2106-0FD1-3869D92FD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 y="1730"/>
              <a:ext cx="4591" cy="18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036">
              <a:extLst>
                <a:ext uri="{FF2B5EF4-FFF2-40B4-BE49-F238E27FC236}">
                  <a16:creationId xmlns:a16="http://schemas.microsoft.com/office/drawing/2014/main" id="{4B2E4A1F-AED0-2F3D-15EC-39DCF69DD085}"/>
                </a:ext>
              </a:extLst>
            </p:cNvPr>
            <p:cNvSpPr>
              <a:spLocks noChangeArrowheads="1"/>
            </p:cNvSpPr>
            <p:nvPr/>
          </p:nvSpPr>
          <p:spPr bwMode="auto">
            <a:xfrm>
              <a:off x="477" y="1745"/>
              <a:ext cx="2380"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gn="just">
                <a:lnSpc>
                  <a:spcPct val="120000"/>
                </a:lnSpc>
                <a:spcBef>
                  <a:spcPct val="40000"/>
                </a:spcBef>
                <a:buClr>
                  <a:srgbClr val="8DACD0"/>
                </a:buClr>
                <a:buSzPct val="70000"/>
                <a:buFont typeface="Wingdings" panose="05000000000000000000" pitchFamily="2" charset="2"/>
                <a:buNone/>
              </a:pPr>
              <a:r>
                <a:rPr lang="zh-CN" altLang="en-US" sz="2800" b="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二、</a:t>
              </a:r>
              <a:r>
                <a:rPr lang="zh-CN" altLang="en-US" sz="280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系统规划的任务</a:t>
              </a:r>
              <a:r>
                <a:rPr lang="zh-CN" altLang="en-US" sz="2800" b="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2200" b="0" dirty="0">
                  <a:solidFill>
                    <a:srgbClr val="0000FF"/>
                  </a:solidFill>
                  <a:effectLst>
                    <a:outerShdw blurRad="38100" dist="38100" dir="2700000" algn="tl">
                      <a:srgbClr val="C0C0C0"/>
                    </a:outerShdw>
                  </a:effectLst>
                  <a:latin typeface="楷体_GB2312" pitchFamily="49" charset="-122"/>
                </a:rPr>
                <a:t>     </a:t>
              </a:r>
            </a:p>
          </p:txBody>
        </p:sp>
        <p:grpSp>
          <p:nvGrpSpPr>
            <p:cNvPr id="9" name="Group 1046">
              <a:extLst>
                <a:ext uri="{FF2B5EF4-FFF2-40B4-BE49-F238E27FC236}">
                  <a16:creationId xmlns:a16="http://schemas.microsoft.com/office/drawing/2014/main" id="{BCB8499D-65C4-DEA4-1879-055E28437384}"/>
                </a:ext>
              </a:extLst>
            </p:cNvPr>
            <p:cNvGrpSpPr>
              <a:grpSpLocks/>
            </p:cNvGrpSpPr>
            <p:nvPr/>
          </p:nvGrpSpPr>
          <p:grpSpPr bwMode="auto">
            <a:xfrm>
              <a:off x="532" y="2028"/>
              <a:ext cx="4626" cy="357"/>
              <a:chOff x="575" y="2082"/>
              <a:chExt cx="4495" cy="357"/>
            </a:xfrm>
          </p:grpSpPr>
          <p:sp>
            <p:nvSpPr>
              <p:cNvPr id="22" name="Rectangle 1037">
                <a:extLst>
                  <a:ext uri="{FF2B5EF4-FFF2-40B4-BE49-F238E27FC236}">
                    <a16:creationId xmlns:a16="http://schemas.microsoft.com/office/drawing/2014/main" id="{0843BE01-2683-CFCA-00F1-CB19DF208511}"/>
                  </a:ext>
                </a:extLst>
              </p:cNvPr>
              <p:cNvSpPr>
                <a:spLocks noChangeArrowheads="1"/>
              </p:cNvSpPr>
              <p:nvPr/>
            </p:nvSpPr>
            <p:spPr bwMode="auto">
              <a:xfrm>
                <a:off x="963" y="2133"/>
                <a:ext cx="410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1900" dirty="0">
                    <a:solidFill>
                      <a:schemeClr val="bg1"/>
                    </a:solidFill>
                    <a:effectLst/>
                    <a:latin typeface="宋体" panose="02010600030101010101" pitchFamily="2" charset="-122"/>
                    <a:ea typeface="宋体" panose="02010600030101010101" pitchFamily="2" charset="-122"/>
                  </a:rPr>
                  <a:t>根据组织的发展目标与战略制定出信息系统的发展目标与战略</a:t>
                </a:r>
                <a:r>
                  <a:rPr kumimoji="1" lang="zh-CN" altLang="en-US" sz="2000" dirty="0">
                    <a:solidFill>
                      <a:schemeClr val="bg1"/>
                    </a:solidFill>
                    <a:effectLst/>
                    <a:latin typeface="宋体" panose="02010600030101010101" pitchFamily="2" charset="-122"/>
                    <a:ea typeface="宋体" panose="02010600030101010101" pitchFamily="2" charset="-122"/>
                  </a:rPr>
                  <a:t> </a:t>
                </a:r>
              </a:p>
            </p:txBody>
          </p:sp>
          <p:pic>
            <p:nvPicPr>
              <p:cNvPr id="23" name="Picture 1038">
                <a:extLst>
                  <a:ext uri="{FF2B5EF4-FFF2-40B4-BE49-F238E27FC236}">
                    <a16:creationId xmlns:a16="http://schemas.microsoft.com/office/drawing/2014/main" id="{391B8A4B-8200-6EF9-C40D-82DAB5A83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 y="2082"/>
                <a:ext cx="356" cy="35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grpSp>
        <p:grpSp>
          <p:nvGrpSpPr>
            <p:cNvPr id="10" name="Group 1047">
              <a:extLst>
                <a:ext uri="{FF2B5EF4-FFF2-40B4-BE49-F238E27FC236}">
                  <a16:creationId xmlns:a16="http://schemas.microsoft.com/office/drawing/2014/main" id="{822FF381-33EC-782E-D691-3DDAB1773F1B}"/>
                </a:ext>
              </a:extLst>
            </p:cNvPr>
            <p:cNvGrpSpPr>
              <a:grpSpLocks/>
            </p:cNvGrpSpPr>
            <p:nvPr/>
          </p:nvGrpSpPr>
          <p:grpSpPr bwMode="auto">
            <a:xfrm>
              <a:off x="532" y="2334"/>
              <a:ext cx="4511" cy="357"/>
              <a:chOff x="574" y="2082"/>
              <a:chExt cx="4511" cy="357"/>
            </a:xfrm>
          </p:grpSpPr>
          <p:sp>
            <p:nvSpPr>
              <p:cNvPr id="20" name="Rectangle 1048">
                <a:extLst>
                  <a:ext uri="{FF2B5EF4-FFF2-40B4-BE49-F238E27FC236}">
                    <a16:creationId xmlns:a16="http://schemas.microsoft.com/office/drawing/2014/main" id="{397F28F5-37E5-01C8-4C96-3029FABD584D}"/>
                  </a:ext>
                </a:extLst>
              </p:cNvPr>
              <p:cNvSpPr>
                <a:spLocks noChangeArrowheads="1"/>
              </p:cNvSpPr>
              <p:nvPr/>
            </p:nvSpPr>
            <p:spPr bwMode="auto">
              <a:xfrm>
                <a:off x="978" y="2149"/>
                <a:ext cx="410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2000">
                    <a:solidFill>
                      <a:schemeClr val="bg1"/>
                    </a:solidFill>
                    <a:effectLst/>
                    <a:latin typeface="宋体" panose="02010600030101010101" pitchFamily="2" charset="-122"/>
                    <a:ea typeface="宋体" panose="02010600030101010101" pitchFamily="2" charset="-122"/>
                  </a:rPr>
                  <a:t>制定组织的业务流程规划，确定业务流程改革与创新方案 </a:t>
                </a:r>
              </a:p>
            </p:txBody>
          </p:sp>
          <p:pic>
            <p:nvPicPr>
              <p:cNvPr id="21" name="Picture 1049">
                <a:extLst>
                  <a:ext uri="{FF2B5EF4-FFF2-40B4-BE49-F238E27FC236}">
                    <a16:creationId xmlns:a16="http://schemas.microsoft.com/office/drawing/2014/main" id="{041C9733-D72D-D1F9-B014-4D3CC3C262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 y="2082"/>
                <a:ext cx="356" cy="35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grpSp>
        <p:grpSp>
          <p:nvGrpSpPr>
            <p:cNvPr id="11" name="Group 1050">
              <a:extLst>
                <a:ext uri="{FF2B5EF4-FFF2-40B4-BE49-F238E27FC236}">
                  <a16:creationId xmlns:a16="http://schemas.microsoft.com/office/drawing/2014/main" id="{6FFA6B26-F732-DF39-E945-D236AE3E0D7B}"/>
                </a:ext>
              </a:extLst>
            </p:cNvPr>
            <p:cNvGrpSpPr>
              <a:grpSpLocks/>
            </p:cNvGrpSpPr>
            <p:nvPr/>
          </p:nvGrpSpPr>
          <p:grpSpPr bwMode="auto">
            <a:xfrm>
              <a:off x="538" y="2640"/>
              <a:ext cx="4511" cy="357"/>
              <a:chOff x="574" y="2082"/>
              <a:chExt cx="4511" cy="357"/>
            </a:xfrm>
          </p:grpSpPr>
          <p:sp>
            <p:nvSpPr>
              <p:cNvPr id="18" name="Rectangle 1051">
                <a:extLst>
                  <a:ext uri="{FF2B5EF4-FFF2-40B4-BE49-F238E27FC236}">
                    <a16:creationId xmlns:a16="http://schemas.microsoft.com/office/drawing/2014/main" id="{09FB7A02-A457-1904-D1F1-063C9795CBF2}"/>
                  </a:ext>
                </a:extLst>
              </p:cNvPr>
              <p:cNvSpPr>
                <a:spLocks noChangeArrowheads="1"/>
              </p:cNvSpPr>
              <p:nvPr/>
            </p:nvSpPr>
            <p:spPr bwMode="auto">
              <a:xfrm>
                <a:off x="978" y="2149"/>
                <a:ext cx="410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2000">
                    <a:solidFill>
                      <a:schemeClr val="bg1"/>
                    </a:solidFill>
                    <a:effectLst/>
                    <a:latin typeface="宋体" panose="02010600030101010101" pitchFamily="2" charset="-122"/>
                    <a:ea typeface="宋体" panose="02010600030101010101" pitchFamily="2" charset="-122"/>
                  </a:rPr>
                  <a:t>确定信息系统的总体结构规划方案 </a:t>
                </a:r>
              </a:p>
            </p:txBody>
          </p:sp>
          <p:pic>
            <p:nvPicPr>
              <p:cNvPr id="19" name="Picture 1052">
                <a:extLst>
                  <a:ext uri="{FF2B5EF4-FFF2-40B4-BE49-F238E27FC236}">
                    <a16:creationId xmlns:a16="http://schemas.microsoft.com/office/drawing/2014/main" id="{A3A6DDA4-5811-3A88-E651-E76FD3634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 y="2082"/>
                <a:ext cx="356" cy="35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grpSp>
        <p:grpSp>
          <p:nvGrpSpPr>
            <p:cNvPr id="12" name="Group 1053">
              <a:extLst>
                <a:ext uri="{FF2B5EF4-FFF2-40B4-BE49-F238E27FC236}">
                  <a16:creationId xmlns:a16="http://schemas.microsoft.com/office/drawing/2014/main" id="{935AE546-63A5-4707-A78A-C8697B203E30}"/>
                </a:ext>
              </a:extLst>
            </p:cNvPr>
            <p:cNvGrpSpPr>
              <a:grpSpLocks/>
            </p:cNvGrpSpPr>
            <p:nvPr/>
          </p:nvGrpSpPr>
          <p:grpSpPr bwMode="auto">
            <a:xfrm>
              <a:off x="532" y="2928"/>
              <a:ext cx="4511" cy="357"/>
              <a:chOff x="574" y="2082"/>
              <a:chExt cx="4511" cy="357"/>
            </a:xfrm>
          </p:grpSpPr>
          <p:sp>
            <p:nvSpPr>
              <p:cNvPr id="16" name="Rectangle 1054">
                <a:extLst>
                  <a:ext uri="{FF2B5EF4-FFF2-40B4-BE49-F238E27FC236}">
                    <a16:creationId xmlns:a16="http://schemas.microsoft.com/office/drawing/2014/main" id="{8404EEDF-F339-4AFC-062A-AE9E03434B1A}"/>
                  </a:ext>
                </a:extLst>
              </p:cNvPr>
              <p:cNvSpPr>
                <a:spLocks noChangeArrowheads="1"/>
              </p:cNvSpPr>
              <p:nvPr/>
            </p:nvSpPr>
            <p:spPr bwMode="auto">
              <a:xfrm>
                <a:off x="978" y="2149"/>
                <a:ext cx="410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2000">
                    <a:solidFill>
                      <a:schemeClr val="bg1"/>
                    </a:solidFill>
                    <a:effectLst/>
                    <a:latin typeface="宋体" panose="02010600030101010101" pitchFamily="2" charset="-122"/>
                    <a:ea typeface="宋体" panose="02010600030101010101" pitchFamily="2" charset="-122"/>
                  </a:rPr>
                  <a:t>制定项目实施方案，制定信息系统建设的资源分配方案 </a:t>
                </a:r>
              </a:p>
            </p:txBody>
          </p:sp>
          <p:pic>
            <p:nvPicPr>
              <p:cNvPr id="17" name="Picture 1055">
                <a:extLst>
                  <a:ext uri="{FF2B5EF4-FFF2-40B4-BE49-F238E27FC236}">
                    <a16:creationId xmlns:a16="http://schemas.microsoft.com/office/drawing/2014/main" id="{2E94D6AF-6150-2655-6119-4E2EAFE84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 y="2082"/>
                <a:ext cx="356" cy="35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grpSp>
        <p:grpSp>
          <p:nvGrpSpPr>
            <p:cNvPr id="13" name="Group 1056">
              <a:extLst>
                <a:ext uri="{FF2B5EF4-FFF2-40B4-BE49-F238E27FC236}">
                  <a16:creationId xmlns:a16="http://schemas.microsoft.com/office/drawing/2014/main" id="{B2036971-0BA0-C973-AC88-2751E93142F1}"/>
                </a:ext>
              </a:extLst>
            </p:cNvPr>
            <p:cNvGrpSpPr>
              <a:grpSpLocks/>
            </p:cNvGrpSpPr>
            <p:nvPr/>
          </p:nvGrpSpPr>
          <p:grpSpPr bwMode="auto">
            <a:xfrm>
              <a:off x="538" y="3210"/>
              <a:ext cx="4511" cy="357"/>
              <a:chOff x="574" y="2082"/>
              <a:chExt cx="4511" cy="357"/>
            </a:xfrm>
          </p:grpSpPr>
          <p:sp>
            <p:nvSpPr>
              <p:cNvPr id="14" name="Rectangle 1057">
                <a:extLst>
                  <a:ext uri="{FF2B5EF4-FFF2-40B4-BE49-F238E27FC236}">
                    <a16:creationId xmlns:a16="http://schemas.microsoft.com/office/drawing/2014/main" id="{B4DC99C2-B403-0159-C904-428243B61B26}"/>
                  </a:ext>
                </a:extLst>
              </p:cNvPr>
              <p:cNvSpPr>
                <a:spLocks noChangeArrowheads="1"/>
              </p:cNvSpPr>
              <p:nvPr/>
            </p:nvSpPr>
            <p:spPr bwMode="auto">
              <a:xfrm>
                <a:off x="978" y="2149"/>
                <a:ext cx="410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2000">
                    <a:solidFill>
                      <a:schemeClr val="bg1"/>
                    </a:solidFill>
                    <a:effectLst/>
                    <a:latin typeface="宋体" panose="02010600030101010101" pitchFamily="2" charset="-122"/>
                    <a:ea typeface="宋体" panose="02010600030101010101" pitchFamily="2" charset="-122"/>
                  </a:rPr>
                  <a:t>系统可行性研究 </a:t>
                </a:r>
              </a:p>
            </p:txBody>
          </p:sp>
          <p:pic>
            <p:nvPicPr>
              <p:cNvPr id="15" name="Picture 1058">
                <a:extLst>
                  <a:ext uri="{FF2B5EF4-FFF2-40B4-BE49-F238E27FC236}">
                    <a16:creationId xmlns:a16="http://schemas.microsoft.com/office/drawing/2014/main" id="{27ACD699-F12B-4D6F-D6CC-745B37F6F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 y="2082"/>
                <a:ext cx="356" cy="35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grpSp>
      </p:grpSp>
    </p:spTree>
    <p:extLst>
      <p:ext uri="{BB962C8B-B14F-4D97-AF65-F5344CB8AC3E}">
        <p14:creationId xmlns:p14="http://schemas.microsoft.com/office/powerpoint/2010/main" val="86697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37D012-E33D-FD4B-30D9-A4A69E349732}"/>
              </a:ext>
            </a:extLst>
          </p:cNvPr>
          <p:cNvSpPr>
            <a:spLocks noGrp="1"/>
          </p:cNvSpPr>
          <p:nvPr>
            <p:ph type="body" sz="quarter" idx="10"/>
          </p:nvPr>
        </p:nvSpPr>
        <p:spPr>
          <a:xfrm>
            <a:off x="1587196" y="340254"/>
            <a:ext cx="5391323" cy="530225"/>
          </a:xfrm>
        </p:spPr>
        <p:txBody>
          <a:bodyPr/>
          <a:lstStyle/>
          <a:p>
            <a:r>
              <a:rPr lang="en-CA" dirty="0"/>
              <a:t>3.2 </a:t>
            </a:r>
            <a:r>
              <a:rPr lang="zh-CN" altLang="en-US" dirty="0"/>
              <a:t>系统规划的目标和任务</a:t>
            </a:r>
            <a:endParaRPr lang="en-CA" dirty="0"/>
          </a:p>
          <a:p>
            <a:endParaRPr lang="en-CA" dirty="0"/>
          </a:p>
        </p:txBody>
      </p:sp>
      <p:graphicFrame>
        <p:nvGraphicFramePr>
          <p:cNvPr id="4" name="Object 1034">
            <a:extLst>
              <a:ext uri="{FF2B5EF4-FFF2-40B4-BE49-F238E27FC236}">
                <a16:creationId xmlns:a16="http://schemas.microsoft.com/office/drawing/2014/main" id="{D15E945F-7C36-ADC8-E889-878650A2F026}"/>
              </a:ext>
            </a:extLst>
          </p:cNvPr>
          <p:cNvGraphicFramePr>
            <a:graphicFrameLocks noChangeAspect="1"/>
          </p:cNvGraphicFramePr>
          <p:nvPr>
            <p:extLst>
              <p:ext uri="{D42A27DB-BD31-4B8C-83A1-F6EECF244321}">
                <p14:modId xmlns:p14="http://schemas.microsoft.com/office/powerpoint/2010/main" val="3601584990"/>
              </p:ext>
            </p:extLst>
          </p:nvPr>
        </p:nvGraphicFramePr>
        <p:xfrm>
          <a:off x="2396995" y="1475306"/>
          <a:ext cx="4781550" cy="561975"/>
        </p:xfrm>
        <a:graphic>
          <a:graphicData uri="http://schemas.openxmlformats.org/presentationml/2006/ole">
            <mc:AlternateContent xmlns:mc="http://schemas.openxmlformats.org/markup-compatibility/2006">
              <mc:Choice xmlns:v="urn:schemas-microsoft-com:vml" Requires="v">
                <p:oleObj spid="_x0000_s8195" name="位图图像" r:id="rId3" imgW="4076190" imgH="561905" progId="Paint.Picture">
                  <p:embed/>
                </p:oleObj>
              </mc:Choice>
              <mc:Fallback>
                <p:oleObj name="位图图像" r:id="rId3" imgW="4076190" imgH="561905" progId="Paint.Picture">
                  <p:embed/>
                  <p:pic>
                    <p:nvPicPr>
                      <p:cNvPr id="942090" name="Object 1034">
                        <a:extLst>
                          <a:ext uri="{FF2B5EF4-FFF2-40B4-BE49-F238E27FC236}">
                            <a16:creationId xmlns:a16="http://schemas.microsoft.com/office/drawing/2014/main" id="{5F579D4E-3EC5-70A7-A818-11484D82E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995" y="1475306"/>
                        <a:ext cx="478155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6" name="Text Box 1035">
            <a:extLst>
              <a:ext uri="{FF2B5EF4-FFF2-40B4-BE49-F238E27FC236}">
                <a16:creationId xmlns:a16="http://schemas.microsoft.com/office/drawing/2014/main" id="{E1726859-4D8C-3AB8-649B-8AC9035E1F29}"/>
              </a:ext>
            </a:extLst>
          </p:cNvPr>
          <p:cNvSpPr txBox="1">
            <a:spLocks noChangeArrowheads="1"/>
          </p:cNvSpPr>
          <p:nvPr/>
        </p:nvSpPr>
        <p:spPr bwMode="auto">
          <a:xfrm>
            <a:off x="2473195" y="1441968"/>
            <a:ext cx="4694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a:solidFill>
                  <a:schemeClr val="bg1"/>
                </a:solidFill>
                <a:effectLst/>
                <a:latin typeface="Times New Roman" panose="02020603050405020304" pitchFamily="18" charset="0"/>
                <a:ea typeface="宋体" panose="02010600030101010101" pitchFamily="2" charset="-122"/>
              </a:rPr>
              <a:t>三、系统规划的三阶段模型</a:t>
            </a:r>
          </a:p>
        </p:txBody>
      </p:sp>
      <p:pic>
        <p:nvPicPr>
          <p:cNvPr id="8" name="Picture 1072">
            <a:extLst>
              <a:ext uri="{FF2B5EF4-FFF2-40B4-BE49-F238E27FC236}">
                <a16:creationId xmlns:a16="http://schemas.microsoft.com/office/drawing/2014/main" id="{B634AC40-D61B-DA94-87A5-EB81C9A017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6045" y="2365893"/>
            <a:ext cx="2860675" cy="2819400"/>
          </a:xfrm>
          <a:prstGeom prst="rect">
            <a:avLst/>
          </a:prstGeom>
          <a:solidFill>
            <a:srgbClr val="00CCFF">
              <a:alpha val="39000"/>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Text Box 1044">
            <a:extLst>
              <a:ext uri="{FF2B5EF4-FFF2-40B4-BE49-F238E27FC236}">
                <a16:creationId xmlns:a16="http://schemas.microsoft.com/office/drawing/2014/main" id="{28587D9D-44E4-732A-1BF2-24826F172E9C}"/>
              </a:ext>
            </a:extLst>
          </p:cNvPr>
          <p:cNvSpPr txBox="1">
            <a:spLocks noChangeArrowheads="1"/>
          </p:cNvSpPr>
          <p:nvPr/>
        </p:nvSpPr>
        <p:spPr bwMode="auto">
          <a:xfrm>
            <a:off x="4071808" y="2442093"/>
            <a:ext cx="103981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000">
                <a:solidFill>
                  <a:srgbClr val="FFFF00"/>
                </a:solidFill>
                <a:effectLst>
                  <a:outerShdw blurRad="38100" dist="38100" dir="2700000" algn="tl">
                    <a:srgbClr val="C0C0C0"/>
                  </a:outerShdw>
                </a:effectLst>
                <a:latin typeface="Arial" panose="020B0604020202020204" pitchFamily="34" charset="0"/>
                <a:ea typeface="宋体" panose="02010600030101010101" pitchFamily="2" charset="-122"/>
              </a:rPr>
              <a:t>阶段2</a:t>
            </a:r>
          </a:p>
        </p:txBody>
      </p:sp>
      <p:sp>
        <p:nvSpPr>
          <p:cNvPr id="12" name="Text Box 1059">
            <a:extLst>
              <a:ext uri="{FF2B5EF4-FFF2-40B4-BE49-F238E27FC236}">
                <a16:creationId xmlns:a16="http://schemas.microsoft.com/office/drawing/2014/main" id="{1AEFF742-96BC-46EB-B9DC-316909D87EF3}"/>
              </a:ext>
            </a:extLst>
          </p:cNvPr>
          <p:cNvSpPr txBox="1">
            <a:spLocks noChangeArrowheads="1"/>
          </p:cNvSpPr>
          <p:nvPr/>
        </p:nvSpPr>
        <p:spPr bwMode="auto">
          <a:xfrm>
            <a:off x="4052758" y="3118368"/>
            <a:ext cx="1020762" cy="180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chemeClr val="bg1"/>
                </a:solidFill>
                <a:effectLst/>
                <a:latin typeface="Arial" panose="020B0604020202020204" pitchFamily="34" charset="0"/>
              </a:rPr>
              <a:t>组织业务流程规划</a:t>
            </a:r>
          </a:p>
        </p:txBody>
      </p:sp>
      <p:sp>
        <p:nvSpPr>
          <p:cNvPr id="14" name="Text Box 1042">
            <a:extLst>
              <a:ext uri="{FF2B5EF4-FFF2-40B4-BE49-F238E27FC236}">
                <a16:creationId xmlns:a16="http://schemas.microsoft.com/office/drawing/2014/main" id="{FFAEA05B-69F7-BBFF-F1A9-F1C643CFDA3F}"/>
              </a:ext>
            </a:extLst>
          </p:cNvPr>
          <p:cNvSpPr txBox="1">
            <a:spLocks noChangeArrowheads="1"/>
          </p:cNvSpPr>
          <p:nvPr/>
        </p:nvSpPr>
        <p:spPr bwMode="auto">
          <a:xfrm>
            <a:off x="2609720" y="2423043"/>
            <a:ext cx="1038225" cy="396875"/>
          </a:xfrm>
          <a:prstGeom prst="rect">
            <a:avLst/>
          </a:prstGeom>
          <a:noFill/>
          <a:ln>
            <a:noFill/>
          </a:ln>
          <a:effectLst/>
          <a:extLst>
            <a:ext uri="{909E8E84-426E-40DD-AFC4-6F175D3DCCD1}">
              <a14:hiddenFill xmlns:a14="http://schemas.microsoft.com/office/drawing/2010/main">
                <a:gradFill rotWithShape="0">
                  <a:gsLst>
                    <a:gs pos="0">
                      <a:srgbClr val="9999FF"/>
                    </a:gs>
                    <a:gs pos="100000">
                      <a:srgbClr val="9999FF">
                        <a:gamma/>
                        <a:tint val="92157"/>
                        <a:invGamma/>
                      </a:srgbClr>
                    </a:gs>
                  </a:gsLst>
                  <a:lin ang="5400000" scaled="1"/>
                </a:gra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000">
                <a:solidFill>
                  <a:srgbClr val="FFFF00"/>
                </a:solidFill>
                <a:effectLst>
                  <a:outerShdw blurRad="38100" dist="38100" dir="2700000" algn="tl">
                    <a:srgbClr val="C0C0C0"/>
                  </a:outerShdw>
                </a:effectLst>
                <a:latin typeface="Arial" panose="020B0604020202020204" pitchFamily="34" charset="0"/>
                <a:ea typeface="宋体" panose="02010600030101010101" pitchFamily="2" charset="-122"/>
              </a:rPr>
              <a:t>阶段1</a:t>
            </a:r>
          </a:p>
        </p:txBody>
      </p:sp>
      <p:sp>
        <p:nvSpPr>
          <p:cNvPr id="16" name="Text Box 1058">
            <a:extLst>
              <a:ext uri="{FF2B5EF4-FFF2-40B4-BE49-F238E27FC236}">
                <a16:creationId xmlns:a16="http://schemas.microsoft.com/office/drawing/2014/main" id="{E5F8553F-267C-E610-94EE-9C728E6A71A0}"/>
              </a:ext>
            </a:extLst>
          </p:cNvPr>
          <p:cNvSpPr txBox="1">
            <a:spLocks noChangeArrowheads="1"/>
          </p:cNvSpPr>
          <p:nvPr/>
        </p:nvSpPr>
        <p:spPr bwMode="auto">
          <a:xfrm>
            <a:off x="2600195" y="3146943"/>
            <a:ext cx="1020763" cy="1800225"/>
          </a:xfrm>
          <a:prstGeom prst="rect">
            <a:avLst/>
          </a:prstGeom>
          <a:noFill/>
          <a:ln>
            <a:noFill/>
          </a:ln>
          <a:effectLst/>
          <a:extLst>
            <a:ext uri="{909E8E84-426E-40DD-AFC4-6F175D3DCCD1}">
              <a14:hiddenFill xmlns:a14="http://schemas.microsoft.com/office/drawing/2010/main">
                <a:gradFill rotWithShape="0">
                  <a:gsLst>
                    <a:gs pos="0">
                      <a:srgbClr val="9999FF"/>
                    </a:gs>
                    <a:gs pos="100000">
                      <a:srgbClr val="9999FF">
                        <a:gamma/>
                        <a:tint val="92157"/>
                        <a:invGamma/>
                      </a:srgbClr>
                    </a:gs>
                  </a:gsLst>
                  <a:lin ang="5400000" scaled="1"/>
                </a:gra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chemeClr val="bg1"/>
                </a:solidFill>
                <a:effectLst/>
                <a:latin typeface="Arial" panose="020B0604020202020204" pitchFamily="34" charset="0"/>
              </a:rPr>
              <a:t>信息系统战略规划</a:t>
            </a:r>
          </a:p>
        </p:txBody>
      </p:sp>
      <p:pic>
        <p:nvPicPr>
          <p:cNvPr id="18" name="Picture 1073">
            <a:extLst>
              <a:ext uri="{FF2B5EF4-FFF2-40B4-BE49-F238E27FC236}">
                <a16:creationId xmlns:a16="http://schemas.microsoft.com/office/drawing/2014/main" id="{315012BF-2122-E89D-D7BF-E06AA4E2A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708" y="2375418"/>
            <a:ext cx="2860675" cy="2819400"/>
          </a:xfrm>
          <a:prstGeom prst="rect">
            <a:avLst/>
          </a:prstGeom>
          <a:solidFill>
            <a:srgbClr val="00CCFF">
              <a:alpha val="39000"/>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 name="Text Box 1074">
            <a:extLst>
              <a:ext uri="{FF2B5EF4-FFF2-40B4-BE49-F238E27FC236}">
                <a16:creationId xmlns:a16="http://schemas.microsoft.com/office/drawing/2014/main" id="{ADE54016-DCF5-F535-09A2-0C837AF6AD94}"/>
              </a:ext>
            </a:extLst>
          </p:cNvPr>
          <p:cNvSpPr txBox="1">
            <a:spLocks noChangeArrowheads="1"/>
          </p:cNvSpPr>
          <p:nvPr/>
        </p:nvSpPr>
        <p:spPr bwMode="auto">
          <a:xfrm>
            <a:off x="6978520" y="2442093"/>
            <a:ext cx="10382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000">
                <a:solidFill>
                  <a:srgbClr val="FFFF00"/>
                </a:solidFill>
                <a:effectLst>
                  <a:outerShdw blurRad="38100" dist="38100" dir="2700000" algn="tl">
                    <a:srgbClr val="C0C0C0"/>
                  </a:outerShdw>
                </a:effectLst>
                <a:latin typeface="Arial" panose="020B0604020202020204" pitchFamily="34" charset="0"/>
                <a:ea typeface="宋体" panose="02010600030101010101" pitchFamily="2" charset="-122"/>
              </a:rPr>
              <a:t>阶段4</a:t>
            </a:r>
          </a:p>
        </p:txBody>
      </p:sp>
      <p:sp>
        <p:nvSpPr>
          <p:cNvPr id="22" name="Text Box 1076">
            <a:extLst>
              <a:ext uri="{FF2B5EF4-FFF2-40B4-BE49-F238E27FC236}">
                <a16:creationId xmlns:a16="http://schemas.microsoft.com/office/drawing/2014/main" id="{C3BC544B-6AF1-08D2-DBE7-0C4F5D15FFF8}"/>
              </a:ext>
            </a:extLst>
          </p:cNvPr>
          <p:cNvSpPr txBox="1">
            <a:spLocks noChangeArrowheads="1"/>
          </p:cNvSpPr>
          <p:nvPr/>
        </p:nvSpPr>
        <p:spPr bwMode="auto">
          <a:xfrm>
            <a:off x="5533895" y="2432568"/>
            <a:ext cx="1039813" cy="396875"/>
          </a:xfrm>
          <a:prstGeom prst="rect">
            <a:avLst/>
          </a:prstGeom>
          <a:noFill/>
          <a:ln>
            <a:noFill/>
          </a:ln>
          <a:effectLst/>
          <a:extLst>
            <a:ext uri="{909E8E84-426E-40DD-AFC4-6F175D3DCCD1}">
              <a14:hiddenFill xmlns:a14="http://schemas.microsoft.com/office/drawing/2010/main">
                <a:gradFill rotWithShape="0">
                  <a:gsLst>
                    <a:gs pos="0">
                      <a:srgbClr val="9999FF"/>
                    </a:gs>
                    <a:gs pos="100000">
                      <a:srgbClr val="9999FF">
                        <a:gamma/>
                        <a:tint val="92157"/>
                        <a:invGamma/>
                      </a:srgbClr>
                    </a:gs>
                  </a:gsLst>
                  <a:lin ang="5400000" scaled="1"/>
                </a:gra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000">
                <a:solidFill>
                  <a:srgbClr val="FFFF00"/>
                </a:solidFill>
                <a:effectLst>
                  <a:outerShdw blurRad="38100" dist="38100" dir="2700000" algn="tl">
                    <a:srgbClr val="C0C0C0"/>
                  </a:outerShdw>
                </a:effectLst>
                <a:latin typeface="Arial" panose="020B0604020202020204" pitchFamily="34" charset="0"/>
                <a:ea typeface="宋体" panose="02010600030101010101" pitchFamily="2" charset="-122"/>
              </a:rPr>
              <a:t>阶段3</a:t>
            </a:r>
          </a:p>
        </p:txBody>
      </p:sp>
      <p:sp>
        <p:nvSpPr>
          <p:cNvPr id="24" name="Text Box 1060">
            <a:extLst>
              <a:ext uri="{FF2B5EF4-FFF2-40B4-BE49-F238E27FC236}">
                <a16:creationId xmlns:a16="http://schemas.microsoft.com/office/drawing/2014/main" id="{3E332797-0860-1E38-8A31-39B0D1C7D3A4}"/>
              </a:ext>
            </a:extLst>
          </p:cNvPr>
          <p:cNvSpPr txBox="1">
            <a:spLocks noChangeArrowheads="1"/>
          </p:cNvSpPr>
          <p:nvPr/>
        </p:nvSpPr>
        <p:spPr bwMode="auto">
          <a:xfrm>
            <a:off x="5540245" y="3108843"/>
            <a:ext cx="974725" cy="180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lang="zh-CN" altLang="en-US" sz="2800">
                <a:solidFill>
                  <a:schemeClr val="bg1"/>
                </a:solidFill>
                <a:effectLst/>
                <a:latin typeface="Arial" panose="020B0604020202020204" pitchFamily="34" charset="0"/>
              </a:rPr>
              <a:t>系统总体结构规划</a:t>
            </a:r>
          </a:p>
        </p:txBody>
      </p:sp>
      <p:sp>
        <p:nvSpPr>
          <p:cNvPr id="26" name="Text Box 1061">
            <a:extLst>
              <a:ext uri="{FF2B5EF4-FFF2-40B4-BE49-F238E27FC236}">
                <a16:creationId xmlns:a16="http://schemas.microsoft.com/office/drawing/2014/main" id="{D5E489F4-444B-E70D-332E-76F7A724CA30}"/>
              </a:ext>
            </a:extLst>
          </p:cNvPr>
          <p:cNvSpPr txBox="1">
            <a:spLocks noChangeArrowheads="1"/>
          </p:cNvSpPr>
          <p:nvPr/>
        </p:nvSpPr>
        <p:spPr bwMode="auto">
          <a:xfrm>
            <a:off x="6822945" y="3118368"/>
            <a:ext cx="1527175" cy="1800225"/>
          </a:xfrm>
          <a:prstGeom prst="rect">
            <a:avLst/>
          </a:prstGeom>
          <a:noFill/>
          <a:ln>
            <a:noFill/>
          </a:ln>
          <a:effectLst/>
          <a:extLst>
            <a:ext uri="{909E8E84-426E-40DD-AFC4-6F175D3DCCD1}">
              <a14:hiddenFill xmlns:a14="http://schemas.microsoft.com/office/drawing/2010/main">
                <a:gradFill rotWithShape="0">
                  <a:gsLst>
                    <a:gs pos="0">
                      <a:srgbClr val="CCCCFF"/>
                    </a:gs>
                    <a:gs pos="100000">
                      <a:srgbClr val="CCCCFF">
                        <a:gamma/>
                        <a:shade val="98431"/>
                        <a:invGamma/>
                      </a:srgbClr>
                    </a:gs>
                  </a:gsLst>
                  <a:lin ang="5400000" scaled="1"/>
                </a:gra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lang="zh-CN" altLang="en-US" sz="2800">
                <a:solidFill>
                  <a:schemeClr val="bg1"/>
                </a:solidFill>
                <a:effectLst/>
                <a:latin typeface="Arial" panose="020B0604020202020204" pitchFamily="34" charset="0"/>
              </a:rPr>
              <a:t>项目实施与资源分配规划</a:t>
            </a:r>
          </a:p>
        </p:txBody>
      </p:sp>
      <p:pic>
        <p:nvPicPr>
          <p:cNvPr id="28" name="Picture 1078">
            <a:extLst>
              <a:ext uri="{FF2B5EF4-FFF2-40B4-BE49-F238E27FC236}">
                <a16:creationId xmlns:a16="http://schemas.microsoft.com/office/drawing/2014/main" id="{76D7AC08-E9ED-DBF2-B933-8A23D4B296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3433" y="2384943"/>
            <a:ext cx="14525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079">
            <a:extLst>
              <a:ext uri="{FF2B5EF4-FFF2-40B4-BE49-F238E27FC236}">
                <a16:creationId xmlns:a16="http://schemas.microsoft.com/office/drawing/2014/main" id="{C59BC857-D7A5-49E1-5A42-7E1C3C5BAB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3433" y="2908818"/>
            <a:ext cx="146208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 Box 1063">
            <a:extLst>
              <a:ext uri="{FF2B5EF4-FFF2-40B4-BE49-F238E27FC236}">
                <a16:creationId xmlns:a16="http://schemas.microsoft.com/office/drawing/2014/main" id="{64971795-664D-3BA3-1039-92ED8D9861F8}"/>
              </a:ext>
            </a:extLst>
          </p:cNvPr>
          <p:cNvSpPr txBox="1">
            <a:spLocks noChangeArrowheads="1"/>
          </p:cNvSpPr>
          <p:nvPr/>
        </p:nvSpPr>
        <p:spPr bwMode="auto">
          <a:xfrm>
            <a:off x="8440608" y="3137418"/>
            <a:ext cx="928687" cy="180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buClrTx/>
              <a:buFontTx/>
              <a:buNone/>
            </a:pPr>
            <a:r>
              <a:rPr lang="zh-CN" altLang="en-US" sz="2800">
                <a:solidFill>
                  <a:schemeClr val="bg1"/>
                </a:solidFill>
                <a:effectLst/>
                <a:latin typeface="Arial" panose="020B0604020202020204" pitchFamily="34" charset="0"/>
              </a:rPr>
              <a:t>系统</a:t>
            </a:r>
          </a:p>
          <a:p>
            <a:pPr>
              <a:buClrTx/>
              <a:buFontTx/>
              <a:buNone/>
            </a:pPr>
            <a:r>
              <a:rPr lang="zh-CN" altLang="en-US" sz="2800">
                <a:solidFill>
                  <a:schemeClr val="bg1"/>
                </a:solidFill>
                <a:effectLst/>
                <a:latin typeface="Arial" panose="020B0604020202020204" pitchFamily="34" charset="0"/>
              </a:rPr>
              <a:t>的可</a:t>
            </a:r>
          </a:p>
          <a:p>
            <a:pPr>
              <a:buClrTx/>
              <a:buFontTx/>
              <a:buNone/>
            </a:pPr>
            <a:r>
              <a:rPr lang="zh-CN" altLang="en-US" sz="2800">
                <a:solidFill>
                  <a:schemeClr val="bg1"/>
                </a:solidFill>
                <a:effectLst/>
                <a:latin typeface="Arial" panose="020B0604020202020204" pitchFamily="34" charset="0"/>
              </a:rPr>
              <a:t>行性</a:t>
            </a:r>
          </a:p>
          <a:p>
            <a:pPr>
              <a:buClrTx/>
              <a:buFontTx/>
              <a:buNone/>
            </a:pPr>
            <a:r>
              <a:rPr lang="zh-CN" altLang="en-US" sz="2800">
                <a:solidFill>
                  <a:schemeClr val="bg1"/>
                </a:solidFill>
                <a:effectLst/>
                <a:latin typeface="Arial" panose="020B0604020202020204" pitchFamily="34" charset="0"/>
              </a:rPr>
              <a:t>研究</a:t>
            </a:r>
          </a:p>
        </p:txBody>
      </p:sp>
      <p:sp>
        <p:nvSpPr>
          <p:cNvPr id="34" name="Text Box 1080">
            <a:extLst>
              <a:ext uri="{FF2B5EF4-FFF2-40B4-BE49-F238E27FC236}">
                <a16:creationId xmlns:a16="http://schemas.microsoft.com/office/drawing/2014/main" id="{05331180-9816-E344-BCF2-157F7A0BA719}"/>
              </a:ext>
            </a:extLst>
          </p:cNvPr>
          <p:cNvSpPr txBox="1">
            <a:spLocks noChangeArrowheads="1"/>
          </p:cNvSpPr>
          <p:nvPr/>
        </p:nvSpPr>
        <p:spPr bwMode="auto">
          <a:xfrm>
            <a:off x="8385045" y="2423043"/>
            <a:ext cx="103981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000">
                <a:solidFill>
                  <a:srgbClr val="FFFF00"/>
                </a:solidFill>
                <a:effectLst>
                  <a:outerShdw blurRad="38100" dist="38100" dir="2700000" algn="tl">
                    <a:srgbClr val="C0C0C0"/>
                  </a:outerShdw>
                </a:effectLst>
                <a:latin typeface="Arial" panose="020B0604020202020204" pitchFamily="34" charset="0"/>
                <a:ea typeface="宋体" panose="02010600030101010101" pitchFamily="2" charset="-122"/>
              </a:rPr>
              <a:t>阶段5</a:t>
            </a:r>
          </a:p>
        </p:txBody>
      </p:sp>
    </p:spTree>
    <p:extLst>
      <p:ext uri="{BB962C8B-B14F-4D97-AF65-F5344CB8AC3E}">
        <p14:creationId xmlns:p14="http://schemas.microsoft.com/office/powerpoint/2010/main" val="179355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558BAC-CF5E-1A24-4C36-579F501C62BB}"/>
              </a:ext>
            </a:extLst>
          </p:cNvPr>
          <p:cNvSpPr>
            <a:spLocks noGrp="1"/>
          </p:cNvSpPr>
          <p:nvPr>
            <p:ph type="body" sz="quarter" idx="10"/>
          </p:nvPr>
        </p:nvSpPr>
        <p:spPr>
          <a:xfrm>
            <a:off x="1587197" y="340254"/>
            <a:ext cx="5476076" cy="530225"/>
          </a:xfrm>
        </p:spPr>
        <p:txBody>
          <a:bodyPr/>
          <a:lstStyle/>
          <a:p>
            <a:r>
              <a:rPr lang="en-CA" dirty="0"/>
              <a:t>3.2 </a:t>
            </a:r>
            <a:r>
              <a:rPr lang="zh-CN" altLang="en-US" dirty="0"/>
              <a:t>系统规划的目标和任务</a:t>
            </a:r>
            <a:endParaRPr lang="en-CA" dirty="0"/>
          </a:p>
          <a:p>
            <a:endParaRPr lang="en-CA" dirty="0"/>
          </a:p>
        </p:txBody>
      </p:sp>
      <p:pic>
        <p:nvPicPr>
          <p:cNvPr id="8" name="Picture 1035">
            <a:extLst>
              <a:ext uri="{FF2B5EF4-FFF2-40B4-BE49-F238E27FC236}">
                <a16:creationId xmlns:a16="http://schemas.microsoft.com/office/drawing/2014/main" id="{29AD52CD-971A-2560-3AA2-097371B0B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14" y="1148541"/>
            <a:ext cx="11975972" cy="364043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Object 1030">
            <a:extLst>
              <a:ext uri="{FF2B5EF4-FFF2-40B4-BE49-F238E27FC236}">
                <a16:creationId xmlns:a16="http://schemas.microsoft.com/office/drawing/2014/main" id="{4158BBDC-C0C0-10E6-EA81-737BCA87A579}"/>
              </a:ext>
            </a:extLst>
          </p:cNvPr>
          <p:cNvGraphicFramePr>
            <a:graphicFrameLocks noChangeAspect="1"/>
          </p:cNvGraphicFramePr>
          <p:nvPr>
            <p:extLst>
              <p:ext uri="{D42A27DB-BD31-4B8C-83A1-F6EECF244321}">
                <p14:modId xmlns:p14="http://schemas.microsoft.com/office/powerpoint/2010/main" val="2201104319"/>
              </p:ext>
            </p:extLst>
          </p:nvPr>
        </p:nvGraphicFramePr>
        <p:xfrm>
          <a:off x="101664" y="1158065"/>
          <a:ext cx="4552950" cy="561975"/>
        </p:xfrm>
        <a:graphic>
          <a:graphicData uri="http://schemas.openxmlformats.org/presentationml/2006/ole">
            <mc:AlternateContent xmlns:mc="http://schemas.openxmlformats.org/markup-compatibility/2006">
              <mc:Choice xmlns:v="urn:schemas-microsoft-com:vml" Requires="v">
                <p:oleObj spid="_x0000_s9219" name="位图图像" r:id="rId4" imgW="4076190" imgH="561905" progId="Paint.Picture">
                  <p:embed/>
                </p:oleObj>
              </mc:Choice>
              <mc:Fallback>
                <p:oleObj name="位图图像" r:id="rId4" imgW="4076190" imgH="561905" progId="Paint.Picture">
                  <p:embed/>
                  <p:pic>
                    <p:nvPicPr>
                      <p:cNvPr id="940038" name="Object 1030">
                        <a:extLst>
                          <a:ext uri="{FF2B5EF4-FFF2-40B4-BE49-F238E27FC236}">
                            <a16:creationId xmlns:a16="http://schemas.microsoft.com/office/drawing/2014/main" id="{05D8F81C-8207-6B35-123D-76E42042C6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64" y="1158065"/>
                        <a:ext cx="455295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2" name="Text Box 1031">
            <a:extLst>
              <a:ext uri="{FF2B5EF4-FFF2-40B4-BE49-F238E27FC236}">
                <a16:creationId xmlns:a16="http://schemas.microsoft.com/office/drawing/2014/main" id="{9588BF5D-E6EC-2ED4-E618-FFB30C92A553}"/>
              </a:ext>
            </a:extLst>
          </p:cNvPr>
          <p:cNvSpPr txBox="1">
            <a:spLocks noChangeArrowheads="1"/>
          </p:cNvSpPr>
          <p:nvPr/>
        </p:nvSpPr>
        <p:spPr bwMode="auto">
          <a:xfrm>
            <a:off x="92139" y="1124727"/>
            <a:ext cx="45323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dirty="0">
                <a:solidFill>
                  <a:schemeClr val="bg1"/>
                </a:solidFill>
                <a:effectLst/>
                <a:latin typeface="宋体" panose="02010600030101010101" pitchFamily="2" charset="-122"/>
                <a:ea typeface="宋体" panose="02010600030101010101" pitchFamily="2" charset="-122"/>
              </a:rPr>
              <a:t>信息系统发展战略规划</a:t>
            </a:r>
            <a:endParaRPr kumimoji="1" lang="zh-CN" altLang="en-US" sz="2800" dirty="0">
              <a:solidFill>
                <a:schemeClr val="bg1"/>
              </a:solidFill>
              <a:effectLst/>
              <a:latin typeface="Times New Roman" panose="02020603050405020304" pitchFamily="18" charset="0"/>
              <a:ea typeface="宋体" panose="02010600030101010101" pitchFamily="2" charset="-122"/>
            </a:endParaRPr>
          </a:p>
        </p:txBody>
      </p:sp>
      <p:sp>
        <p:nvSpPr>
          <p:cNvPr id="14" name="Text Box 1034">
            <a:extLst>
              <a:ext uri="{FF2B5EF4-FFF2-40B4-BE49-F238E27FC236}">
                <a16:creationId xmlns:a16="http://schemas.microsoft.com/office/drawing/2014/main" id="{D332F1F0-1BCF-A6B9-2217-BA8585C09194}"/>
              </a:ext>
            </a:extLst>
          </p:cNvPr>
          <p:cNvSpPr txBox="1">
            <a:spLocks noChangeArrowheads="1"/>
          </p:cNvSpPr>
          <p:nvPr/>
        </p:nvSpPr>
        <p:spPr bwMode="auto">
          <a:xfrm>
            <a:off x="120714" y="1810527"/>
            <a:ext cx="600075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kumimoji="1" lang="zh-CN" altLang="en-US" sz="2800" dirty="0">
                <a:solidFill>
                  <a:schemeClr val="bg1"/>
                </a:solidFill>
                <a:effectLst>
                  <a:outerShdw blurRad="38100" dist="38100" dir="2700000" algn="tl">
                    <a:srgbClr val="C0C0C0"/>
                  </a:outerShdw>
                </a:effectLst>
                <a:latin typeface="Times New Roman" panose="02020603050405020304" pitchFamily="18" charset="0"/>
                <a:ea typeface="宋体" panose="02010600030101010101" pitchFamily="2" charset="-122"/>
              </a:rPr>
              <a:t>信息系统战略规划的的目的</a:t>
            </a:r>
          </a:p>
        </p:txBody>
      </p:sp>
      <p:sp>
        <p:nvSpPr>
          <p:cNvPr id="16" name="Text Box 1036">
            <a:extLst>
              <a:ext uri="{FF2B5EF4-FFF2-40B4-BE49-F238E27FC236}">
                <a16:creationId xmlns:a16="http://schemas.microsoft.com/office/drawing/2014/main" id="{85205408-C622-E684-52E5-99DAD0BD10F8}"/>
              </a:ext>
            </a:extLst>
          </p:cNvPr>
          <p:cNvSpPr txBox="1">
            <a:spLocks noChangeArrowheads="1"/>
          </p:cNvSpPr>
          <p:nvPr/>
        </p:nvSpPr>
        <p:spPr bwMode="auto">
          <a:xfrm>
            <a:off x="117539" y="2296302"/>
            <a:ext cx="11975972" cy="2492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lnSpc>
                <a:spcPct val="110000"/>
              </a:lnSpc>
              <a:buClrTx/>
              <a:buFontTx/>
              <a:buNone/>
            </a:pPr>
            <a:r>
              <a:rPr lang="zh-CN" altLang="en-US" sz="18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    战略问题是指关于一个组织生存发展的全局性、关键性和长期性的问题。信息系统的战略规划就是针对上述这些问题提出来的，它通常包括主要发展目标、发展重点、实现目标的途径和措施等。</a:t>
            </a:r>
            <a:r>
              <a:rPr lang="zh-CN" altLang="en-US" sz="1800" b="0" dirty="0">
                <a:solidFill>
                  <a:srgbClr val="00FFFF"/>
                </a:solidFill>
                <a:effectLst>
                  <a:outerShdw blurRad="38100" dist="38100" dir="2700000" algn="tl">
                    <a:srgbClr val="C0C0C0"/>
                  </a:outerShdw>
                </a:effectLst>
                <a:latin typeface="宋体" panose="02010600030101010101" pitchFamily="2" charset="-122"/>
                <a:ea typeface="宋体" panose="02010600030101010101" pitchFamily="2" charset="-122"/>
              </a:rPr>
              <a:t>信息系统的战略规划既可以看成是企业战略规划下的一个专门性规划，也可以看成是企业战略规划的一个重要组成部分。</a:t>
            </a:r>
            <a:r>
              <a:rPr lang="zh-CN" altLang="en-US" sz="18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要强调信息系统战略规划与企业组织的战略规划之间的协调。也就是说，不论信息系统战略规划是作为企业战略规划的一部分，还是一个专门性的规划，它都应当与企业战略规划有机地配合。信息系统必须支持与促进组织的变革与发展。如何使一个组织中的信息系统发展战略与组织本身的发展战略保持一致，是信息系统战略规划工作的核心问题之一。 </a:t>
            </a:r>
          </a:p>
          <a:p>
            <a:pPr>
              <a:lnSpc>
                <a:spcPct val="110000"/>
              </a:lnSpc>
              <a:buClrTx/>
              <a:buFontTx/>
              <a:buNone/>
            </a:pPr>
            <a:r>
              <a:rPr lang="zh-CN" altLang="en-US" sz="18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1800" b="0" dirty="0">
                <a:solidFill>
                  <a:srgbClr val="00FFFF"/>
                </a:solidFill>
                <a:effectLst>
                  <a:outerShdw blurRad="38100" dist="38100" dir="2700000" algn="tl">
                    <a:srgbClr val="C0C0C0"/>
                  </a:outerShdw>
                </a:effectLst>
                <a:latin typeface="宋体" panose="02010600030101010101" pitchFamily="2" charset="-122"/>
                <a:ea typeface="宋体" panose="02010600030101010101" pitchFamily="2" charset="-122"/>
              </a:rPr>
              <a:t>信息系统战略规划阶段的目的是制定同组织机构的目标和战略相一致、支持组织的管理决策与核心业务流程的信息系统目标和战略。</a:t>
            </a:r>
          </a:p>
        </p:txBody>
      </p:sp>
    </p:spTree>
    <p:extLst>
      <p:ext uri="{BB962C8B-B14F-4D97-AF65-F5344CB8AC3E}">
        <p14:creationId xmlns:p14="http://schemas.microsoft.com/office/powerpoint/2010/main" val="3935906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DBF74-001B-1415-0D22-4EBF344BD863}"/>
              </a:ext>
            </a:extLst>
          </p:cNvPr>
          <p:cNvSpPr>
            <a:spLocks noGrp="1"/>
          </p:cNvSpPr>
          <p:nvPr>
            <p:ph type="body" sz="quarter" idx="10"/>
          </p:nvPr>
        </p:nvSpPr>
        <p:spPr>
          <a:xfrm>
            <a:off x="1587197" y="340254"/>
            <a:ext cx="5588044" cy="530225"/>
          </a:xfrm>
        </p:spPr>
        <p:txBody>
          <a:bodyPr/>
          <a:lstStyle/>
          <a:p>
            <a:r>
              <a:rPr lang="en-CA" dirty="0"/>
              <a:t>3.2 </a:t>
            </a:r>
            <a:r>
              <a:rPr lang="zh-CN" altLang="en-US" dirty="0"/>
              <a:t>系统规划的目标和任务</a:t>
            </a:r>
            <a:endParaRPr lang="en-CA" dirty="0"/>
          </a:p>
          <a:p>
            <a:endParaRPr lang="en-CA" dirty="0"/>
          </a:p>
        </p:txBody>
      </p:sp>
      <p:pic>
        <p:nvPicPr>
          <p:cNvPr id="4" name="Picture 1031">
            <a:extLst>
              <a:ext uri="{FF2B5EF4-FFF2-40B4-BE49-F238E27FC236}">
                <a16:creationId xmlns:a16="http://schemas.microsoft.com/office/drawing/2014/main" id="{B0EC25B9-BFA0-A0A2-4A27-FA832CC28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46" y="1123530"/>
            <a:ext cx="11993854" cy="43759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032">
            <a:extLst>
              <a:ext uri="{FF2B5EF4-FFF2-40B4-BE49-F238E27FC236}">
                <a16:creationId xmlns:a16="http://schemas.microsoft.com/office/drawing/2014/main" id="{3ED58BF4-C84B-C6C2-B9BD-AD1746AEAF4F}"/>
              </a:ext>
            </a:extLst>
          </p:cNvPr>
          <p:cNvSpPr>
            <a:spLocks noChangeArrowheads="1"/>
          </p:cNvSpPr>
          <p:nvPr/>
        </p:nvSpPr>
        <p:spPr bwMode="auto">
          <a:xfrm>
            <a:off x="102896" y="1358479"/>
            <a:ext cx="1115525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gn="just">
              <a:lnSpc>
                <a:spcPct val="120000"/>
              </a:lnSpc>
              <a:spcBef>
                <a:spcPct val="40000"/>
              </a:spcBef>
              <a:buClr>
                <a:srgbClr val="8DACD0"/>
              </a:buClr>
              <a:buSzPct val="70000"/>
              <a:buFont typeface="Wingdings" panose="05000000000000000000" pitchFamily="2" charset="2"/>
              <a:buNone/>
            </a:pPr>
            <a:r>
              <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(二)</a:t>
            </a:r>
            <a:r>
              <a:rPr lang="zh-CN" altLang="en-US" sz="280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信息系统发展战略规划的主要内容</a:t>
            </a:r>
          </a:p>
        </p:txBody>
      </p:sp>
      <p:sp>
        <p:nvSpPr>
          <p:cNvPr id="8" name="Rectangle 1034">
            <a:extLst>
              <a:ext uri="{FF2B5EF4-FFF2-40B4-BE49-F238E27FC236}">
                <a16:creationId xmlns:a16="http://schemas.microsoft.com/office/drawing/2014/main" id="{24608AD1-17B9-B0FB-22A7-CE75E659B549}"/>
              </a:ext>
            </a:extLst>
          </p:cNvPr>
          <p:cNvSpPr>
            <a:spLocks noChangeArrowheads="1"/>
          </p:cNvSpPr>
          <p:nvPr/>
        </p:nvSpPr>
        <p:spPr bwMode="auto">
          <a:xfrm>
            <a:off x="445796" y="2096666"/>
            <a:ext cx="10729418"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2800">
                <a:solidFill>
                  <a:schemeClr val="bg1"/>
                </a:solidFill>
                <a:effectLst/>
                <a:latin typeface="宋体" panose="02010600030101010101" pitchFamily="2" charset="-122"/>
                <a:ea typeface="宋体" panose="02010600030101010101" pitchFamily="2" charset="-122"/>
              </a:rPr>
              <a:t>1、信息系统的目标与约束 </a:t>
            </a:r>
          </a:p>
        </p:txBody>
      </p:sp>
      <p:sp>
        <p:nvSpPr>
          <p:cNvPr id="10" name="Rectangle 1049">
            <a:extLst>
              <a:ext uri="{FF2B5EF4-FFF2-40B4-BE49-F238E27FC236}">
                <a16:creationId xmlns:a16="http://schemas.microsoft.com/office/drawing/2014/main" id="{FBD36E13-ADE3-01E1-5B9D-D5F660853567}"/>
              </a:ext>
            </a:extLst>
          </p:cNvPr>
          <p:cNvSpPr>
            <a:spLocks noChangeArrowheads="1"/>
          </p:cNvSpPr>
          <p:nvPr/>
        </p:nvSpPr>
        <p:spPr bwMode="auto">
          <a:xfrm>
            <a:off x="436270" y="2696741"/>
            <a:ext cx="11278037"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2800" dirty="0">
                <a:solidFill>
                  <a:schemeClr val="bg1"/>
                </a:solidFill>
                <a:effectLst/>
                <a:latin typeface="宋体" panose="02010600030101010101" pitchFamily="2" charset="-122"/>
                <a:ea typeface="宋体" panose="02010600030101010101" pitchFamily="2" charset="-122"/>
              </a:rPr>
              <a:t>2、对目前组织的业务流程与信息系统的功能、应用环境和应用现状进行评价</a:t>
            </a:r>
          </a:p>
        </p:txBody>
      </p:sp>
      <p:sp>
        <p:nvSpPr>
          <p:cNvPr id="12" name="Rectangle 1050">
            <a:extLst>
              <a:ext uri="{FF2B5EF4-FFF2-40B4-BE49-F238E27FC236}">
                <a16:creationId xmlns:a16="http://schemas.microsoft.com/office/drawing/2014/main" id="{BCC0E5D1-0BE4-086E-6F45-9D7292334BC6}"/>
              </a:ext>
            </a:extLst>
          </p:cNvPr>
          <p:cNvSpPr>
            <a:spLocks noChangeArrowheads="1"/>
          </p:cNvSpPr>
          <p:nvPr/>
        </p:nvSpPr>
        <p:spPr bwMode="auto">
          <a:xfrm>
            <a:off x="436270" y="3552112"/>
            <a:ext cx="11372086"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2800" dirty="0">
                <a:solidFill>
                  <a:schemeClr val="bg1"/>
                </a:solidFill>
                <a:effectLst/>
                <a:latin typeface="宋体" panose="02010600030101010101" pitchFamily="2" charset="-122"/>
                <a:ea typeface="宋体" panose="02010600030101010101" pitchFamily="2" charset="-122"/>
              </a:rPr>
              <a:t>3、系统集成方案及评价（操作系统、数据库管理系统、中间件、硬件设备） </a:t>
            </a:r>
          </a:p>
        </p:txBody>
      </p:sp>
      <p:sp>
        <p:nvSpPr>
          <p:cNvPr id="14" name="Rectangle 1051">
            <a:extLst>
              <a:ext uri="{FF2B5EF4-FFF2-40B4-BE49-F238E27FC236}">
                <a16:creationId xmlns:a16="http://schemas.microsoft.com/office/drawing/2014/main" id="{71FB1118-5703-D2CB-BDEB-F61F001A0AF3}"/>
              </a:ext>
            </a:extLst>
          </p:cNvPr>
          <p:cNvSpPr>
            <a:spLocks noChangeArrowheads="1"/>
          </p:cNvSpPr>
          <p:nvPr/>
        </p:nvSpPr>
        <p:spPr bwMode="auto">
          <a:xfrm>
            <a:off x="413440" y="4416813"/>
            <a:ext cx="10729418"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2800" dirty="0">
                <a:solidFill>
                  <a:schemeClr val="bg1"/>
                </a:solidFill>
                <a:effectLst/>
                <a:latin typeface="宋体" panose="02010600030101010101" pitchFamily="2" charset="-122"/>
                <a:ea typeface="宋体" panose="02010600030101010101" pitchFamily="2" charset="-122"/>
              </a:rPr>
              <a:t>4、对影响规划的信息技术发展的预测</a:t>
            </a:r>
          </a:p>
        </p:txBody>
      </p:sp>
      <p:sp>
        <p:nvSpPr>
          <p:cNvPr id="16" name="Rectangle 1052">
            <a:extLst>
              <a:ext uri="{FF2B5EF4-FFF2-40B4-BE49-F238E27FC236}">
                <a16:creationId xmlns:a16="http://schemas.microsoft.com/office/drawing/2014/main" id="{EB9BE9A1-432C-975E-94CE-2F04805AD34D}"/>
              </a:ext>
            </a:extLst>
          </p:cNvPr>
          <p:cNvSpPr>
            <a:spLocks noChangeArrowheads="1"/>
          </p:cNvSpPr>
          <p:nvPr/>
        </p:nvSpPr>
        <p:spPr bwMode="auto">
          <a:xfrm>
            <a:off x="413440" y="4903868"/>
            <a:ext cx="10729418"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None/>
            </a:pPr>
            <a:r>
              <a:rPr kumimoji="1" lang="zh-CN" altLang="en-US" sz="2800" dirty="0">
                <a:solidFill>
                  <a:schemeClr val="bg1"/>
                </a:solidFill>
                <a:effectLst/>
                <a:latin typeface="宋体" panose="02010600030101010101" pitchFamily="2" charset="-122"/>
                <a:ea typeface="宋体" panose="02010600030101010101" pitchFamily="2" charset="-122"/>
              </a:rPr>
              <a:t>5、短期计划</a:t>
            </a:r>
          </a:p>
        </p:txBody>
      </p:sp>
    </p:spTree>
    <p:extLst>
      <p:ext uri="{BB962C8B-B14F-4D97-AF65-F5344CB8AC3E}">
        <p14:creationId xmlns:p14="http://schemas.microsoft.com/office/powerpoint/2010/main" val="1994985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664AD-3185-68BC-A561-BEAE21D18E66}"/>
              </a:ext>
            </a:extLst>
          </p:cNvPr>
          <p:cNvSpPr>
            <a:spLocks noGrp="1"/>
          </p:cNvSpPr>
          <p:nvPr>
            <p:ph type="body" sz="quarter" idx="10"/>
          </p:nvPr>
        </p:nvSpPr>
        <p:spPr>
          <a:xfrm>
            <a:off x="1587197" y="340254"/>
            <a:ext cx="5709342" cy="530225"/>
          </a:xfrm>
        </p:spPr>
        <p:txBody>
          <a:bodyPr/>
          <a:lstStyle/>
          <a:p>
            <a:r>
              <a:rPr lang="en-CA" dirty="0"/>
              <a:t>3.2 </a:t>
            </a:r>
            <a:r>
              <a:rPr lang="zh-CN" altLang="en-US" dirty="0"/>
              <a:t>系统规划的目标和任务</a:t>
            </a:r>
            <a:endParaRPr lang="en-CA" dirty="0"/>
          </a:p>
          <a:p>
            <a:endParaRPr lang="en-CA" dirty="0"/>
          </a:p>
        </p:txBody>
      </p:sp>
      <p:pic>
        <p:nvPicPr>
          <p:cNvPr id="4" name="Picture 2">
            <a:extLst>
              <a:ext uri="{FF2B5EF4-FFF2-40B4-BE49-F238E27FC236}">
                <a16:creationId xmlns:a16="http://schemas.microsoft.com/office/drawing/2014/main" id="{23FB7629-C86D-00F4-0682-F9E43450B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750" y="1689646"/>
            <a:ext cx="8788303" cy="50254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3">
            <a:extLst>
              <a:ext uri="{FF2B5EF4-FFF2-40B4-BE49-F238E27FC236}">
                <a16:creationId xmlns:a16="http://schemas.microsoft.com/office/drawing/2014/main" id="{13323A52-15C6-31F5-543D-3DAB4FA14ECD}"/>
              </a:ext>
            </a:extLst>
          </p:cNvPr>
          <p:cNvGraphicFramePr>
            <a:graphicFrameLocks noChangeAspect="1"/>
          </p:cNvGraphicFramePr>
          <p:nvPr>
            <p:extLst>
              <p:ext uri="{D42A27DB-BD31-4B8C-83A1-F6EECF244321}">
                <p14:modId xmlns:p14="http://schemas.microsoft.com/office/powerpoint/2010/main" val="285282150"/>
              </p:ext>
            </p:extLst>
          </p:nvPr>
        </p:nvGraphicFramePr>
        <p:xfrm>
          <a:off x="1319925" y="1087634"/>
          <a:ext cx="4114800" cy="561975"/>
        </p:xfrm>
        <a:graphic>
          <a:graphicData uri="http://schemas.openxmlformats.org/presentationml/2006/ole">
            <mc:AlternateContent xmlns:mc="http://schemas.openxmlformats.org/markup-compatibility/2006">
              <mc:Choice xmlns:v="urn:schemas-microsoft-com:vml" Requires="v">
                <p:oleObj spid="_x0000_s10243" name="位图图像" r:id="rId4" imgW="4076190" imgH="561905" progId="Paint.Picture">
                  <p:embed/>
                </p:oleObj>
              </mc:Choice>
              <mc:Fallback>
                <p:oleObj name="位图图像" r:id="rId4" imgW="4076190" imgH="561905" progId="Paint.Picture">
                  <p:embed/>
                  <p:pic>
                    <p:nvPicPr>
                      <p:cNvPr id="951299" name="Object 3">
                        <a:extLst>
                          <a:ext uri="{FF2B5EF4-FFF2-40B4-BE49-F238E27FC236}">
                            <a16:creationId xmlns:a16="http://schemas.microsoft.com/office/drawing/2014/main" id="{2D0C5A51-7483-2E48-BF92-A6BF0BDE05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25" y="1087634"/>
                        <a:ext cx="411480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8" name="Text Box 4">
            <a:extLst>
              <a:ext uri="{FF2B5EF4-FFF2-40B4-BE49-F238E27FC236}">
                <a16:creationId xmlns:a16="http://schemas.microsoft.com/office/drawing/2014/main" id="{0F0A2EC6-B452-3598-1D09-E65867AD0833}"/>
              </a:ext>
            </a:extLst>
          </p:cNvPr>
          <p:cNvSpPr txBox="1">
            <a:spLocks noChangeArrowheads="1"/>
          </p:cNvSpPr>
          <p:nvPr/>
        </p:nvSpPr>
        <p:spPr bwMode="auto">
          <a:xfrm>
            <a:off x="1316750" y="1063821"/>
            <a:ext cx="55911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lang="zh-CN" altLang="en-US" sz="2800" dirty="0">
                <a:solidFill>
                  <a:schemeClr val="bg1"/>
                </a:solidFill>
                <a:effectLst>
                  <a:outerShdw blurRad="38100" dist="38100" dir="2700000" algn="tl">
                    <a:srgbClr val="C0C0C0"/>
                  </a:outerShdw>
                </a:effectLst>
                <a:latin typeface="宋体" panose="02010600030101010101" pitchFamily="2" charset="-122"/>
                <a:ea typeface="宋体" panose="02010600030101010101" pitchFamily="2" charset="-122"/>
              </a:rPr>
              <a:t>某集团信息系统战略规划</a:t>
            </a:r>
            <a:endParaRPr lang="zh-CN" altLang="en-US" sz="2800" dirty="0">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endParaRPr>
          </a:p>
        </p:txBody>
      </p:sp>
    </p:spTree>
    <p:extLst>
      <p:ext uri="{BB962C8B-B14F-4D97-AF65-F5344CB8AC3E}">
        <p14:creationId xmlns:p14="http://schemas.microsoft.com/office/powerpoint/2010/main" val="2156117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6110559" cy="530225"/>
          </a:xfrm>
        </p:spPr>
        <p:txBody>
          <a:bodyPr/>
          <a:lstStyle/>
          <a:p>
            <a:r>
              <a:rPr lang="zh-CN" altLang="en-US" dirty="0"/>
              <a:t>第三章   信息系统的系统规划</a:t>
            </a:r>
          </a:p>
        </p:txBody>
      </p:sp>
      <p:grpSp>
        <p:nvGrpSpPr>
          <p:cNvPr id="3" name="Group 1035"/>
          <p:cNvGrpSpPr>
            <a:grpSpLocks/>
          </p:cNvGrpSpPr>
          <p:nvPr/>
        </p:nvGrpSpPr>
        <p:grpSpPr bwMode="auto">
          <a:xfrm>
            <a:off x="2495550" y="1160463"/>
            <a:ext cx="9455340" cy="587375"/>
            <a:chOff x="1566" y="737"/>
            <a:chExt cx="2568" cy="370"/>
          </a:xfrm>
        </p:grpSpPr>
        <p:graphicFrame>
          <p:nvGraphicFramePr>
            <p:cNvPr id="4" name="Object 1034"/>
            <p:cNvGraphicFramePr>
              <a:graphicFrameLocks noChangeAspect="1"/>
            </p:cNvGraphicFramePr>
            <p:nvPr/>
          </p:nvGraphicFramePr>
          <p:xfrm>
            <a:off x="1566" y="753"/>
            <a:ext cx="2568" cy="354"/>
          </p:xfrm>
          <a:graphic>
            <a:graphicData uri="http://schemas.openxmlformats.org/presentationml/2006/ole">
              <mc:AlternateContent xmlns:mc="http://schemas.openxmlformats.org/markup-compatibility/2006">
                <mc:Choice xmlns:v="urn:schemas-microsoft-com:vml" Requires="v">
                  <p:oleObj spid="_x0000_s1027" name="位图图像" r:id="rId3" imgW="4076190" imgH="561905" progId="Paint.Picture">
                    <p:embed/>
                  </p:oleObj>
                </mc:Choice>
                <mc:Fallback>
                  <p:oleObj name="位图图像" r:id="rId3" imgW="4076190" imgH="561905" progId="Paint.Picture">
                    <p:embed/>
                    <p:pic>
                      <p:nvPicPr>
                        <p:cNvPr id="726026" name="Object 10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 y="753"/>
                          <a:ext cx="2568"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5" name="Text Box 1033"/>
            <p:cNvSpPr txBox="1">
              <a:spLocks noChangeArrowheads="1"/>
            </p:cNvSpPr>
            <p:nvPr/>
          </p:nvSpPr>
          <p:spPr bwMode="auto">
            <a:xfrm>
              <a:off x="1750" y="737"/>
              <a:ext cx="2183"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lang="zh-CN" altLang="en-US" sz="2800">
                  <a:solidFill>
                    <a:schemeClr val="bg1"/>
                  </a:solidFill>
                  <a:ea typeface="宋体" panose="02010600030101010101" pitchFamily="2" charset="-122"/>
                </a:rPr>
                <a:t>本章主要内容</a:t>
              </a:r>
            </a:p>
          </p:txBody>
        </p:sp>
      </p:grpSp>
      <p:pic>
        <p:nvPicPr>
          <p:cNvPr id="6" name="Picture 1026" descr="board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6019" y="1760538"/>
            <a:ext cx="9361179" cy="4556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27"/>
          <p:cNvSpPr txBox="1">
            <a:spLocks noChangeArrowheads="1"/>
          </p:cNvSpPr>
          <p:nvPr/>
        </p:nvSpPr>
        <p:spPr>
          <a:xfrm>
            <a:off x="2720975" y="1803400"/>
            <a:ext cx="7328094" cy="4398963"/>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3200" u="sng" dirty="0">
                <a:solidFill>
                  <a:schemeClr val="accent1"/>
                </a:solidFill>
                <a:latin typeface="楷体_GB2312" pitchFamily="49" charset="-122"/>
                <a:ea typeface="楷体_GB2312" pitchFamily="49" charset="-122"/>
              </a:rPr>
              <a:t>3.1</a:t>
            </a:r>
            <a:r>
              <a:rPr lang="zh-CN" altLang="en-US" sz="3200" u="sng" dirty="0">
                <a:solidFill>
                  <a:schemeClr val="accent1"/>
                </a:solidFill>
                <a:latin typeface="楷体_GB2312" pitchFamily="49" charset="-122"/>
                <a:ea typeface="楷体_GB2312" pitchFamily="49" charset="-122"/>
              </a:rPr>
              <a:t>信息系统规划概述</a:t>
            </a:r>
          </a:p>
          <a:p>
            <a:pPr>
              <a:lnSpc>
                <a:spcPct val="110000"/>
              </a:lnSpc>
            </a:pPr>
            <a:r>
              <a:rPr lang="en-US" altLang="zh-CN" sz="3200" u="sng" dirty="0">
                <a:solidFill>
                  <a:schemeClr val="accent1"/>
                </a:solidFill>
                <a:latin typeface="楷体_GB2312" pitchFamily="49" charset="-122"/>
                <a:ea typeface="楷体_GB2312" pitchFamily="49" charset="-122"/>
              </a:rPr>
              <a:t>3.2</a:t>
            </a:r>
            <a:r>
              <a:rPr lang="zh-CN" altLang="en-US" sz="3200" u="sng" dirty="0">
                <a:solidFill>
                  <a:schemeClr val="accent1"/>
                </a:solidFill>
                <a:latin typeface="楷体_GB2312" pitchFamily="49" charset="-122"/>
                <a:ea typeface="楷体_GB2312" pitchFamily="49" charset="-122"/>
              </a:rPr>
              <a:t>信息系统规划目标和工作任务</a:t>
            </a:r>
          </a:p>
          <a:p>
            <a:pPr>
              <a:lnSpc>
                <a:spcPct val="110000"/>
              </a:lnSpc>
            </a:pPr>
            <a:r>
              <a:rPr lang="en-US" altLang="zh-CN" sz="3200" u="sng" dirty="0">
                <a:solidFill>
                  <a:schemeClr val="accent1"/>
                </a:solidFill>
                <a:latin typeface="楷体_GB2312" pitchFamily="49" charset="-122"/>
                <a:ea typeface="楷体_GB2312" pitchFamily="49" charset="-122"/>
              </a:rPr>
              <a:t>3.3</a:t>
            </a:r>
            <a:r>
              <a:rPr lang="zh-CN" altLang="en-US" sz="3200" u="sng" dirty="0">
                <a:solidFill>
                  <a:schemeClr val="accent1"/>
                </a:solidFill>
                <a:latin typeface="楷体_GB2312" pitchFamily="49" charset="-122"/>
                <a:ea typeface="楷体_GB2312" pitchFamily="49" charset="-122"/>
              </a:rPr>
              <a:t>信息系统规划常用的方法</a:t>
            </a:r>
          </a:p>
          <a:p>
            <a:pPr marL="0" indent="0">
              <a:lnSpc>
                <a:spcPct val="110000"/>
              </a:lnSpc>
              <a:buNone/>
            </a:pPr>
            <a:endParaRPr lang="en-CA" altLang="zh-CN" sz="3200" u="sng" dirty="0">
              <a:solidFill>
                <a:schemeClr val="accent1"/>
              </a:solidFill>
              <a:latin typeface="楷体_GB2312" pitchFamily="49" charset="-122"/>
              <a:ea typeface="楷体_GB2312" pitchFamily="49" charset="-122"/>
            </a:endParaRPr>
          </a:p>
          <a:p>
            <a:pPr>
              <a:lnSpc>
                <a:spcPct val="110000"/>
              </a:lnSpc>
            </a:pPr>
            <a:endParaRPr lang="zh-CN" altLang="en-US" sz="2000" u="sng" dirty="0">
              <a:solidFill>
                <a:schemeClr val="accent1"/>
              </a:solidFill>
              <a:latin typeface="楷体_GB2312" pitchFamily="49" charset="-122"/>
              <a:ea typeface="楷体_GB2312" pitchFamily="49" charset="-122"/>
            </a:endParaRPr>
          </a:p>
        </p:txBody>
      </p:sp>
      <p:pic>
        <p:nvPicPr>
          <p:cNvPr id="9" name="Picture 1030" descr="Splash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168400"/>
            <a:ext cx="1651000" cy="513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950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CDD497-3854-7711-7A4C-C4A9689928D3}"/>
              </a:ext>
            </a:extLst>
          </p:cNvPr>
          <p:cNvSpPr>
            <a:spLocks noGrp="1"/>
          </p:cNvSpPr>
          <p:nvPr>
            <p:ph type="body" sz="quarter" idx="10"/>
          </p:nvPr>
        </p:nvSpPr>
        <p:spPr>
          <a:xfrm>
            <a:off x="1587196" y="340254"/>
            <a:ext cx="5420093" cy="530225"/>
          </a:xfrm>
        </p:spPr>
        <p:txBody>
          <a:bodyPr/>
          <a:lstStyle/>
          <a:p>
            <a:r>
              <a:rPr lang="en-CA" dirty="0"/>
              <a:t>3.2 </a:t>
            </a:r>
            <a:r>
              <a:rPr lang="zh-CN" altLang="en-US" dirty="0"/>
              <a:t>系统规划的目标和任务</a:t>
            </a:r>
            <a:endParaRPr lang="en-CA" dirty="0"/>
          </a:p>
          <a:p>
            <a:endParaRPr lang="en-CA" dirty="0"/>
          </a:p>
        </p:txBody>
      </p:sp>
      <p:pic>
        <p:nvPicPr>
          <p:cNvPr id="4" name="Picture 2">
            <a:extLst>
              <a:ext uri="{FF2B5EF4-FFF2-40B4-BE49-F238E27FC236}">
                <a16:creationId xmlns:a16="http://schemas.microsoft.com/office/drawing/2014/main" id="{CAAE170C-D4F3-9E8B-79F0-F38C83FE4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56" y="1115397"/>
            <a:ext cx="12073844" cy="3401931"/>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3">
            <a:extLst>
              <a:ext uri="{FF2B5EF4-FFF2-40B4-BE49-F238E27FC236}">
                <a16:creationId xmlns:a16="http://schemas.microsoft.com/office/drawing/2014/main" id="{85D491A4-E561-53C6-9529-2FC75AB78AB0}"/>
              </a:ext>
            </a:extLst>
          </p:cNvPr>
          <p:cNvGraphicFramePr>
            <a:graphicFrameLocks noChangeAspect="1"/>
          </p:cNvGraphicFramePr>
          <p:nvPr>
            <p:extLst>
              <p:ext uri="{D42A27DB-BD31-4B8C-83A1-F6EECF244321}">
                <p14:modId xmlns:p14="http://schemas.microsoft.com/office/powerpoint/2010/main" val="2784023869"/>
              </p:ext>
            </p:extLst>
          </p:nvPr>
        </p:nvGraphicFramePr>
        <p:xfrm>
          <a:off x="148318" y="1148735"/>
          <a:ext cx="3076575" cy="561975"/>
        </p:xfrm>
        <a:graphic>
          <a:graphicData uri="http://schemas.openxmlformats.org/presentationml/2006/ole">
            <mc:AlternateContent xmlns:mc="http://schemas.openxmlformats.org/markup-compatibility/2006">
              <mc:Choice xmlns:v="urn:schemas-microsoft-com:vml" Requires="v">
                <p:oleObj spid="_x0000_s11267" name="位图图像" r:id="rId4" imgW="4076190" imgH="561905" progId="Paint.Picture">
                  <p:embed/>
                </p:oleObj>
              </mc:Choice>
              <mc:Fallback>
                <p:oleObj name="位图图像" r:id="rId4" imgW="4076190" imgH="561905" progId="Paint.Picture">
                  <p:embed/>
                  <p:pic>
                    <p:nvPicPr>
                      <p:cNvPr id="952323" name="Object 3">
                        <a:extLst>
                          <a:ext uri="{FF2B5EF4-FFF2-40B4-BE49-F238E27FC236}">
                            <a16:creationId xmlns:a16="http://schemas.microsoft.com/office/drawing/2014/main" id="{0244156A-BDB0-B6F5-3AA4-DCFC1CBDC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18" y="1148735"/>
                        <a:ext cx="307657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8" name="Text Box 4">
            <a:extLst>
              <a:ext uri="{FF2B5EF4-FFF2-40B4-BE49-F238E27FC236}">
                <a16:creationId xmlns:a16="http://schemas.microsoft.com/office/drawing/2014/main" id="{884C4D87-E733-3FFB-0CC0-D0D03A3D0DD3}"/>
              </a:ext>
            </a:extLst>
          </p:cNvPr>
          <p:cNvSpPr txBox="1">
            <a:spLocks noChangeArrowheads="1"/>
          </p:cNvSpPr>
          <p:nvPr/>
        </p:nvSpPr>
        <p:spPr bwMode="auto">
          <a:xfrm>
            <a:off x="138793" y="1115397"/>
            <a:ext cx="3065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dirty="0">
                <a:solidFill>
                  <a:schemeClr val="bg1"/>
                </a:solidFill>
                <a:effectLst/>
                <a:latin typeface="Times New Roman" panose="02020603050405020304" pitchFamily="18" charset="0"/>
                <a:ea typeface="宋体" panose="02010600030101010101" pitchFamily="2" charset="-122"/>
              </a:rPr>
              <a:t>业务流程</a:t>
            </a:r>
            <a:r>
              <a:rPr kumimoji="1" lang="zh-CN" altLang="en-US" sz="2800" dirty="0">
                <a:solidFill>
                  <a:schemeClr val="bg1"/>
                </a:solidFill>
                <a:effectLst/>
                <a:latin typeface="宋体" panose="02010600030101010101" pitchFamily="2" charset="-122"/>
                <a:ea typeface="宋体" panose="02010600030101010101" pitchFamily="2" charset="-122"/>
              </a:rPr>
              <a:t>规划</a:t>
            </a:r>
            <a:endParaRPr kumimoji="1" lang="zh-CN" altLang="en-US" sz="2800" dirty="0">
              <a:solidFill>
                <a:schemeClr val="bg1"/>
              </a:solidFill>
              <a:effectLst/>
              <a:latin typeface="Times New Roman" panose="02020603050405020304" pitchFamily="18" charset="0"/>
              <a:ea typeface="宋体" panose="02010600030101010101" pitchFamily="2" charset="-122"/>
            </a:endParaRPr>
          </a:p>
        </p:txBody>
      </p:sp>
      <p:sp>
        <p:nvSpPr>
          <p:cNvPr id="10" name="Text Box 6">
            <a:extLst>
              <a:ext uri="{FF2B5EF4-FFF2-40B4-BE49-F238E27FC236}">
                <a16:creationId xmlns:a16="http://schemas.microsoft.com/office/drawing/2014/main" id="{58EB333B-97E2-A78B-D962-3642E2BAF2F9}"/>
              </a:ext>
            </a:extLst>
          </p:cNvPr>
          <p:cNvSpPr txBox="1">
            <a:spLocks noChangeArrowheads="1"/>
          </p:cNvSpPr>
          <p:nvPr/>
        </p:nvSpPr>
        <p:spPr bwMode="auto">
          <a:xfrm>
            <a:off x="-89807" y="1696422"/>
            <a:ext cx="379095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kumimoji="1" lang="zh-CN" altLang="en-US" sz="2800">
                <a:solidFill>
                  <a:schemeClr val="bg1"/>
                </a:solidFill>
                <a:effectLst>
                  <a:outerShdw blurRad="38100" dist="38100" dir="2700000" algn="tl">
                    <a:srgbClr val="C0C0C0"/>
                  </a:outerShdw>
                </a:effectLst>
                <a:latin typeface="Times New Roman" panose="02020603050405020304" pitchFamily="18" charset="0"/>
                <a:ea typeface="宋体" panose="02010600030101010101" pitchFamily="2" charset="-122"/>
              </a:rPr>
              <a:t>（一）</a:t>
            </a:r>
            <a:r>
              <a:rPr kumimoji="1" lang="zh-CN" altLang="en-US" sz="2800">
                <a:solidFill>
                  <a:schemeClr val="bg1"/>
                </a:solidFill>
                <a:effectLst>
                  <a:outerShdw blurRad="38100" dist="38100" dir="2700000" algn="tl">
                    <a:srgbClr val="C0C0C0"/>
                  </a:outerShdw>
                </a:effectLst>
                <a:latin typeface="宋体" panose="02010600030101010101" pitchFamily="2" charset="-122"/>
                <a:ea typeface="宋体" panose="02010600030101010101" pitchFamily="2" charset="-122"/>
              </a:rPr>
              <a:t>企业的业务流程</a:t>
            </a:r>
            <a:r>
              <a:rPr kumimoji="1" lang="zh-CN" altLang="en-US" sz="2800">
                <a:solidFill>
                  <a:schemeClr val="bg1"/>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p>
        </p:txBody>
      </p:sp>
      <p:sp>
        <p:nvSpPr>
          <p:cNvPr id="12" name="Text Box 7">
            <a:extLst>
              <a:ext uri="{FF2B5EF4-FFF2-40B4-BE49-F238E27FC236}">
                <a16:creationId xmlns:a16="http://schemas.microsoft.com/office/drawing/2014/main" id="{07B99932-4299-111D-6AD7-1BDC37A9EA04}"/>
              </a:ext>
            </a:extLst>
          </p:cNvPr>
          <p:cNvSpPr txBox="1">
            <a:spLocks noChangeArrowheads="1"/>
          </p:cNvSpPr>
          <p:nvPr/>
        </p:nvSpPr>
        <p:spPr bwMode="auto">
          <a:xfrm>
            <a:off x="230868" y="2096472"/>
            <a:ext cx="11961132" cy="24208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lnSpc>
                <a:spcPct val="110000"/>
              </a:lnSpc>
              <a:buClrTx/>
              <a:buFontTx/>
              <a:buNone/>
            </a:pP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    业务流程定义为一个组织在完成其任务、实现其目标的过程中必需的、逻辑上相关的一组活动。例如，仓库收货的业务流程可能是：保管员验收货物并作纪录、通知采购员、签收货物发运单、填写入库单并入库、分发入库单、填写送验单等。由于业务流程比组织内部的机构相对稳定，因此，面向业务流程的信息系统在组织机构与管理体制变化时能够保持工作能力。然而，只是在20世纪90年代以来，业务流程才在管理改革与信息系统建设中受到特别关注。在此以前，人们更多关注的是企业管理的层次结构与职能结构。</a:t>
            </a:r>
          </a:p>
          <a:p>
            <a:pPr>
              <a:lnSpc>
                <a:spcPct val="110000"/>
              </a:lnSpc>
              <a:buClrTx/>
              <a:buFontTx/>
              <a:buNone/>
            </a:pP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    面向客户的、合理、高效的业务流程体系是企业建设信息系统的基础，这好比翻译名著一样，译著的好坏首先决定于原著的质量。  </a:t>
            </a:r>
          </a:p>
        </p:txBody>
      </p:sp>
    </p:spTree>
    <p:extLst>
      <p:ext uri="{BB962C8B-B14F-4D97-AF65-F5344CB8AC3E}">
        <p14:creationId xmlns:p14="http://schemas.microsoft.com/office/powerpoint/2010/main" val="194557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692A0E-034A-AAA2-421A-9E8F42B37375}"/>
              </a:ext>
            </a:extLst>
          </p:cNvPr>
          <p:cNvSpPr>
            <a:spLocks noGrp="1"/>
          </p:cNvSpPr>
          <p:nvPr>
            <p:ph type="body" sz="quarter" idx="10"/>
          </p:nvPr>
        </p:nvSpPr>
        <p:spPr>
          <a:xfrm>
            <a:off x="1587197" y="340254"/>
            <a:ext cx="5709342" cy="530225"/>
          </a:xfrm>
        </p:spPr>
        <p:txBody>
          <a:bodyPr/>
          <a:lstStyle/>
          <a:p>
            <a:r>
              <a:rPr lang="en-CA" dirty="0"/>
              <a:t>3.2 </a:t>
            </a:r>
            <a:r>
              <a:rPr lang="zh-CN" altLang="en-US" dirty="0"/>
              <a:t>系统规划的目标和任务</a:t>
            </a:r>
            <a:endParaRPr lang="en-CA" dirty="0"/>
          </a:p>
          <a:p>
            <a:endParaRPr lang="en-CA" dirty="0"/>
          </a:p>
        </p:txBody>
      </p:sp>
      <p:graphicFrame>
        <p:nvGraphicFramePr>
          <p:cNvPr id="4" name="Object 3">
            <a:extLst>
              <a:ext uri="{FF2B5EF4-FFF2-40B4-BE49-F238E27FC236}">
                <a16:creationId xmlns:a16="http://schemas.microsoft.com/office/drawing/2014/main" id="{82BEFB18-1258-A1C9-A12F-274DB946FFDF}"/>
              </a:ext>
            </a:extLst>
          </p:cNvPr>
          <p:cNvGraphicFramePr>
            <a:graphicFrameLocks noChangeAspect="1"/>
          </p:cNvGraphicFramePr>
          <p:nvPr>
            <p:extLst>
              <p:ext uri="{D42A27DB-BD31-4B8C-83A1-F6EECF244321}">
                <p14:modId xmlns:p14="http://schemas.microsoft.com/office/powerpoint/2010/main" val="3073764696"/>
              </p:ext>
            </p:extLst>
          </p:nvPr>
        </p:nvGraphicFramePr>
        <p:xfrm>
          <a:off x="148318" y="1148735"/>
          <a:ext cx="3076575" cy="561975"/>
        </p:xfrm>
        <a:graphic>
          <a:graphicData uri="http://schemas.openxmlformats.org/presentationml/2006/ole">
            <mc:AlternateContent xmlns:mc="http://schemas.openxmlformats.org/markup-compatibility/2006">
              <mc:Choice xmlns:v="urn:schemas-microsoft-com:vml" Requires="v">
                <p:oleObj spid="_x0000_s12291" name="位图图像" r:id="rId3" imgW="4076190" imgH="561905" progId="Paint.Picture">
                  <p:embed/>
                </p:oleObj>
              </mc:Choice>
              <mc:Fallback>
                <p:oleObj name="位图图像" r:id="rId3" imgW="4076190" imgH="561905" progId="Paint.Picture">
                  <p:embed/>
                  <p:pic>
                    <p:nvPicPr>
                      <p:cNvPr id="6" name="Object 3">
                        <a:extLst>
                          <a:ext uri="{FF2B5EF4-FFF2-40B4-BE49-F238E27FC236}">
                            <a16:creationId xmlns:a16="http://schemas.microsoft.com/office/drawing/2014/main" id="{85D491A4-E561-53C6-9529-2FC75AB78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18" y="1148735"/>
                        <a:ext cx="307657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6" name="Text Box 4">
            <a:extLst>
              <a:ext uri="{FF2B5EF4-FFF2-40B4-BE49-F238E27FC236}">
                <a16:creationId xmlns:a16="http://schemas.microsoft.com/office/drawing/2014/main" id="{A441942F-6228-936E-DBEB-333454FC77A7}"/>
              </a:ext>
            </a:extLst>
          </p:cNvPr>
          <p:cNvSpPr txBox="1">
            <a:spLocks noChangeArrowheads="1"/>
          </p:cNvSpPr>
          <p:nvPr/>
        </p:nvSpPr>
        <p:spPr bwMode="auto">
          <a:xfrm>
            <a:off x="138793" y="1115397"/>
            <a:ext cx="3065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dirty="0">
                <a:solidFill>
                  <a:schemeClr val="bg1"/>
                </a:solidFill>
                <a:effectLst/>
                <a:latin typeface="Times New Roman" panose="02020603050405020304" pitchFamily="18" charset="0"/>
                <a:ea typeface="宋体" panose="02010600030101010101" pitchFamily="2" charset="-122"/>
              </a:rPr>
              <a:t>福特流程革命</a:t>
            </a:r>
          </a:p>
        </p:txBody>
      </p:sp>
      <p:pic>
        <p:nvPicPr>
          <p:cNvPr id="8" name="Picture 2">
            <a:extLst>
              <a:ext uri="{FF2B5EF4-FFF2-40B4-BE49-F238E27FC236}">
                <a16:creationId xmlns:a16="http://schemas.microsoft.com/office/drawing/2014/main" id="{CEF0646D-1E02-C2CC-15B5-3B0CA97F5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56" y="1710710"/>
            <a:ext cx="12073844" cy="2085508"/>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7">
            <a:extLst>
              <a:ext uri="{FF2B5EF4-FFF2-40B4-BE49-F238E27FC236}">
                <a16:creationId xmlns:a16="http://schemas.microsoft.com/office/drawing/2014/main" id="{94C25DB8-B958-375D-8FF4-3358A8B5A56D}"/>
              </a:ext>
            </a:extLst>
          </p:cNvPr>
          <p:cNvSpPr txBox="1">
            <a:spLocks noChangeArrowheads="1"/>
          </p:cNvSpPr>
          <p:nvPr/>
        </p:nvSpPr>
        <p:spPr bwMode="auto">
          <a:xfrm>
            <a:off x="230868" y="1713917"/>
            <a:ext cx="11961132" cy="20823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lnSpc>
                <a:spcPct val="110000"/>
              </a:lnSpc>
              <a:buClrTx/>
              <a:buFontTx/>
              <a:buNone/>
            </a:pP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    亨利</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福特在</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20</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世纪初仔细观察过屠宰厂流水线，意外得到灵感，开发了世界上第一条汽车流水线，使得福特</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T</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型车开进了千家万户。此前，制造业很多是小作坊，汽车都是在小作坊里装配的。流水线带给汽车工业的是“规模化”，更是“流程革命”。福特把</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T</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型车的装配过程拆成了</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84</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个不同的步骤，每一个人都只做专门的一个环节，汽车在一条流水线上就可以完成组装，这个革命性的创造使汽车的装配时间从原先</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12</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小时减少至</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90</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分钟，而且一年一年各个环节操作时间都会在技术升级中不断缩短，</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20</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世纪</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20</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年代，福特工厂每</a:t>
            </a:r>
            <a:r>
              <a:rPr lang="en-US" altLang="zh-CN"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24</a:t>
            </a:r>
            <a:r>
              <a:rPr lang="zh-CN" altLang="en-US" sz="20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秒流水线就能制造一辆汽车。</a:t>
            </a:r>
          </a:p>
        </p:txBody>
      </p:sp>
      <p:pic>
        <p:nvPicPr>
          <p:cNvPr id="1026" name="Picture 2">
            <a:extLst>
              <a:ext uri="{FF2B5EF4-FFF2-40B4-BE49-F238E27FC236}">
                <a16:creationId xmlns:a16="http://schemas.microsoft.com/office/drawing/2014/main" id="{96561872-E112-88E0-E77B-03EFC27D36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82" y="3872418"/>
            <a:ext cx="4354286" cy="26833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566896B-A863-23A8-D36E-565A568644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3646" y="3879222"/>
            <a:ext cx="20955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8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02B52-F184-2F52-C3F2-B079707558E0}"/>
              </a:ext>
            </a:extLst>
          </p:cNvPr>
          <p:cNvSpPr>
            <a:spLocks noGrp="1"/>
          </p:cNvSpPr>
          <p:nvPr>
            <p:ph type="body" sz="quarter" idx="10"/>
          </p:nvPr>
        </p:nvSpPr>
        <p:spPr>
          <a:xfrm>
            <a:off x="1587197" y="340254"/>
            <a:ext cx="5737334" cy="530225"/>
          </a:xfrm>
        </p:spPr>
        <p:txBody>
          <a:bodyPr/>
          <a:lstStyle/>
          <a:p>
            <a:r>
              <a:rPr lang="en-CA" dirty="0"/>
              <a:t>3.2 </a:t>
            </a:r>
            <a:r>
              <a:rPr lang="zh-CN" altLang="en-US" dirty="0"/>
              <a:t>系统规划的目标和任务</a:t>
            </a:r>
            <a:endParaRPr lang="en-CA" dirty="0"/>
          </a:p>
          <a:p>
            <a:endParaRPr lang="en-CA" dirty="0"/>
          </a:p>
        </p:txBody>
      </p:sp>
      <p:graphicFrame>
        <p:nvGraphicFramePr>
          <p:cNvPr id="4" name="Object 3">
            <a:extLst>
              <a:ext uri="{FF2B5EF4-FFF2-40B4-BE49-F238E27FC236}">
                <a16:creationId xmlns:a16="http://schemas.microsoft.com/office/drawing/2014/main" id="{4126D2EC-B729-2E8D-5056-C98A1B704DAF}"/>
              </a:ext>
            </a:extLst>
          </p:cNvPr>
          <p:cNvGraphicFramePr>
            <a:graphicFrameLocks noChangeAspect="1"/>
          </p:cNvGraphicFramePr>
          <p:nvPr>
            <p:extLst>
              <p:ext uri="{D42A27DB-BD31-4B8C-83A1-F6EECF244321}">
                <p14:modId xmlns:p14="http://schemas.microsoft.com/office/powerpoint/2010/main" val="432804021"/>
              </p:ext>
            </p:extLst>
          </p:nvPr>
        </p:nvGraphicFramePr>
        <p:xfrm>
          <a:off x="2538412" y="1542565"/>
          <a:ext cx="7115175" cy="4876800"/>
        </p:xfrm>
        <a:graphic>
          <a:graphicData uri="http://schemas.openxmlformats.org/presentationml/2006/ole">
            <mc:AlternateContent xmlns:mc="http://schemas.openxmlformats.org/markup-compatibility/2006">
              <mc:Choice xmlns:v="urn:schemas-microsoft-com:vml" Requires="v">
                <p:oleObj spid="_x0000_s13315" r:id="rId3" imgW="7231728" imgH="5622042" progId="Visio.Drawing.6">
                  <p:embed/>
                </p:oleObj>
              </mc:Choice>
              <mc:Fallback>
                <p:oleObj r:id="rId3" imgW="7231728" imgH="5622042" progId="Visio.Drawing.6">
                  <p:embed/>
                  <p:pic>
                    <p:nvPicPr>
                      <p:cNvPr id="956419" name="Object 3">
                        <a:extLst>
                          <a:ext uri="{FF2B5EF4-FFF2-40B4-BE49-F238E27FC236}">
                            <a16:creationId xmlns:a16="http://schemas.microsoft.com/office/drawing/2014/main" id="{D9DDB108-3FF2-0206-0337-20AFB1474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412" y="1542565"/>
                        <a:ext cx="7115175" cy="487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3523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F28F35-5EC5-D1B3-4E79-1D9A69959D6B}"/>
              </a:ext>
            </a:extLst>
          </p:cNvPr>
          <p:cNvSpPr>
            <a:spLocks noGrp="1"/>
          </p:cNvSpPr>
          <p:nvPr>
            <p:ph type="body" sz="quarter" idx="10"/>
          </p:nvPr>
        </p:nvSpPr>
        <p:spPr>
          <a:xfrm>
            <a:off x="1587197" y="340254"/>
            <a:ext cx="5588044" cy="530225"/>
          </a:xfrm>
        </p:spPr>
        <p:txBody>
          <a:bodyPr/>
          <a:lstStyle/>
          <a:p>
            <a:r>
              <a:rPr lang="en-CA" dirty="0"/>
              <a:t>3.2 </a:t>
            </a:r>
            <a:r>
              <a:rPr lang="zh-CN" altLang="en-US" dirty="0"/>
              <a:t>系统规划的目标和任务</a:t>
            </a:r>
            <a:endParaRPr lang="en-CA" dirty="0"/>
          </a:p>
          <a:p>
            <a:endParaRPr lang="en-CA" dirty="0"/>
          </a:p>
        </p:txBody>
      </p:sp>
      <p:pic>
        <p:nvPicPr>
          <p:cNvPr id="1026" name="Picture 2">
            <a:extLst>
              <a:ext uri="{FF2B5EF4-FFF2-40B4-BE49-F238E27FC236}">
                <a16:creationId xmlns:a16="http://schemas.microsoft.com/office/drawing/2014/main" id="{CB818C3E-E212-F70E-2CD9-015D00FB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157" y="1156996"/>
            <a:ext cx="6149686" cy="563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176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F500EC-FA14-8484-941C-813FF17BD86E}"/>
              </a:ext>
            </a:extLst>
          </p:cNvPr>
          <p:cNvSpPr>
            <a:spLocks noGrp="1"/>
          </p:cNvSpPr>
          <p:nvPr>
            <p:ph type="body" sz="quarter" idx="10"/>
          </p:nvPr>
        </p:nvSpPr>
        <p:spPr>
          <a:xfrm>
            <a:off x="1587197" y="340254"/>
            <a:ext cx="5560052" cy="530225"/>
          </a:xfrm>
        </p:spPr>
        <p:txBody>
          <a:bodyPr/>
          <a:lstStyle/>
          <a:p>
            <a:r>
              <a:rPr lang="en-CA" dirty="0"/>
              <a:t>3.2 </a:t>
            </a:r>
            <a:r>
              <a:rPr lang="zh-CN" altLang="en-US" dirty="0"/>
              <a:t>系统规划的目标和任务</a:t>
            </a:r>
            <a:endParaRPr lang="en-CA" dirty="0"/>
          </a:p>
          <a:p>
            <a:endParaRPr lang="en-CA" dirty="0"/>
          </a:p>
        </p:txBody>
      </p:sp>
      <p:pic>
        <p:nvPicPr>
          <p:cNvPr id="4" name="Picture 3">
            <a:extLst>
              <a:ext uri="{FF2B5EF4-FFF2-40B4-BE49-F238E27FC236}">
                <a16:creationId xmlns:a16="http://schemas.microsoft.com/office/drawing/2014/main" id="{41E8004D-7ACB-9A30-48F9-4323F71F7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7" y="1179514"/>
            <a:ext cx="11933853" cy="35231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3127EE1C-3227-4E27-477D-250348E0EF4C}"/>
              </a:ext>
            </a:extLst>
          </p:cNvPr>
          <p:cNvSpPr>
            <a:spLocks noChangeArrowheads="1"/>
          </p:cNvSpPr>
          <p:nvPr/>
        </p:nvSpPr>
        <p:spPr bwMode="auto">
          <a:xfrm>
            <a:off x="8892" y="1414463"/>
            <a:ext cx="11910458"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gn="just">
              <a:lnSpc>
                <a:spcPct val="120000"/>
              </a:lnSpc>
              <a:spcBef>
                <a:spcPct val="40000"/>
              </a:spcBef>
              <a:buClr>
                <a:srgbClr val="8DACD0"/>
              </a:buClr>
              <a:buSzPct val="70000"/>
              <a:buFont typeface="Wingdings" panose="05000000000000000000" pitchFamily="2" charset="2"/>
              <a:buNone/>
            </a:pPr>
            <a:r>
              <a:rPr lang="zh-CN" altLang="en-US"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 (二)</a:t>
            </a:r>
            <a:r>
              <a:rPr lang="zh-CN" altLang="en-US">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业务流程改进(</a:t>
            </a:r>
            <a:r>
              <a:rPr lang="en-US" altLang="zh-CN">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BPI)</a:t>
            </a:r>
            <a:r>
              <a:rPr lang="zh-CN" altLang="en-US">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与业务流程再造（</a:t>
            </a:r>
            <a:r>
              <a:rPr lang="en-US" altLang="zh-CN">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BPR） </a:t>
            </a:r>
            <a:endParaRPr lang="zh-CN" altLang="en-US">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8" name="Text Box 13">
            <a:extLst>
              <a:ext uri="{FF2B5EF4-FFF2-40B4-BE49-F238E27FC236}">
                <a16:creationId xmlns:a16="http://schemas.microsoft.com/office/drawing/2014/main" id="{899E58D8-FD9E-A783-FED9-284664BB0884}"/>
              </a:ext>
            </a:extLst>
          </p:cNvPr>
          <p:cNvSpPr txBox="1">
            <a:spLocks noChangeArrowheads="1"/>
          </p:cNvSpPr>
          <p:nvPr/>
        </p:nvSpPr>
        <p:spPr bwMode="auto">
          <a:xfrm>
            <a:off x="155277" y="1941513"/>
            <a:ext cx="11806481"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Tx/>
              <a:buFontTx/>
              <a:buNone/>
            </a:pPr>
            <a:r>
              <a:rPr kumimoji="1" lang="zh-CN" altLang="en-US" sz="2000">
                <a:solidFill>
                  <a:schemeClr val="bg1"/>
                </a:solidFill>
                <a:effectLst/>
              </a:rPr>
              <a:t>    企业业务流程是企业管理系统的核心。在手工管理方式下，企业已形成了一个比较成型的企业流程和管理方法，而这种传统的企业管理模式下企业的业务流程，非增值环节多，信息传递缓慢，同一流程各个环节之间和不同流程间关系混乱，特别是完整的业务流程被不同</a:t>
            </a:r>
            <a:r>
              <a:rPr lang="zh-CN" altLang="en-US" sz="2000">
                <a:solidFill>
                  <a:schemeClr val="bg1"/>
                </a:solidFill>
                <a:effectLst/>
              </a:rPr>
              <a:t>职能部门分割，大大降低了流程的效率与效益，难以及时捕获迅速变化的市场机会，致使整个企业效率与效益低下、竞争力弱，对市场形势与用户需求的变化反应迟钝，应变能力差。信息技术的应用有可能改变原有信息的采集、加工和使用方式，甚至使信息的质量、获取途径和传递手段等都发生根本性的变化。在信息系统建设中仅仅用计算机系统去模拟原有手工管理系统，并不能从根本上提高企业的竞争力，而必须应用现代信息技术与管理方法，对企业流程进行改革与创新，企业才能在新的经济环境与市场形势下得以生存与发展。</a:t>
            </a:r>
          </a:p>
          <a:p>
            <a:pPr>
              <a:spcBef>
                <a:spcPct val="50000"/>
              </a:spcBef>
              <a:buClrTx/>
              <a:buFontTx/>
              <a:buNone/>
            </a:pPr>
            <a:endParaRPr kumimoji="1" lang="zh-CN" altLang="en-US" sz="2000">
              <a:solidFill>
                <a:schemeClr val="bg1"/>
              </a:solidFill>
              <a:effectLst/>
            </a:endParaRPr>
          </a:p>
        </p:txBody>
      </p:sp>
    </p:spTree>
    <p:extLst>
      <p:ext uri="{BB962C8B-B14F-4D97-AF65-F5344CB8AC3E}">
        <p14:creationId xmlns:p14="http://schemas.microsoft.com/office/powerpoint/2010/main" val="68709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EB7D31-2B01-515A-AED4-A884ADE32A0E}"/>
              </a:ext>
            </a:extLst>
          </p:cNvPr>
          <p:cNvSpPr>
            <a:spLocks noGrp="1"/>
          </p:cNvSpPr>
          <p:nvPr>
            <p:ph type="body" sz="quarter" idx="10"/>
          </p:nvPr>
        </p:nvSpPr>
        <p:spPr>
          <a:xfrm>
            <a:off x="1587196" y="340254"/>
            <a:ext cx="5336117" cy="530225"/>
          </a:xfrm>
        </p:spPr>
        <p:txBody>
          <a:bodyPr/>
          <a:lstStyle/>
          <a:p>
            <a:r>
              <a:rPr lang="en-CA" dirty="0"/>
              <a:t>3.2 </a:t>
            </a:r>
            <a:r>
              <a:rPr lang="zh-CN" altLang="en-US" dirty="0"/>
              <a:t>系统规划的目标和任务</a:t>
            </a:r>
            <a:endParaRPr lang="en-CA" dirty="0"/>
          </a:p>
          <a:p>
            <a:endParaRPr lang="en-CA" dirty="0"/>
          </a:p>
        </p:txBody>
      </p:sp>
      <p:sp>
        <p:nvSpPr>
          <p:cNvPr id="3" name="Text Box 2">
            <a:extLst>
              <a:ext uri="{FF2B5EF4-FFF2-40B4-BE49-F238E27FC236}">
                <a16:creationId xmlns:a16="http://schemas.microsoft.com/office/drawing/2014/main" id="{B4D18D56-D5AB-F899-5935-367C28ECF30D}"/>
              </a:ext>
            </a:extLst>
          </p:cNvPr>
          <p:cNvSpPr txBox="1">
            <a:spLocks noChangeArrowheads="1"/>
          </p:cNvSpPr>
          <p:nvPr/>
        </p:nvSpPr>
        <p:spPr bwMode="auto">
          <a:xfrm>
            <a:off x="250955" y="1727524"/>
            <a:ext cx="11941045" cy="3831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spcBef>
                <a:spcPct val="50000"/>
              </a:spcBef>
              <a:buClrTx/>
              <a:buFontTx/>
              <a:buNone/>
            </a:pPr>
            <a:r>
              <a:rPr lang="zh-CN" altLang="en-US" sz="1800">
                <a:solidFill>
                  <a:srgbClr val="3333FF"/>
                </a:solidFill>
                <a:effectLst/>
              </a:rPr>
              <a:t>    业务流程改进</a:t>
            </a:r>
            <a:r>
              <a:rPr lang="en-US" altLang="zh-CN" sz="1800">
                <a:solidFill>
                  <a:srgbClr val="3333FF"/>
                </a:solidFill>
                <a:effectLst/>
              </a:rPr>
              <a:t>BPI（Business Process Improvement）：</a:t>
            </a:r>
            <a:r>
              <a:rPr lang="zh-CN" altLang="en-US" sz="1800">
                <a:solidFill>
                  <a:srgbClr val="3333FF"/>
                </a:solidFill>
                <a:effectLst/>
              </a:rPr>
              <a:t>对现有业务流程进行优化、改进或调整。</a:t>
            </a:r>
          </a:p>
          <a:p>
            <a:pPr algn="just">
              <a:spcBef>
                <a:spcPct val="50000"/>
              </a:spcBef>
              <a:buClrTx/>
              <a:buFontTx/>
              <a:buNone/>
            </a:pPr>
            <a:r>
              <a:rPr lang="zh-CN" altLang="en-US" sz="1800">
                <a:solidFill>
                  <a:srgbClr val="3333FF"/>
                </a:solidFill>
                <a:effectLst/>
              </a:rPr>
              <a:t>    企业流程改进采用的基本原则，即所谓的</a:t>
            </a:r>
            <a:r>
              <a:rPr lang="en-US" altLang="zh-CN" sz="1800">
                <a:solidFill>
                  <a:srgbClr val="3333FF"/>
                </a:solidFill>
                <a:effectLst/>
              </a:rPr>
              <a:t>ECRS</a:t>
            </a:r>
            <a:r>
              <a:rPr lang="zh-CN" altLang="en-US" sz="1800">
                <a:solidFill>
                  <a:srgbClr val="3333FF"/>
                </a:solidFill>
                <a:effectLst/>
              </a:rPr>
              <a:t>改进四原则：</a:t>
            </a:r>
            <a:r>
              <a:rPr lang="en-US" altLang="zh-CN" sz="1800">
                <a:solidFill>
                  <a:srgbClr val="3333FF"/>
                </a:solidFill>
                <a:effectLst/>
              </a:rPr>
              <a:t>E(eliminate:</a:t>
            </a:r>
            <a:r>
              <a:rPr lang="zh-CN" altLang="en-US" sz="1800">
                <a:solidFill>
                  <a:srgbClr val="3333FF"/>
                </a:solidFill>
                <a:effectLst/>
              </a:rPr>
              <a:t>排除、取消)、</a:t>
            </a:r>
            <a:r>
              <a:rPr lang="en-US" altLang="zh-CN" sz="1800">
                <a:solidFill>
                  <a:srgbClr val="3333FF"/>
                </a:solidFill>
                <a:effectLst/>
              </a:rPr>
              <a:t>C(Combine:</a:t>
            </a:r>
            <a:r>
              <a:rPr lang="zh-CN" altLang="en-US" sz="1800">
                <a:solidFill>
                  <a:srgbClr val="3333FF"/>
                </a:solidFill>
                <a:effectLst/>
              </a:rPr>
              <a:t>合并)、</a:t>
            </a:r>
            <a:r>
              <a:rPr lang="en-US" altLang="zh-CN" sz="1800">
                <a:solidFill>
                  <a:srgbClr val="3333FF"/>
                </a:solidFill>
                <a:effectLst/>
              </a:rPr>
              <a:t>R(rearrange:</a:t>
            </a:r>
            <a:r>
              <a:rPr lang="zh-CN" altLang="en-US" sz="1800">
                <a:solidFill>
                  <a:srgbClr val="3333FF"/>
                </a:solidFill>
                <a:effectLst/>
              </a:rPr>
              <a:t>重排)、</a:t>
            </a:r>
            <a:r>
              <a:rPr lang="en-US" altLang="zh-CN" sz="1800">
                <a:solidFill>
                  <a:srgbClr val="3333FF"/>
                </a:solidFill>
                <a:effectLst/>
              </a:rPr>
              <a:t>S（simplify:</a:t>
            </a:r>
            <a:r>
              <a:rPr lang="zh-CN" altLang="en-US" sz="1800">
                <a:solidFill>
                  <a:srgbClr val="3333FF"/>
                </a:solidFill>
                <a:effectLst/>
              </a:rPr>
              <a:t>简化）。</a:t>
            </a:r>
          </a:p>
          <a:p>
            <a:pPr algn="just">
              <a:spcBef>
                <a:spcPct val="50000"/>
              </a:spcBef>
              <a:buClrTx/>
              <a:buFontTx/>
              <a:buNone/>
            </a:pPr>
            <a:r>
              <a:rPr lang="zh-CN" altLang="en-US" sz="1800">
                <a:solidFill>
                  <a:srgbClr val="3333FF"/>
                </a:solidFill>
                <a:effectLst/>
              </a:rPr>
              <a:t>（1）</a:t>
            </a:r>
            <a:r>
              <a:rPr lang="zh-CN" altLang="en-US" sz="1800">
                <a:solidFill>
                  <a:srgbClr val="3333FF"/>
                </a:solidFill>
                <a:effectLst/>
                <a:latin typeface="Times New Roman" panose="02020603050405020304" pitchFamily="18" charset="0"/>
              </a:rPr>
              <a:t>“</a:t>
            </a:r>
            <a:r>
              <a:rPr lang="zh-CN" altLang="en-US" sz="1800">
                <a:solidFill>
                  <a:srgbClr val="3333FF"/>
                </a:solidFill>
                <a:effectLst/>
              </a:rPr>
              <a:t>取消</a:t>
            </a:r>
            <a:r>
              <a:rPr lang="zh-CN" altLang="en-US" sz="1800">
                <a:solidFill>
                  <a:srgbClr val="3333FF"/>
                </a:solidFill>
                <a:effectLst/>
                <a:latin typeface="Times New Roman" panose="02020603050405020304" pitchFamily="18" charset="0"/>
              </a:rPr>
              <a:t>”</a:t>
            </a:r>
            <a:r>
              <a:rPr lang="zh-CN" altLang="en-US" sz="1800">
                <a:solidFill>
                  <a:srgbClr val="3333FF"/>
                </a:solidFill>
                <a:effectLst/>
              </a:rPr>
              <a:t>所有不必要的工作环节和内容。</a:t>
            </a:r>
          </a:p>
          <a:p>
            <a:pPr algn="just">
              <a:spcBef>
                <a:spcPct val="50000"/>
              </a:spcBef>
              <a:buClrTx/>
              <a:buFontTx/>
              <a:buNone/>
            </a:pPr>
            <a:r>
              <a:rPr lang="zh-CN" altLang="en-US" sz="1800">
                <a:solidFill>
                  <a:srgbClr val="3333FF"/>
                </a:solidFill>
                <a:effectLst/>
              </a:rPr>
              <a:t>（2）</a:t>
            </a:r>
            <a:r>
              <a:rPr lang="zh-CN" altLang="en-US" sz="1800">
                <a:solidFill>
                  <a:srgbClr val="3333FF"/>
                </a:solidFill>
                <a:effectLst/>
                <a:latin typeface="Times New Roman" panose="02020603050405020304" pitchFamily="18" charset="0"/>
              </a:rPr>
              <a:t>“</a:t>
            </a:r>
            <a:r>
              <a:rPr lang="zh-CN" altLang="en-US" sz="1800">
                <a:solidFill>
                  <a:srgbClr val="3333FF"/>
                </a:solidFill>
                <a:effectLst/>
              </a:rPr>
              <a:t>合并</a:t>
            </a:r>
            <a:r>
              <a:rPr lang="zh-CN" altLang="en-US" sz="1800">
                <a:solidFill>
                  <a:srgbClr val="3333FF"/>
                </a:solidFill>
                <a:effectLst/>
                <a:latin typeface="Times New Roman" panose="02020603050405020304" pitchFamily="18" charset="0"/>
              </a:rPr>
              <a:t>”</a:t>
            </a:r>
            <a:r>
              <a:rPr lang="zh-CN" altLang="en-US" sz="1800">
                <a:solidFill>
                  <a:srgbClr val="3333FF"/>
                </a:solidFill>
                <a:effectLst/>
              </a:rPr>
              <a:t>必要的工序。</a:t>
            </a:r>
          </a:p>
          <a:p>
            <a:pPr algn="just">
              <a:spcBef>
                <a:spcPct val="50000"/>
              </a:spcBef>
              <a:buClrTx/>
              <a:buFontTx/>
              <a:buNone/>
            </a:pPr>
            <a:r>
              <a:rPr lang="zh-CN" altLang="en-US" sz="1800">
                <a:solidFill>
                  <a:srgbClr val="3333FF"/>
                </a:solidFill>
                <a:effectLst/>
              </a:rPr>
              <a:t>（3）</a:t>
            </a:r>
            <a:r>
              <a:rPr lang="zh-CN" altLang="en-US" sz="1800">
                <a:solidFill>
                  <a:srgbClr val="3333FF"/>
                </a:solidFill>
                <a:effectLst/>
                <a:latin typeface="Times New Roman" panose="02020603050405020304" pitchFamily="18" charset="0"/>
              </a:rPr>
              <a:t>“</a:t>
            </a:r>
            <a:r>
              <a:rPr lang="zh-CN" altLang="en-US" sz="1800">
                <a:solidFill>
                  <a:srgbClr val="3333FF"/>
                </a:solidFill>
                <a:effectLst/>
              </a:rPr>
              <a:t>重排</a:t>
            </a:r>
            <a:r>
              <a:rPr lang="zh-CN" altLang="en-US" sz="1800">
                <a:solidFill>
                  <a:srgbClr val="3333FF"/>
                </a:solidFill>
                <a:effectLst/>
                <a:latin typeface="Times New Roman" panose="02020603050405020304" pitchFamily="18" charset="0"/>
              </a:rPr>
              <a:t>”</a:t>
            </a:r>
            <a:r>
              <a:rPr lang="zh-CN" altLang="en-US" sz="1800">
                <a:solidFill>
                  <a:srgbClr val="3333FF"/>
                </a:solidFill>
                <a:effectLst/>
              </a:rPr>
              <a:t>所必须的工作程序。</a:t>
            </a:r>
          </a:p>
          <a:p>
            <a:pPr algn="just">
              <a:spcBef>
                <a:spcPct val="50000"/>
              </a:spcBef>
              <a:buClrTx/>
              <a:buFontTx/>
              <a:buNone/>
            </a:pPr>
            <a:r>
              <a:rPr lang="zh-CN" altLang="en-US" sz="1800">
                <a:solidFill>
                  <a:srgbClr val="3333FF"/>
                </a:solidFill>
                <a:effectLst/>
              </a:rPr>
              <a:t>（4）</a:t>
            </a:r>
            <a:r>
              <a:rPr lang="zh-CN" altLang="en-US" sz="1800">
                <a:solidFill>
                  <a:srgbClr val="3333FF"/>
                </a:solidFill>
                <a:effectLst/>
                <a:latin typeface="Times New Roman" panose="02020603050405020304" pitchFamily="18" charset="0"/>
              </a:rPr>
              <a:t>“</a:t>
            </a:r>
            <a:r>
              <a:rPr lang="zh-CN" altLang="en-US" sz="1800">
                <a:solidFill>
                  <a:srgbClr val="3333FF"/>
                </a:solidFill>
                <a:effectLst/>
              </a:rPr>
              <a:t>简化</a:t>
            </a:r>
            <a:r>
              <a:rPr lang="zh-CN" altLang="en-US" sz="1800">
                <a:solidFill>
                  <a:srgbClr val="3333FF"/>
                </a:solidFill>
                <a:effectLst/>
                <a:latin typeface="Times New Roman" panose="02020603050405020304" pitchFamily="18" charset="0"/>
              </a:rPr>
              <a:t>”</a:t>
            </a:r>
            <a:r>
              <a:rPr lang="zh-CN" altLang="en-US" sz="1800">
                <a:solidFill>
                  <a:srgbClr val="3333FF"/>
                </a:solidFill>
                <a:effectLst/>
              </a:rPr>
              <a:t>所必须的工作环节。</a:t>
            </a:r>
          </a:p>
          <a:p>
            <a:pPr>
              <a:spcBef>
                <a:spcPct val="50000"/>
              </a:spcBef>
              <a:buClrTx/>
              <a:buFontTx/>
              <a:buNone/>
            </a:pPr>
            <a:r>
              <a:rPr lang="zh-CN" altLang="en-US" sz="1800">
                <a:solidFill>
                  <a:srgbClr val="3333FF"/>
                </a:solidFill>
                <a:effectLst/>
              </a:rPr>
              <a:t>    业务流程改进有6个问题，即分析每一环节的目的、人员、时间、地点、内容和方法，以达到对不恰当的环节进行改进的目的。其具体内容见下表。 </a:t>
            </a:r>
          </a:p>
          <a:p>
            <a:pPr>
              <a:spcBef>
                <a:spcPct val="50000"/>
              </a:spcBef>
              <a:buClrTx/>
              <a:buFontTx/>
              <a:buNone/>
            </a:pPr>
            <a:endParaRPr lang="zh-CN" altLang="en-US" sz="1800">
              <a:solidFill>
                <a:srgbClr val="3333FF"/>
              </a:solidFill>
              <a:effectLst/>
            </a:endParaRPr>
          </a:p>
        </p:txBody>
      </p:sp>
      <p:grpSp>
        <p:nvGrpSpPr>
          <p:cNvPr id="4" name="Group 3">
            <a:extLst>
              <a:ext uri="{FF2B5EF4-FFF2-40B4-BE49-F238E27FC236}">
                <a16:creationId xmlns:a16="http://schemas.microsoft.com/office/drawing/2014/main" id="{4ABD2C27-5EBC-DC98-69A7-690D553E7540}"/>
              </a:ext>
            </a:extLst>
          </p:cNvPr>
          <p:cNvGrpSpPr>
            <a:grpSpLocks/>
          </p:cNvGrpSpPr>
          <p:nvPr/>
        </p:nvGrpSpPr>
        <p:grpSpPr bwMode="auto">
          <a:xfrm>
            <a:off x="241430" y="1032199"/>
            <a:ext cx="3656013" cy="595313"/>
            <a:chOff x="0" y="0"/>
            <a:chExt cx="1523" cy="375"/>
          </a:xfrm>
        </p:grpSpPr>
        <p:graphicFrame>
          <p:nvGraphicFramePr>
            <p:cNvPr id="5" name="Object 4">
              <a:extLst>
                <a:ext uri="{FF2B5EF4-FFF2-40B4-BE49-F238E27FC236}">
                  <a16:creationId xmlns:a16="http://schemas.microsoft.com/office/drawing/2014/main" id="{3AE897FD-BC91-0B2E-C70D-0478B3DD85F9}"/>
                </a:ext>
              </a:extLst>
            </p:cNvPr>
            <p:cNvGraphicFramePr>
              <a:graphicFrameLocks noChangeAspect="1"/>
            </p:cNvGraphicFramePr>
            <p:nvPr/>
          </p:nvGraphicFramePr>
          <p:xfrm>
            <a:off x="6" y="21"/>
            <a:ext cx="1500" cy="354"/>
          </p:xfrm>
          <a:graphic>
            <a:graphicData uri="http://schemas.openxmlformats.org/presentationml/2006/ole">
              <mc:AlternateContent xmlns:mc="http://schemas.openxmlformats.org/markup-compatibility/2006">
                <mc:Choice xmlns:v="urn:schemas-microsoft-com:vml" Requires="v">
                  <p:oleObj spid="_x0000_s14339" name="位图图像" r:id="rId3" imgW="4076190" imgH="561905" progId="Paint.Picture">
                    <p:embed/>
                  </p:oleObj>
                </mc:Choice>
                <mc:Fallback>
                  <p:oleObj name="位图图像" r:id="rId3" imgW="4076190" imgH="561905" progId="Paint.Picture">
                    <p:embed/>
                    <p:pic>
                      <p:nvPicPr>
                        <p:cNvPr id="970756" name="Object 4">
                          <a:extLst>
                            <a:ext uri="{FF2B5EF4-FFF2-40B4-BE49-F238E27FC236}">
                              <a16:creationId xmlns:a16="http://schemas.microsoft.com/office/drawing/2014/main" id="{9F97BB68-3A0B-FBB2-E8F9-CBF608DEA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 y="21"/>
                          <a:ext cx="1500"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6" name="Text Box 5">
              <a:extLst>
                <a:ext uri="{FF2B5EF4-FFF2-40B4-BE49-F238E27FC236}">
                  <a16:creationId xmlns:a16="http://schemas.microsoft.com/office/drawing/2014/main" id="{6176373A-9F09-9296-3459-486CE762DA5C}"/>
                </a:ext>
              </a:extLst>
            </p:cNvPr>
            <p:cNvSpPr txBox="1">
              <a:spLocks noChangeArrowheads="1"/>
            </p:cNvSpPr>
            <p:nvPr/>
          </p:nvSpPr>
          <p:spPr bwMode="auto">
            <a:xfrm>
              <a:off x="0" y="0"/>
              <a:ext cx="15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a:solidFill>
                    <a:schemeClr val="bg1"/>
                  </a:solidFill>
                  <a:effectLst/>
                  <a:latin typeface="Times New Roman" panose="02020603050405020304" pitchFamily="18" charset="0"/>
                  <a:ea typeface="宋体" panose="02010600030101010101" pitchFamily="2" charset="-122"/>
                </a:rPr>
                <a:t>业务流程改进（</a:t>
              </a:r>
              <a:r>
                <a:rPr kumimoji="1" lang="en-US" altLang="zh-CN" sz="2800">
                  <a:solidFill>
                    <a:schemeClr val="bg1"/>
                  </a:solidFill>
                  <a:effectLst/>
                  <a:latin typeface="Times New Roman" panose="02020603050405020304" pitchFamily="18" charset="0"/>
                  <a:ea typeface="宋体" panose="02010600030101010101" pitchFamily="2" charset="-122"/>
                </a:rPr>
                <a:t>BPI）</a:t>
              </a:r>
              <a:endParaRPr kumimoji="1" lang="zh-CN" altLang="en-US" sz="2800">
                <a:solidFill>
                  <a:schemeClr val="bg1"/>
                </a:solidFill>
                <a:effectLst/>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92635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BAD92F-A574-7281-9DCE-A67D8EFBFD91}"/>
              </a:ext>
            </a:extLst>
          </p:cNvPr>
          <p:cNvSpPr>
            <a:spLocks noGrp="1"/>
          </p:cNvSpPr>
          <p:nvPr>
            <p:ph type="body" sz="quarter" idx="10"/>
          </p:nvPr>
        </p:nvSpPr>
        <p:spPr>
          <a:xfrm>
            <a:off x="1587196" y="340254"/>
            <a:ext cx="5541391" cy="530225"/>
          </a:xfrm>
        </p:spPr>
        <p:txBody>
          <a:bodyPr/>
          <a:lstStyle/>
          <a:p>
            <a:r>
              <a:rPr lang="en-CA" dirty="0"/>
              <a:t>3.2 </a:t>
            </a:r>
            <a:r>
              <a:rPr lang="zh-CN" altLang="en-US" dirty="0"/>
              <a:t>系统规划的目标和任务</a:t>
            </a:r>
            <a:endParaRPr lang="en-CA" dirty="0"/>
          </a:p>
          <a:p>
            <a:endParaRPr lang="en-CA" dirty="0"/>
          </a:p>
        </p:txBody>
      </p:sp>
      <p:graphicFrame>
        <p:nvGraphicFramePr>
          <p:cNvPr id="3" name="Group 180">
            <a:extLst>
              <a:ext uri="{FF2B5EF4-FFF2-40B4-BE49-F238E27FC236}">
                <a16:creationId xmlns:a16="http://schemas.microsoft.com/office/drawing/2014/main" id="{1C2BF0C6-3EC3-0082-A14D-AD3A8A3A799A}"/>
              </a:ext>
            </a:extLst>
          </p:cNvPr>
          <p:cNvGraphicFramePr>
            <a:graphicFrameLocks noGrp="1"/>
          </p:cNvGraphicFramePr>
          <p:nvPr>
            <p:extLst>
              <p:ext uri="{D42A27DB-BD31-4B8C-83A1-F6EECF244321}">
                <p14:modId xmlns:p14="http://schemas.microsoft.com/office/powerpoint/2010/main" val="749858263"/>
              </p:ext>
            </p:extLst>
          </p:nvPr>
        </p:nvGraphicFramePr>
        <p:xfrm>
          <a:off x="1945627" y="1981783"/>
          <a:ext cx="8772525" cy="4122739"/>
        </p:xfrm>
        <a:graphic>
          <a:graphicData uri="http://schemas.openxmlformats.org/drawingml/2006/table">
            <a:tbl>
              <a:tblPr/>
              <a:tblGrid>
                <a:gridCol w="4791075">
                  <a:extLst>
                    <a:ext uri="{9D8B030D-6E8A-4147-A177-3AD203B41FA5}">
                      <a16:colId xmlns:a16="http://schemas.microsoft.com/office/drawing/2014/main" val="3997113962"/>
                    </a:ext>
                  </a:extLst>
                </a:gridCol>
                <a:gridCol w="2352675">
                  <a:extLst>
                    <a:ext uri="{9D8B030D-6E8A-4147-A177-3AD203B41FA5}">
                      <a16:colId xmlns:a16="http://schemas.microsoft.com/office/drawing/2014/main" val="2809088458"/>
                    </a:ext>
                  </a:extLst>
                </a:gridCol>
                <a:gridCol w="1628775">
                  <a:extLst>
                    <a:ext uri="{9D8B030D-6E8A-4147-A177-3AD203B41FA5}">
                      <a16:colId xmlns:a16="http://schemas.microsoft.com/office/drawing/2014/main" val="2230794856"/>
                    </a:ext>
                  </a:extLst>
                </a:gridCol>
              </a:tblGrid>
              <a:tr h="587375">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问题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FFFF"/>
                        </a:gs>
                        <a:gs pos="100000">
                          <a:srgbClr val="FFFF00"/>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结论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EC6D1"/>
                        </a:gs>
                        <a:gs pos="100000">
                          <a:srgbClr val="D60093"/>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accent1"/>
                          </a:solidFill>
                          <a:effectLst/>
                          <a:latin typeface="宋体" panose="02010600030101010101" pitchFamily="2" charset="-122"/>
                          <a:ea typeface="宋体" panose="02010600030101010101" pitchFamily="2" charset="-122"/>
                        </a:rPr>
                        <a:t>措施</a:t>
                      </a:r>
                      <a:r>
                        <a:rPr kumimoji="0" lang="zh-CN" altLang="en-US" sz="1800" b="1" i="0" u="none" strike="noStrike" cap="none" normalizeH="0" baseline="0">
                          <a:ln>
                            <a:noFill/>
                          </a:ln>
                          <a:solidFill>
                            <a:schemeClr val="accent1"/>
                          </a:solidFill>
                          <a:effectLst/>
                          <a:latin typeface="Arial Narrow" panose="020B0606020202030204" pitchFamily="34"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33FF"/>
                        </a:gs>
                        <a:gs pos="100000">
                          <a:srgbClr val="9933FF">
                            <a:gamma/>
                            <a:invGamma/>
                          </a:srgbClr>
                        </a:gs>
                      </a:gsLst>
                      <a:lin ang="5400000" scaled="1"/>
                    </a:gradFill>
                  </a:tcPr>
                </a:tc>
                <a:extLst>
                  <a:ext uri="{0D108BD9-81ED-4DB2-BD59-A6C34878D82A}">
                    <a16:rowId xmlns:a16="http://schemas.microsoft.com/office/drawing/2014/main" val="2414900851"/>
                  </a:ext>
                </a:extLst>
              </a:tr>
              <a:tr h="579438">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目的：为什么有该工作、是否必要，为什么？</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FFFF"/>
                        </a:gs>
                        <a:gs pos="100000">
                          <a:srgbClr val="FFFF00"/>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说明为什么这样做</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EC6D1"/>
                        </a:gs>
                        <a:gs pos="100000">
                          <a:srgbClr val="D60093"/>
                        </a:gs>
                      </a:gsLst>
                      <a:lin ang="5400000" scaled="1"/>
                    </a:gradFill>
                  </a:tcPr>
                </a:tc>
                <a:tc rowSpan="2">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accent1"/>
                          </a:solidFill>
                          <a:effectLst/>
                          <a:latin typeface="宋体" panose="02010600030101010101" pitchFamily="2" charset="-122"/>
                          <a:ea typeface="宋体" panose="02010600030101010101" pitchFamily="2" charset="-122"/>
                        </a:rPr>
                        <a:t>取消部分</a:t>
                      </a:r>
                    </a:p>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accent1"/>
                          </a:solidFill>
                          <a:effectLst/>
                          <a:latin typeface="宋体" panose="02010600030101010101" pitchFamily="2" charset="-122"/>
                          <a:ea typeface="宋体" panose="02010600030101010101" pitchFamily="2" charset="-122"/>
                        </a:rPr>
                        <a:t>不必要的环节</a:t>
                      </a:r>
                      <a:r>
                        <a:rPr kumimoji="0" lang="zh-CN" altLang="en-US" sz="1800" b="1" i="0" u="none" strike="noStrike" cap="none" normalizeH="0" baseline="0">
                          <a:ln>
                            <a:noFill/>
                          </a:ln>
                          <a:solidFill>
                            <a:schemeClr val="accent1"/>
                          </a:solidFill>
                          <a:effectLst/>
                          <a:latin typeface="Arial Narrow" panose="020B0606020202030204" pitchFamily="34"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33FF"/>
                        </a:gs>
                        <a:gs pos="100000">
                          <a:srgbClr val="9933FF">
                            <a:gamma/>
                            <a:invGamma/>
                          </a:srgbClr>
                        </a:gs>
                      </a:gsLst>
                      <a:lin ang="5400000" scaled="1"/>
                    </a:gradFill>
                  </a:tcPr>
                </a:tc>
                <a:extLst>
                  <a:ext uri="{0D108BD9-81ED-4DB2-BD59-A6C34878D82A}">
                    <a16:rowId xmlns:a16="http://schemas.microsoft.com/office/drawing/2014/main" val="131594656"/>
                  </a:ext>
                </a:extLst>
              </a:tr>
              <a:tr h="581025">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内容－做什么？有必要吗？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FFFF"/>
                        </a:gs>
                        <a:gs pos="100000">
                          <a:srgbClr val="FFFF00"/>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确定工作内容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EC6D1"/>
                        </a:gs>
                        <a:gs pos="100000">
                          <a:srgbClr val="D60093"/>
                        </a:gs>
                      </a:gsLst>
                      <a:lin ang="5400000" scaled="1"/>
                    </a:gradFill>
                  </a:tcPr>
                </a:tc>
                <a:tc vMerge="1">
                  <a:txBody>
                    <a:bodyPr/>
                    <a:lstStyle/>
                    <a:p>
                      <a:endParaRPr lang="en-CA"/>
                    </a:p>
                  </a:txBody>
                  <a:tcPr/>
                </a:tc>
                <a:extLst>
                  <a:ext uri="{0D108BD9-81ED-4DB2-BD59-A6C34878D82A}">
                    <a16:rowId xmlns:a16="http://schemas.microsoft.com/office/drawing/2014/main" val="18774567"/>
                  </a:ext>
                </a:extLst>
              </a:tr>
              <a:tr h="581025">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时间：何时做？是否必须这时做？</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FFFF"/>
                        </a:gs>
                        <a:gs pos="100000">
                          <a:srgbClr val="FFFF00"/>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指定工作时间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EC6D1"/>
                        </a:gs>
                        <a:gs pos="100000">
                          <a:srgbClr val="D60093"/>
                        </a:gs>
                      </a:gsLst>
                      <a:lin ang="5400000" scaled="1"/>
                    </a:gradFill>
                  </a:tcPr>
                </a:tc>
                <a:tc rowSpan="4">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accent1"/>
                          </a:solidFill>
                          <a:effectLst/>
                          <a:latin typeface="宋体" panose="02010600030101010101" pitchFamily="2" charset="-122"/>
                          <a:ea typeface="宋体" panose="02010600030101010101" pitchFamily="2" charset="-122"/>
                        </a:rPr>
                        <a:t>改进</a:t>
                      </a:r>
                    </a:p>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accent1"/>
                          </a:solidFill>
                          <a:effectLst/>
                          <a:latin typeface="宋体" panose="02010600030101010101" pitchFamily="2" charset="-122"/>
                          <a:ea typeface="宋体" panose="02010600030101010101" pitchFamily="2" charset="-122"/>
                        </a:rPr>
                        <a:t>部分环节</a:t>
                      </a:r>
                      <a:r>
                        <a:rPr kumimoji="0" lang="zh-CN" altLang="en-US" sz="1800" b="1" i="0" u="none" strike="noStrike" cap="none" normalizeH="0" baseline="0">
                          <a:ln>
                            <a:noFill/>
                          </a:ln>
                          <a:solidFill>
                            <a:schemeClr val="accent1"/>
                          </a:solidFill>
                          <a:effectLst/>
                          <a:latin typeface="Arial Narrow" panose="020B0606020202030204" pitchFamily="34"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9933FF"/>
                        </a:gs>
                        <a:gs pos="100000">
                          <a:srgbClr val="9933FF">
                            <a:gamma/>
                            <a:invGamma/>
                          </a:srgbClr>
                        </a:gs>
                      </a:gsLst>
                      <a:lin ang="5400000" scaled="1"/>
                    </a:gradFill>
                  </a:tcPr>
                </a:tc>
                <a:extLst>
                  <a:ext uri="{0D108BD9-81ED-4DB2-BD59-A6C34878D82A}">
                    <a16:rowId xmlns:a16="http://schemas.microsoft.com/office/drawing/2014/main" val="928757562"/>
                  </a:ext>
                </a:extLst>
              </a:tr>
              <a:tr h="581025">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地点：何处做？是否定在此地做？</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FFFF"/>
                        </a:gs>
                        <a:gs pos="100000">
                          <a:srgbClr val="FFFF00"/>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指定工作岗位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EC6D1"/>
                        </a:gs>
                        <a:gs pos="100000">
                          <a:srgbClr val="D60093"/>
                        </a:gs>
                      </a:gsLst>
                      <a:lin ang="5400000" scaled="1"/>
                    </a:gradFill>
                  </a:tcPr>
                </a:tc>
                <a:tc vMerge="1">
                  <a:txBody>
                    <a:bodyPr/>
                    <a:lstStyle/>
                    <a:p>
                      <a:endParaRPr lang="en-CA"/>
                    </a:p>
                  </a:txBody>
                  <a:tcPr/>
                </a:tc>
                <a:extLst>
                  <a:ext uri="{0D108BD9-81ED-4DB2-BD59-A6C34878D82A}">
                    <a16:rowId xmlns:a16="http://schemas.microsoft.com/office/drawing/2014/main" val="1806914293"/>
                  </a:ext>
                </a:extLst>
              </a:tr>
              <a:tr h="579438">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人员：由谁做？别人能否做得更好？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FFFF"/>
                        </a:gs>
                        <a:gs pos="100000">
                          <a:srgbClr val="FFFF00"/>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标明负责人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EC6D1"/>
                        </a:gs>
                        <a:gs pos="100000">
                          <a:srgbClr val="D60093"/>
                        </a:gs>
                      </a:gsLst>
                      <a:lin ang="5400000" scaled="1"/>
                    </a:gradFill>
                  </a:tcPr>
                </a:tc>
                <a:tc vMerge="1">
                  <a:txBody>
                    <a:bodyPr/>
                    <a:lstStyle/>
                    <a:p>
                      <a:endParaRPr lang="en-CA"/>
                    </a:p>
                  </a:txBody>
                  <a:tcPr/>
                </a:tc>
                <a:extLst>
                  <a:ext uri="{0D108BD9-81ED-4DB2-BD59-A6C34878D82A}">
                    <a16:rowId xmlns:a16="http://schemas.microsoft.com/office/drawing/2014/main" val="3831816387"/>
                  </a:ext>
                </a:extLst>
              </a:tr>
              <a:tr h="633413">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方法：怎样做？有无更好的手段？</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00FFFF"/>
                        </a:gs>
                        <a:gs pos="100000">
                          <a:srgbClr val="FFFF00"/>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rgbClr val="2116F8"/>
                          </a:solidFill>
                          <a:effectLst/>
                          <a:latin typeface="宋体" panose="02010600030101010101" pitchFamily="2" charset="-122"/>
                          <a:ea typeface="宋体" panose="02010600030101010101" pitchFamily="2" charset="-122"/>
                        </a:rPr>
                        <a:t>确定工作方法与程序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EC6D1"/>
                        </a:gs>
                        <a:gs pos="100000">
                          <a:srgbClr val="D60093"/>
                        </a:gs>
                      </a:gsLst>
                      <a:lin ang="5400000" scaled="1"/>
                    </a:gradFill>
                  </a:tcPr>
                </a:tc>
                <a:tc vMerge="1">
                  <a:txBody>
                    <a:bodyPr/>
                    <a:lstStyle/>
                    <a:p>
                      <a:endParaRPr lang="en-CA"/>
                    </a:p>
                  </a:txBody>
                  <a:tcPr/>
                </a:tc>
                <a:extLst>
                  <a:ext uri="{0D108BD9-81ED-4DB2-BD59-A6C34878D82A}">
                    <a16:rowId xmlns:a16="http://schemas.microsoft.com/office/drawing/2014/main" val="2780826424"/>
                  </a:ext>
                </a:extLst>
              </a:tr>
            </a:tbl>
          </a:graphicData>
        </a:graphic>
      </p:graphicFrame>
      <p:grpSp>
        <p:nvGrpSpPr>
          <p:cNvPr id="4" name="Group 176">
            <a:extLst>
              <a:ext uri="{FF2B5EF4-FFF2-40B4-BE49-F238E27FC236}">
                <a16:creationId xmlns:a16="http://schemas.microsoft.com/office/drawing/2014/main" id="{95C2F675-55F6-4C09-30F7-28EB739C8263}"/>
              </a:ext>
            </a:extLst>
          </p:cNvPr>
          <p:cNvGrpSpPr>
            <a:grpSpLocks/>
          </p:cNvGrpSpPr>
          <p:nvPr/>
        </p:nvGrpSpPr>
        <p:grpSpPr bwMode="auto">
          <a:xfrm>
            <a:off x="2564752" y="1210258"/>
            <a:ext cx="4475163" cy="595313"/>
            <a:chOff x="0" y="0"/>
            <a:chExt cx="1523" cy="375"/>
          </a:xfrm>
        </p:grpSpPr>
        <p:graphicFrame>
          <p:nvGraphicFramePr>
            <p:cNvPr id="5" name="Object 177">
              <a:extLst>
                <a:ext uri="{FF2B5EF4-FFF2-40B4-BE49-F238E27FC236}">
                  <a16:creationId xmlns:a16="http://schemas.microsoft.com/office/drawing/2014/main" id="{C43A435C-1FFD-6C32-C0BC-CCAB15026070}"/>
                </a:ext>
              </a:extLst>
            </p:cNvPr>
            <p:cNvGraphicFramePr>
              <a:graphicFrameLocks noChangeAspect="1"/>
            </p:cNvGraphicFramePr>
            <p:nvPr/>
          </p:nvGraphicFramePr>
          <p:xfrm>
            <a:off x="6" y="21"/>
            <a:ext cx="1500" cy="354"/>
          </p:xfrm>
          <a:graphic>
            <a:graphicData uri="http://schemas.openxmlformats.org/presentationml/2006/ole">
              <mc:AlternateContent xmlns:mc="http://schemas.openxmlformats.org/markup-compatibility/2006">
                <mc:Choice xmlns:v="urn:schemas-microsoft-com:vml" Requires="v">
                  <p:oleObj spid="_x0000_s15363" name="位图图像" r:id="rId3" imgW="4076190" imgH="561905" progId="Paint.Picture">
                    <p:embed/>
                  </p:oleObj>
                </mc:Choice>
                <mc:Fallback>
                  <p:oleObj name="位图图像" r:id="rId3" imgW="4076190" imgH="561905" progId="Paint.Picture">
                    <p:embed/>
                    <p:pic>
                      <p:nvPicPr>
                        <p:cNvPr id="971953" name="Object 177">
                          <a:extLst>
                            <a:ext uri="{FF2B5EF4-FFF2-40B4-BE49-F238E27FC236}">
                              <a16:creationId xmlns:a16="http://schemas.microsoft.com/office/drawing/2014/main" id="{91A41777-4AA5-3089-3036-EC07BD3B6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 y="21"/>
                          <a:ext cx="1500"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6" name="Text Box 178">
              <a:extLst>
                <a:ext uri="{FF2B5EF4-FFF2-40B4-BE49-F238E27FC236}">
                  <a16:creationId xmlns:a16="http://schemas.microsoft.com/office/drawing/2014/main" id="{29E2D396-191B-9D85-77CC-36373702B12B}"/>
                </a:ext>
              </a:extLst>
            </p:cNvPr>
            <p:cNvSpPr txBox="1">
              <a:spLocks noChangeArrowheads="1"/>
            </p:cNvSpPr>
            <p:nvPr/>
          </p:nvSpPr>
          <p:spPr bwMode="auto">
            <a:xfrm>
              <a:off x="0" y="0"/>
              <a:ext cx="15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a:solidFill>
                    <a:schemeClr val="bg1"/>
                  </a:solidFill>
                  <a:effectLst/>
                  <a:latin typeface="宋体" panose="02010600030101010101" pitchFamily="2" charset="-122"/>
                  <a:ea typeface="宋体" panose="02010600030101010101" pitchFamily="2" charset="-122"/>
                </a:rPr>
                <a:t>业务流程改进(</a:t>
              </a:r>
              <a:r>
                <a:rPr kumimoji="1" lang="en-US" altLang="zh-CN" sz="2800">
                  <a:solidFill>
                    <a:schemeClr val="bg1"/>
                  </a:solidFill>
                  <a:effectLst/>
                  <a:latin typeface="宋体" panose="02010600030101010101" pitchFamily="2" charset="-122"/>
                  <a:ea typeface="宋体" panose="02010600030101010101" pitchFamily="2" charset="-122"/>
                </a:rPr>
                <a:t>BPI)６</a:t>
              </a:r>
              <a:r>
                <a:rPr kumimoji="1" lang="zh-CN" altLang="en-US" sz="2800">
                  <a:solidFill>
                    <a:schemeClr val="bg1"/>
                  </a:solidFill>
                  <a:effectLst/>
                  <a:latin typeface="宋体" panose="02010600030101010101" pitchFamily="2" charset="-122"/>
                  <a:ea typeface="宋体" panose="02010600030101010101" pitchFamily="2" charset="-122"/>
                </a:rPr>
                <a:t>问题</a:t>
              </a:r>
              <a:r>
                <a:rPr kumimoji="1" lang="zh-CN" altLang="en-US" sz="2800">
                  <a:solidFill>
                    <a:schemeClr val="bg1"/>
                  </a:solidFill>
                  <a:effectLst/>
                  <a:latin typeface="Times New Roman" panose="02020603050405020304" pitchFamily="18" charset="0"/>
                  <a:ea typeface="宋体" panose="02010600030101010101" pitchFamily="2" charset="-122"/>
                </a:rPr>
                <a:t> </a:t>
              </a:r>
            </a:p>
          </p:txBody>
        </p:sp>
      </p:grpSp>
    </p:spTree>
    <p:extLst>
      <p:ext uri="{BB962C8B-B14F-4D97-AF65-F5344CB8AC3E}">
        <p14:creationId xmlns:p14="http://schemas.microsoft.com/office/powerpoint/2010/main" val="3406866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F042DB-B127-2509-8ABD-591606E2E79C}"/>
              </a:ext>
            </a:extLst>
          </p:cNvPr>
          <p:cNvSpPr>
            <a:spLocks noGrp="1"/>
          </p:cNvSpPr>
          <p:nvPr>
            <p:ph type="body" sz="quarter" idx="10"/>
          </p:nvPr>
        </p:nvSpPr>
        <p:spPr>
          <a:xfrm>
            <a:off x="1587196" y="340254"/>
            <a:ext cx="5634697" cy="530225"/>
          </a:xfrm>
        </p:spPr>
        <p:txBody>
          <a:bodyPr/>
          <a:lstStyle/>
          <a:p>
            <a:r>
              <a:rPr lang="en-CA" dirty="0"/>
              <a:t>3.2 </a:t>
            </a:r>
            <a:r>
              <a:rPr lang="zh-CN" altLang="en-US" dirty="0"/>
              <a:t>系统规划的目标和任务</a:t>
            </a:r>
            <a:endParaRPr lang="en-CA" dirty="0"/>
          </a:p>
          <a:p>
            <a:endParaRPr lang="en-CA" dirty="0"/>
          </a:p>
        </p:txBody>
      </p:sp>
      <p:grpSp>
        <p:nvGrpSpPr>
          <p:cNvPr id="3" name="Group 2">
            <a:extLst>
              <a:ext uri="{FF2B5EF4-FFF2-40B4-BE49-F238E27FC236}">
                <a16:creationId xmlns:a16="http://schemas.microsoft.com/office/drawing/2014/main" id="{1DA12DCC-864D-1BEF-68E8-5B9B2FFFCA30}"/>
              </a:ext>
            </a:extLst>
          </p:cNvPr>
          <p:cNvGrpSpPr>
            <a:grpSpLocks/>
          </p:cNvGrpSpPr>
          <p:nvPr/>
        </p:nvGrpSpPr>
        <p:grpSpPr bwMode="auto">
          <a:xfrm>
            <a:off x="857250" y="1200150"/>
            <a:ext cx="3846513" cy="595313"/>
            <a:chOff x="0" y="0"/>
            <a:chExt cx="1523" cy="375"/>
          </a:xfrm>
        </p:grpSpPr>
        <p:graphicFrame>
          <p:nvGraphicFramePr>
            <p:cNvPr id="4" name="Object 3">
              <a:extLst>
                <a:ext uri="{FF2B5EF4-FFF2-40B4-BE49-F238E27FC236}">
                  <a16:creationId xmlns:a16="http://schemas.microsoft.com/office/drawing/2014/main" id="{BF141BCF-A085-1A1A-CA4B-52F817F08DD7}"/>
                </a:ext>
              </a:extLst>
            </p:cNvPr>
            <p:cNvGraphicFramePr>
              <a:graphicFrameLocks noChangeAspect="1"/>
            </p:cNvGraphicFramePr>
            <p:nvPr/>
          </p:nvGraphicFramePr>
          <p:xfrm>
            <a:off x="6" y="21"/>
            <a:ext cx="1500" cy="354"/>
          </p:xfrm>
          <a:graphic>
            <a:graphicData uri="http://schemas.openxmlformats.org/presentationml/2006/ole">
              <mc:AlternateContent xmlns:mc="http://schemas.openxmlformats.org/markup-compatibility/2006">
                <mc:Choice xmlns:v="urn:schemas-microsoft-com:vml" Requires="v">
                  <p:oleObj spid="_x0000_s16387" name="位图图像" r:id="rId3" imgW="4076190" imgH="561905" progId="Paint.Picture">
                    <p:embed/>
                  </p:oleObj>
                </mc:Choice>
                <mc:Fallback>
                  <p:oleObj name="位图图像" r:id="rId3" imgW="4076190" imgH="561905" progId="Paint.Picture">
                    <p:embed/>
                    <p:pic>
                      <p:nvPicPr>
                        <p:cNvPr id="972803" name="Object 3">
                          <a:extLst>
                            <a:ext uri="{FF2B5EF4-FFF2-40B4-BE49-F238E27FC236}">
                              <a16:creationId xmlns:a16="http://schemas.microsoft.com/office/drawing/2014/main" id="{3EB0F5DE-5E23-5BA7-8B10-18C765C4A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 y="21"/>
                          <a:ext cx="1500"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5" name="Text Box 4">
              <a:extLst>
                <a:ext uri="{FF2B5EF4-FFF2-40B4-BE49-F238E27FC236}">
                  <a16:creationId xmlns:a16="http://schemas.microsoft.com/office/drawing/2014/main" id="{524AB50E-DEF2-A61F-FF46-9526FDC67B40}"/>
                </a:ext>
              </a:extLst>
            </p:cNvPr>
            <p:cNvSpPr txBox="1">
              <a:spLocks noChangeArrowheads="1"/>
            </p:cNvSpPr>
            <p:nvPr/>
          </p:nvSpPr>
          <p:spPr bwMode="auto">
            <a:xfrm>
              <a:off x="0" y="0"/>
              <a:ext cx="15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a:solidFill>
                    <a:schemeClr val="bg1"/>
                  </a:solidFill>
                  <a:effectLst/>
                  <a:latin typeface="Times New Roman" panose="02020603050405020304" pitchFamily="18" charset="0"/>
                  <a:ea typeface="宋体" panose="02010600030101010101" pitchFamily="2" charset="-122"/>
                </a:rPr>
                <a:t>业务流程重组（</a:t>
              </a:r>
              <a:r>
                <a:rPr kumimoji="1" lang="en-US" altLang="zh-CN" sz="2800">
                  <a:solidFill>
                    <a:schemeClr val="bg1"/>
                  </a:solidFill>
                  <a:effectLst/>
                  <a:latin typeface="Times New Roman" panose="02020603050405020304" pitchFamily="18" charset="0"/>
                  <a:ea typeface="宋体" panose="02010600030101010101" pitchFamily="2" charset="-122"/>
                </a:rPr>
                <a:t>BPR）</a:t>
              </a:r>
              <a:endParaRPr kumimoji="1" lang="zh-CN" altLang="en-US" sz="2800">
                <a:solidFill>
                  <a:schemeClr val="bg1"/>
                </a:solidFill>
                <a:effectLst/>
                <a:latin typeface="Times New Roman" panose="02020603050405020304" pitchFamily="18" charset="0"/>
                <a:ea typeface="宋体" panose="02010600030101010101" pitchFamily="2" charset="-122"/>
              </a:endParaRPr>
            </a:p>
          </p:txBody>
        </p:sp>
      </p:grpSp>
      <p:sp>
        <p:nvSpPr>
          <p:cNvPr id="6" name="Text Box 5">
            <a:extLst>
              <a:ext uri="{FF2B5EF4-FFF2-40B4-BE49-F238E27FC236}">
                <a16:creationId xmlns:a16="http://schemas.microsoft.com/office/drawing/2014/main" id="{E5DBBF47-EDAE-C99D-6B18-D1E94AEA995A}"/>
              </a:ext>
            </a:extLst>
          </p:cNvPr>
          <p:cNvSpPr txBox="1">
            <a:spLocks noChangeArrowheads="1"/>
          </p:cNvSpPr>
          <p:nvPr/>
        </p:nvSpPr>
        <p:spPr bwMode="auto">
          <a:xfrm>
            <a:off x="606878" y="1828801"/>
            <a:ext cx="11410951" cy="28623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lgn="just">
              <a:spcBef>
                <a:spcPct val="50000"/>
              </a:spcBef>
              <a:buClrTx/>
              <a:buFontTx/>
              <a:buNone/>
            </a:pPr>
            <a:r>
              <a:rPr lang="en-US" altLang="zh-CN" sz="2400" dirty="0">
                <a:solidFill>
                  <a:srgbClr val="3333FF"/>
                </a:solidFill>
                <a:effectLst/>
              </a:rPr>
              <a:t>    </a:t>
            </a:r>
            <a:r>
              <a:rPr lang="en-US" altLang="zh-CN" sz="2400" dirty="0" err="1">
                <a:solidFill>
                  <a:srgbClr val="3333FF"/>
                </a:solidFill>
                <a:effectLst/>
              </a:rPr>
              <a:t>BPR（Business</a:t>
            </a:r>
            <a:r>
              <a:rPr lang="en-US" altLang="zh-CN" sz="2400" dirty="0">
                <a:solidFill>
                  <a:srgbClr val="3333FF"/>
                </a:solidFill>
                <a:effectLst/>
              </a:rPr>
              <a:t> Process Re-engineering）</a:t>
            </a:r>
            <a:r>
              <a:rPr lang="zh-CN" altLang="en-US" sz="2400" dirty="0">
                <a:solidFill>
                  <a:srgbClr val="3333FF"/>
                </a:solidFill>
                <a:effectLst/>
              </a:rPr>
              <a:t>是指</a:t>
            </a:r>
            <a:r>
              <a:rPr lang="zh-CN" altLang="en-US" sz="2400" dirty="0">
                <a:solidFill>
                  <a:srgbClr val="3333FF"/>
                </a:solidFill>
                <a:effectLst/>
                <a:latin typeface="Times New Roman" panose="02020603050405020304" pitchFamily="18" charset="0"/>
              </a:rPr>
              <a:t>“</a:t>
            </a:r>
            <a:r>
              <a:rPr lang="zh-CN" altLang="en-US" sz="2400" dirty="0">
                <a:solidFill>
                  <a:srgbClr val="3333FF"/>
                </a:solidFill>
                <a:effectLst/>
              </a:rPr>
              <a:t>以业务流程为改造对象和中心、以客户需求和满意度为目标、对现有业务流程进行根本的再思考和彻底的再设计，利用先进的制造技术、信息技术以及现代化的管理手段、最大限度地实现技术上的功能集成和管理上的职能集成，以打破传统的职能型组织结构(</a:t>
            </a:r>
            <a:r>
              <a:rPr lang="en-US" altLang="zh-CN" sz="2400" dirty="0">
                <a:solidFill>
                  <a:srgbClr val="3333FF"/>
                </a:solidFill>
                <a:effectLst/>
              </a:rPr>
              <a:t>Function-Organization)，</a:t>
            </a:r>
            <a:r>
              <a:rPr lang="zh-CN" altLang="en-US" sz="2400" dirty="0">
                <a:solidFill>
                  <a:srgbClr val="3333FF"/>
                </a:solidFill>
                <a:effectLst/>
              </a:rPr>
              <a:t>建立全新的过程型组织结构（</a:t>
            </a:r>
            <a:r>
              <a:rPr lang="en-US" altLang="zh-CN" sz="2400" dirty="0">
                <a:solidFill>
                  <a:srgbClr val="3333FF"/>
                </a:solidFill>
                <a:effectLst/>
              </a:rPr>
              <a:t>Process-Oriented Organization），</a:t>
            </a:r>
            <a:r>
              <a:rPr lang="zh-CN" altLang="en-US" sz="2400" dirty="0">
                <a:solidFill>
                  <a:srgbClr val="3333FF"/>
                </a:solidFill>
                <a:effectLst/>
              </a:rPr>
              <a:t>从而实现企业在经营成本、质量、服务和速度等方面的巨大改善</a:t>
            </a:r>
            <a:r>
              <a:rPr lang="zh-CN" altLang="en-US" sz="2400" dirty="0">
                <a:solidFill>
                  <a:srgbClr val="3333FF"/>
                </a:solidFill>
                <a:effectLst/>
                <a:latin typeface="Times New Roman" panose="02020603050405020304" pitchFamily="18" charset="0"/>
              </a:rPr>
              <a:t>”</a:t>
            </a:r>
            <a:r>
              <a:rPr lang="zh-CN" altLang="en-US" sz="2400" dirty="0">
                <a:solidFill>
                  <a:srgbClr val="3333FF"/>
                </a:solidFill>
                <a:effectLst/>
              </a:rPr>
              <a:t>。</a:t>
            </a:r>
          </a:p>
          <a:p>
            <a:pPr algn="just">
              <a:spcBef>
                <a:spcPct val="50000"/>
              </a:spcBef>
              <a:buClrTx/>
              <a:buFontTx/>
              <a:buNone/>
            </a:pPr>
            <a:endParaRPr lang="zh-CN" altLang="en-US" sz="2400" dirty="0">
              <a:solidFill>
                <a:srgbClr val="3333FF"/>
              </a:solidFill>
              <a:effectLst/>
            </a:endParaRPr>
          </a:p>
        </p:txBody>
      </p:sp>
    </p:spTree>
    <p:extLst>
      <p:ext uri="{BB962C8B-B14F-4D97-AF65-F5344CB8AC3E}">
        <p14:creationId xmlns:p14="http://schemas.microsoft.com/office/powerpoint/2010/main" val="1781529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823A1-0531-FA46-5A18-AD8A921C3B0D}"/>
              </a:ext>
            </a:extLst>
          </p:cNvPr>
          <p:cNvSpPr>
            <a:spLocks noGrp="1"/>
          </p:cNvSpPr>
          <p:nvPr>
            <p:ph type="body" sz="quarter" idx="10"/>
          </p:nvPr>
        </p:nvSpPr>
        <p:spPr>
          <a:xfrm>
            <a:off x="1587197" y="340254"/>
            <a:ext cx="6017252" cy="530225"/>
          </a:xfrm>
        </p:spPr>
        <p:txBody>
          <a:bodyPr/>
          <a:lstStyle/>
          <a:p>
            <a:r>
              <a:rPr lang="en-CA" dirty="0"/>
              <a:t>3.2 </a:t>
            </a:r>
            <a:r>
              <a:rPr lang="zh-CN" altLang="en-US" dirty="0"/>
              <a:t>系统规划的目标和任务</a:t>
            </a:r>
            <a:endParaRPr lang="en-CA" dirty="0"/>
          </a:p>
          <a:p>
            <a:endParaRPr lang="en-CA" dirty="0"/>
          </a:p>
        </p:txBody>
      </p:sp>
      <p:sp>
        <p:nvSpPr>
          <p:cNvPr id="3" name="Freeform 11">
            <a:extLst>
              <a:ext uri="{FF2B5EF4-FFF2-40B4-BE49-F238E27FC236}">
                <a16:creationId xmlns:a16="http://schemas.microsoft.com/office/drawing/2014/main" id="{A812140C-60E2-95D8-6436-BDB492659B4A}"/>
              </a:ext>
            </a:extLst>
          </p:cNvPr>
          <p:cNvSpPr>
            <a:spLocks/>
          </p:cNvSpPr>
          <p:nvPr/>
        </p:nvSpPr>
        <p:spPr bwMode="auto">
          <a:xfrm>
            <a:off x="2647723" y="2284413"/>
            <a:ext cx="3549650" cy="3321050"/>
          </a:xfrm>
          <a:custGeom>
            <a:avLst/>
            <a:gdLst>
              <a:gd name="T0" fmla="*/ 2648 w 2649"/>
              <a:gd name="T1" fmla="*/ 0 h 2092"/>
              <a:gd name="T2" fmla="*/ 0 w 2649"/>
              <a:gd name="T3" fmla="*/ 0 h 2092"/>
              <a:gd name="T4" fmla="*/ 3 w 2649"/>
              <a:gd name="T5" fmla="*/ 2092 h 2092"/>
              <a:gd name="T6" fmla="*/ 2649 w 2649"/>
              <a:gd name="T7" fmla="*/ 1092 h 2092"/>
              <a:gd name="T8" fmla="*/ 2648 w 2649"/>
              <a:gd name="T9" fmla="*/ 0 h 2092"/>
            </a:gdLst>
            <a:ahLst/>
            <a:cxnLst>
              <a:cxn ang="0">
                <a:pos x="T0" y="T1"/>
              </a:cxn>
              <a:cxn ang="0">
                <a:pos x="T2" y="T3"/>
              </a:cxn>
              <a:cxn ang="0">
                <a:pos x="T4" y="T5"/>
              </a:cxn>
              <a:cxn ang="0">
                <a:pos x="T6" y="T7"/>
              </a:cxn>
              <a:cxn ang="0">
                <a:pos x="T8" y="T9"/>
              </a:cxn>
            </a:cxnLst>
            <a:rect l="0" t="0" r="r" b="b"/>
            <a:pathLst>
              <a:path w="2649" h="2092">
                <a:moveTo>
                  <a:pt x="2648" y="0"/>
                </a:moveTo>
                <a:lnTo>
                  <a:pt x="0" y="0"/>
                </a:lnTo>
                <a:lnTo>
                  <a:pt x="3" y="2092"/>
                </a:lnTo>
                <a:lnTo>
                  <a:pt x="2649" y="1092"/>
                </a:lnTo>
                <a:lnTo>
                  <a:pt x="2648" y="0"/>
                </a:lnTo>
                <a:close/>
              </a:path>
            </a:pathLst>
          </a:custGeom>
          <a:gradFill rotWithShape="0">
            <a:gsLst>
              <a:gs pos="0">
                <a:srgbClr val="9999FF"/>
              </a:gs>
              <a:gs pos="100000">
                <a:srgbClr val="9999FF">
                  <a:gamma/>
                  <a:shade val="98431"/>
                  <a:invGamma/>
                </a:srgbClr>
              </a:gs>
            </a:gsLst>
            <a:lin ang="5400000" scaled="1"/>
          </a:gra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p>
            <a:endParaRPr lang="en-CA"/>
          </a:p>
        </p:txBody>
      </p:sp>
      <p:sp>
        <p:nvSpPr>
          <p:cNvPr id="4" name="Freeform 12">
            <a:extLst>
              <a:ext uri="{FF2B5EF4-FFF2-40B4-BE49-F238E27FC236}">
                <a16:creationId xmlns:a16="http://schemas.microsoft.com/office/drawing/2014/main" id="{63D3CB01-5EFE-2F3B-49C1-30C3CD7D6917}"/>
              </a:ext>
            </a:extLst>
          </p:cNvPr>
          <p:cNvSpPr>
            <a:spLocks/>
          </p:cNvSpPr>
          <p:nvPr/>
        </p:nvSpPr>
        <p:spPr bwMode="auto">
          <a:xfrm>
            <a:off x="2647723" y="4117975"/>
            <a:ext cx="7221537" cy="2068513"/>
          </a:xfrm>
          <a:custGeom>
            <a:avLst/>
            <a:gdLst>
              <a:gd name="T0" fmla="*/ 0 w 5389"/>
              <a:gd name="T1" fmla="*/ 1115 h 1434"/>
              <a:gd name="T2" fmla="*/ 3 w 5389"/>
              <a:gd name="T3" fmla="*/ 1434 h 1434"/>
              <a:gd name="T4" fmla="*/ 5389 w 5389"/>
              <a:gd name="T5" fmla="*/ 1434 h 1434"/>
              <a:gd name="T6" fmla="*/ 5389 w 5389"/>
              <a:gd name="T7" fmla="*/ 1096 h 1434"/>
              <a:gd name="T8" fmla="*/ 2695 w 5389"/>
              <a:gd name="T9" fmla="*/ 0 h 1434"/>
              <a:gd name="T10" fmla="*/ 0 w 5389"/>
              <a:gd name="T11" fmla="*/ 1115 h 1434"/>
            </a:gdLst>
            <a:ahLst/>
            <a:cxnLst>
              <a:cxn ang="0">
                <a:pos x="T0" y="T1"/>
              </a:cxn>
              <a:cxn ang="0">
                <a:pos x="T2" y="T3"/>
              </a:cxn>
              <a:cxn ang="0">
                <a:pos x="T4" y="T5"/>
              </a:cxn>
              <a:cxn ang="0">
                <a:pos x="T6" y="T7"/>
              </a:cxn>
              <a:cxn ang="0">
                <a:pos x="T8" y="T9"/>
              </a:cxn>
              <a:cxn ang="0">
                <a:pos x="T10" y="T11"/>
              </a:cxn>
            </a:cxnLst>
            <a:rect l="0" t="0" r="r" b="b"/>
            <a:pathLst>
              <a:path w="5389" h="1434">
                <a:moveTo>
                  <a:pt x="0" y="1115"/>
                </a:moveTo>
                <a:lnTo>
                  <a:pt x="3" y="1434"/>
                </a:lnTo>
                <a:lnTo>
                  <a:pt x="5389" y="1434"/>
                </a:lnTo>
                <a:lnTo>
                  <a:pt x="5389" y="1096"/>
                </a:lnTo>
                <a:lnTo>
                  <a:pt x="2695" y="0"/>
                </a:lnTo>
                <a:lnTo>
                  <a:pt x="0" y="1115"/>
                </a:lnTo>
                <a:close/>
              </a:path>
            </a:pathLst>
          </a:custGeom>
          <a:gradFill rotWithShape="0">
            <a:gsLst>
              <a:gs pos="0">
                <a:srgbClr val="3333CC"/>
              </a:gs>
              <a:gs pos="100000">
                <a:srgbClr val="3333CC">
                  <a:gamma/>
                  <a:tint val="98431"/>
                  <a:invGamma/>
                </a:srgbClr>
              </a:gs>
            </a:gsLst>
            <a:lin ang="5400000" scaled="1"/>
          </a:gra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p>
            <a:endParaRPr lang="en-CA"/>
          </a:p>
        </p:txBody>
      </p:sp>
      <p:sp>
        <p:nvSpPr>
          <p:cNvPr id="5" name="Freeform 13">
            <a:extLst>
              <a:ext uri="{FF2B5EF4-FFF2-40B4-BE49-F238E27FC236}">
                <a16:creationId xmlns:a16="http://schemas.microsoft.com/office/drawing/2014/main" id="{E8A1D85E-2510-92F1-47CE-30255170838F}"/>
              </a:ext>
            </a:extLst>
          </p:cNvPr>
          <p:cNvSpPr>
            <a:spLocks/>
          </p:cNvSpPr>
          <p:nvPr/>
        </p:nvSpPr>
        <p:spPr bwMode="auto">
          <a:xfrm flipH="1">
            <a:off x="6319610" y="2284413"/>
            <a:ext cx="3549650" cy="3321050"/>
          </a:xfrm>
          <a:custGeom>
            <a:avLst/>
            <a:gdLst>
              <a:gd name="T0" fmla="*/ 2648 w 2649"/>
              <a:gd name="T1" fmla="*/ 0 h 2092"/>
              <a:gd name="T2" fmla="*/ 0 w 2649"/>
              <a:gd name="T3" fmla="*/ 0 h 2092"/>
              <a:gd name="T4" fmla="*/ 3 w 2649"/>
              <a:gd name="T5" fmla="*/ 2092 h 2092"/>
              <a:gd name="T6" fmla="*/ 2649 w 2649"/>
              <a:gd name="T7" fmla="*/ 1092 h 2092"/>
              <a:gd name="T8" fmla="*/ 2648 w 2649"/>
              <a:gd name="T9" fmla="*/ 0 h 2092"/>
            </a:gdLst>
            <a:ahLst/>
            <a:cxnLst>
              <a:cxn ang="0">
                <a:pos x="T0" y="T1"/>
              </a:cxn>
              <a:cxn ang="0">
                <a:pos x="T2" y="T3"/>
              </a:cxn>
              <a:cxn ang="0">
                <a:pos x="T4" y="T5"/>
              </a:cxn>
              <a:cxn ang="0">
                <a:pos x="T6" y="T7"/>
              </a:cxn>
              <a:cxn ang="0">
                <a:pos x="T8" y="T9"/>
              </a:cxn>
            </a:cxnLst>
            <a:rect l="0" t="0" r="r" b="b"/>
            <a:pathLst>
              <a:path w="2649" h="2092">
                <a:moveTo>
                  <a:pt x="2648" y="0"/>
                </a:moveTo>
                <a:lnTo>
                  <a:pt x="0" y="0"/>
                </a:lnTo>
                <a:lnTo>
                  <a:pt x="3" y="2092"/>
                </a:lnTo>
                <a:lnTo>
                  <a:pt x="2649" y="1092"/>
                </a:lnTo>
                <a:lnTo>
                  <a:pt x="2648" y="0"/>
                </a:lnTo>
                <a:close/>
              </a:path>
            </a:pathLst>
          </a:custGeom>
          <a:gradFill rotWithShape="0">
            <a:gsLst>
              <a:gs pos="0">
                <a:srgbClr val="CC99FF"/>
              </a:gs>
              <a:gs pos="100000">
                <a:srgbClr val="CC99FF">
                  <a:gamma/>
                  <a:shade val="95294"/>
                  <a:invGamma/>
                </a:srgbClr>
              </a:gs>
            </a:gsLst>
            <a:lin ang="5400000" scaled="1"/>
          </a:gra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p>
            <a:endParaRPr lang="en-CA"/>
          </a:p>
        </p:txBody>
      </p:sp>
      <p:sp>
        <p:nvSpPr>
          <p:cNvPr id="6" name="Rectangle 14">
            <a:extLst>
              <a:ext uri="{FF2B5EF4-FFF2-40B4-BE49-F238E27FC236}">
                <a16:creationId xmlns:a16="http://schemas.microsoft.com/office/drawing/2014/main" id="{5CA08271-2C21-6037-DECF-99FD63CDADB5}"/>
              </a:ext>
            </a:extLst>
          </p:cNvPr>
          <p:cNvSpPr>
            <a:spLocks noChangeArrowheads="1"/>
          </p:cNvSpPr>
          <p:nvPr/>
        </p:nvSpPr>
        <p:spPr bwMode="auto">
          <a:xfrm>
            <a:off x="5413148" y="3851275"/>
            <a:ext cx="1762125" cy="917575"/>
          </a:xfrm>
          <a:prstGeom prst="rect">
            <a:avLst/>
          </a:prstGeom>
          <a:noFill/>
          <a:ln>
            <a:noFill/>
          </a:ln>
          <a:effectLst>
            <a:outerShdw dist="35921" dir="2700000" algn="ctr" rotWithShape="0">
              <a:schemeClr val="hlink"/>
            </a:outerShdw>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6350">
                <a:solidFill>
                  <a:schemeClr val="accent2"/>
                </a:solidFill>
                <a:miter lim="800000"/>
                <a:headEnd/>
                <a:tailEnd/>
              </a14:hiddenLine>
            </a:ext>
          </a:extLst>
        </p:spPr>
        <p:txBody>
          <a:bodyPr wrap="none" lIns="72000" tIns="0" rIns="0" bIns="0" anchor="ctr"/>
          <a:lstStyle/>
          <a:p>
            <a:endParaRPr lang="en-CA"/>
          </a:p>
        </p:txBody>
      </p:sp>
      <p:sp>
        <p:nvSpPr>
          <p:cNvPr id="7" name="Text Box 18">
            <a:extLst>
              <a:ext uri="{FF2B5EF4-FFF2-40B4-BE49-F238E27FC236}">
                <a16:creationId xmlns:a16="http://schemas.microsoft.com/office/drawing/2014/main" id="{03B3CD61-34A1-6702-1720-61A133C58684}"/>
              </a:ext>
            </a:extLst>
          </p:cNvPr>
          <p:cNvSpPr txBox="1">
            <a:spLocks noChangeArrowheads="1"/>
          </p:cNvSpPr>
          <p:nvPr/>
        </p:nvSpPr>
        <p:spPr bwMode="auto">
          <a:xfrm>
            <a:off x="2658835" y="2400300"/>
            <a:ext cx="3581400" cy="1552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lang="en-US" altLang="zh-CN" sz="2400">
                <a:solidFill>
                  <a:schemeClr val="bg1"/>
                </a:solidFill>
                <a:effectLst/>
              </a:rPr>
              <a:t>  BPR </a:t>
            </a:r>
            <a:r>
              <a:rPr lang="zh-CN" altLang="en-US" sz="2400">
                <a:solidFill>
                  <a:schemeClr val="bg1"/>
                </a:solidFill>
                <a:effectLst/>
              </a:rPr>
              <a:t>摒弃了职能导向， 以最大限度满足顾客需求为核心， 员工成为主动的服务创造者</a:t>
            </a:r>
          </a:p>
        </p:txBody>
      </p:sp>
      <p:sp>
        <p:nvSpPr>
          <p:cNvPr id="8" name="Text Box 19">
            <a:extLst>
              <a:ext uri="{FF2B5EF4-FFF2-40B4-BE49-F238E27FC236}">
                <a16:creationId xmlns:a16="http://schemas.microsoft.com/office/drawing/2014/main" id="{89C7AC3B-770B-A0D3-B6E1-4F4142F1015F}"/>
              </a:ext>
            </a:extLst>
          </p:cNvPr>
          <p:cNvSpPr txBox="1">
            <a:spLocks noChangeArrowheads="1"/>
          </p:cNvSpPr>
          <p:nvPr/>
        </p:nvSpPr>
        <p:spPr bwMode="auto">
          <a:xfrm>
            <a:off x="6278335" y="2324100"/>
            <a:ext cx="3581400" cy="1187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lang="en-US" altLang="zh-CN" sz="2400">
                <a:solidFill>
                  <a:srgbClr val="00FFFF"/>
                </a:solidFill>
                <a:effectLst/>
              </a:rPr>
              <a:t>  BPR </a:t>
            </a:r>
            <a:r>
              <a:rPr lang="zh-CN" altLang="en-US" sz="2400">
                <a:solidFill>
                  <a:srgbClr val="00FFFF"/>
                </a:solidFill>
                <a:effectLst/>
              </a:rPr>
              <a:t>压缩了管理层级，缩短了管理者和员工、顾客的距离</a:t>
            </a:r>
          </a:p>
        </p:txBody>
      </p:sp>
      <p:sp>
        <p:nvSpPr>
          <p:cNvPr id="9" name="Text Box 20">
            <a:extLst>
              <a:ext uri="{FF2B5EF4-FFF2-40B4-BE49-F238E27FC236}">
                <a16:creationId xmlns:a16="http://schemas.microsoft.com/office/drawing/2014/main" id="{840D95AB-3498-2D54-1691-1069C1815373}"/>
              </a:ext>
            </a:extLst>
          </p:cNvPr>
          <p:cNvSpPr txBox="1">
            <a:spLocks noChangeArrowheads="1"/>
          </p:cNvSpPr>
          <p:nvPr/>
        </p:nvSpPr>
        <p:spPr bwMode="auto">
          <a:xfrm>
            <a:off x="3982810" y="5010150"/>
            <a:ext cx="4619625" cy="1187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eaLnBrk="1" hangingPunct="1">
              <a:buClrTx/>
              <a:buFontTx/>
              <a:buNone/>
            </a:pPr>
            <a:r>
              <a:rPr lang="en-US" altLang="zh-CN" sz="2400">
                <a:solidFill>
                  <a:srgbClr val="FFFFFF"/>
                </a:solidFill>
                <a:effectLst/>
              </a:rPr>
              <a:t>BPR </a:t>
            </a:r>
            <a:r>
              <a:rPr lang="zh-CN" altLang="en-US" sz="2400">
                <a:solidFill>
                  <a:srgbClr val="FFFFFF"/>
                </a:solidFill>
                <a:effectLst/>
              </a:rPr>
              <a:t>运用先进的管理技术，消除了传统模式的成本风险，最大限度地保证质量</a:t>
            </a:r>
            <a:endParaRPr lang="zh-CN" altLang="en-US" sz="2400">
              <a:solidFill>
                <a:schemeClr val="tx1"/>
              </a:solidFill>
              <a:effectLst/>
            </a:endParaRPr>
          </a:p>
        </p:txBody>
      </p:sp>
      <p:grpSp>
        <p:nvGrpSpPr>
          <p:cNvPr id="10" name="Group 21">
            <a:extLst>
              <a:ext uri="{FF2B5EF4-FFF2-40B4-BE49-F238E27FC236}">
                <a16:creationId xmlns:a16="http://schemas.microsoft.com/office/drawing/2014/main" id="{9A309494-A220-DE24-4550-2BF6556E303F}"/>
              </a:ext>
            </a:extLst>
          </p:cNvPr>
          <p:cNvGrpSpPr>
            <a:grpSpLocks/>
          </p:cNvGrpSpPr>
          <p:nvPr/>
        </p:nvGrpSpPr>
        <p:grpSpPr bwMode="auto">
          <a:xfrm>
            <a:off x="2611210" y="1200150"/>
            <a:ext cx="7370763" cy="1042988"/>
            <a:chOff x="0" y="0"/>
            <a:chExt cx="1523" cy="375"/>
          </a:xfrm>
        </p:grpSpPr>
        <p:graphicFrame>
          <p:nvGraphicFramePr>
            <p:cNvPr id="11" name="Object 22">
              <a:extLst>
                <a:ext uri="{FF2B5EF4-FFF2-40B4-BE49-F238E27FC236}">
                  <a16:creationId xmlns:a16="http://schemas.microsoft.com/office/drawing/2014/main" id="{A4BA68D9-0E47-5389-E853-BBED2578CD45}"/>
                </a:ext>
              </a:extLst>
            </p:cNvPr>
            <p:cNvGraphicFramePr>
              <a:graphicFrameLocks noChangeAspect="1"/>
            </p:cNvGraphicFramePr>
            <p:nvPr/>
          </p:nvGraphicFramePr>
          <p:xfrm>
            <a:off x="6" y="21"/>
            <a:ext cx="1500" cy="354"/>
          </p:xfrm>
          <a:graphic>
            <a:graphicData uri="http://schemas.openxmlformats.org/presentationml/2006/ole">
              <mc:AlternateContent xmlns:mc="http://schemas.openxmlformats.org/markup-compatibility/2006">
                <mc:Choice xmlns:v="urn:schemas-microsoft-com:vml" Requires="v">
                  <p:oleObj spid="_x0000_s17411" name="位图图像" r:id="rId3" imgW="4076190" imgH="561905" progId="Paint.Picture">
                    <p:embed/>
                  </p:oleObj>
                </mc:Choice>
                <mc:Fallback>
                  <p:oleObj name="位图图像" r:id="rId3" imgW="4076190" imgH="561905" progId="Paint.Picture">
                    <p:embed/>
                    <p:pic>
                      <p:nvPicPr>
                        <p:cNvPr id="973846" name="Object 22">
                          <a:extLst>
                            <a:ext uri="{FF2B5EF4-FFF2-40B4-BE49-F238E27FC236}">
                              <a16:creationId xmlns:a16="http://schemas.microsoft.com/office/drawing/2014/main" id="{6F97BF80-3C24-8A8F-82D3-BFDB56B1E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 y="21"/>
                          <a:ext cx="1500"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2" name="Text Box 23">
              <a:extLst>
                <a:ext uri="{FF2B5EF4-FFF2-40B4-BE49-F238E27FC236}">
                  <a16:creationId xmlns:a16="http://schemas.microsoft.com/office/drawing/2014/main" id="{BDAE8980-FCAF-BFA9-488A-13BD2A1590EA}"/>
                </a:ext>
              </a:extLst>
            </p:cNvPr>
            <p:cNvSpPr txBox="1">
              <a:spLocks noChangeArrowheads="1"/>
            </p:cNvSpPr>
            <p:nvPr/>
          </p:nvSpPr>
          <p:spPr bwMode="auto">
            <a:xfrm>
              <a:off x="0" y="0"/>
              <a:ext cx="152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lang="zh-CN" altLang="en-US" sz="2800">
                  <a:solidFill>
                    <a:schemeClr val="bg1"/>
                  </a:solidFill>
                  <a:effectLst/>
                </a:rPr>
                <a:t>业务流程重组是对企业进行战略性重构的系统工程，其核心是建立面向顾客的业务流程。</a:t>
              </a:r>
            </a:p>
          </p:txBody>
        </p:sp>
      </p:grpSp>
      <p:pic>
        <p:nvPicPr>
          <p:cNvPr id="13" name="Picture 27">
            <a:extLst>
              <a:ext uri="{FF2B5EF4-FFF2-40B4-BE49-F238E27FC236}">
                <a16:creationId xmlns:a16="http://schemas.microsoft.com/office/drawing/2014/main" id="{DA479FD8-FF04-8D14-1A0F-207F1C0EF777}"/>
              </a:ext>
            </a:extLst>
          </p:cNvPr>
          <p:cNvPicPr>
            <a:picLocks noChangeAspect="1" noChangeArrowheads="1"/>
          </p:cNvPicPr>
          <p:nvPr/>
        </p:nvPicPr>
        <p:blipFill>
          <a:blip r:embed="rId5" cstate="hqprint">
            <a:lum bright="-12000"/>
            <a:extLst>
              <a:ext uri="{28A0092B-C50C-407E-A947-70E740481C1C}">
                <a14:useLocalDpi xmlns:a14="http://schemas.microsoft.com/office/drawing/2010/main" val="0"/>
              </a:ext>
            </a:extLst>
          </a:blip>
          <a:srcRect/>
          <a:stretch>
            <a:fillRect/>
          </a:stretch>
        </p:blipFill>
        <p:spPr bwMode="auto">
          <a:xfrm>
            <a:off x="5676673" y="3597275"/>
            <a:ext cx="1152525" cy="1000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8575" algn="ctr">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5">
            <a:extLst>
              <a:ext uri="{FF2B5EF4-FFF2-40B4-BE49-F238E27FC236}">
                <a16:creationId xmlns:a16="http://schemas.microsoft.com/office/drawing/2014/main" id="{B52870FE-F42C-E2E1-456A-C80623A7EA5A}"/>
              </a:ext>
            </a:extLst>
          </p:cNvPr>
          <p:cNvSpPr txBox="1">
            <a:spLocks noChangeArrowheads="1"/>
          </p:cNvSpPr>
          <p:nvPr/>
        </p:nvSpPr>
        <p:spPr bwMode="auto">
          <a:xfrm flipH="1">
            <a:off x="5241698" y="3810000"/>
            <a:ext cx="211455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a:buClrTx/>
              <a:buFontTx/>
              <a:buNone/>
            </a:pPr>
            <a:r>
              <a:rPr lang="en-US" altLang="zh-CN" sz="3200">
                <a:solidFill>
                  <a:srgbClr val="FFFF00"/>
                </a:solidFill>
                <a:effectLst/>
              </a:rPr>
              <a:t>B P R</a:t>
            </a:r>
          </a:p>
        </p:txBody>
      </p:sp>
      <p:pic>
        <p:nvPicPr>
          <p:cNvPr id="15" name="Picture 24">
            <a:extLst>
              <a:ext uri="{FF2B5EF4-FFF2-40B4-BE49-F238E27FC236}">
                <a16:creationId xmlns:a16="http://schemas.microsoft.com/office/drawing/2014/main" id="{7A3F16B6-96E1-BD02-7542-06A9D61AFA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3485" y="3479800"/>
            <a:ext cx="1397000" cy="125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691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65586E-3BBA-AE5F-C95B-7C540AC13623}"/>
              </a:ext>
            </a:extLst>
          </p:cNvPr>
          <p:cNvSpPr>
            <a:spLocks noGrp="1"/>
          </p:cNvSpPr>
          <p:nvPr>
            <p:ph type="body" sz="quarter" idx="10"/>
          </p:nvPr>
        </p:nvSpPr>
        <p:spPr>
          <a:xfrm>
            <a:off x="1587197" y="340254"/>
            <a:ext cx="6017252" cy="530225"/>
          </a:xfrm>
        </p:spPr>
        <p:txBody>
          <a:bodyPr/>
          <a:lstStyle/>
          <a:p>
            <a:r>
              <a:rPr lang="en-CA" dirty="0"/>
              <a:t>3.2 </a:t>
            </a:r>
            <a:r>
              <a:rPr lang="zh-CN" altLang="en-US" dirty="0"/>
              <a:t>系统规划的目标和任务</a:t>
            </a:r>
            <a:endParaRPr lang="en-CA" dirty="0"/>
          </a:p>
          <a:p>
            <a:endParaRPr lang="en-CA" dirty="0"/>
          </a:p>
        </p:txBody>
      </p:sp>
      <p:graphicFrame>
        <p:nvGraphicFramePr>
          <p:cNvPr id="3" name="Object 2051">
            <a:extLst>
              <a:ext uri="{FF2B5EF4-FFF2-40B4-BE49-F238E27FC236}">
                <a16:creationId xmlns:a16="http://schemas.microsoft.com/office/drawing/2014/main" id="{D029AAC4-C2C7-6A43-573F-28BB87832819}"/>
              </a:ext>
            </a:extLst>
          </p:cNvPr>
          <p:cNvGraphicFramePr>
            <a:graphicFrameLocks noChangeAspect="1"/>
          </p:cNvGraphicFramePr>
          <p:nvPr>
            <p:extLst>
              <p:ext uri="{D42A27DB-BD31-4B8C-83A1-F6EECF244321}">
                <p14:modId xmlns:p14="http://schemas.microsoft.com/office/powerpoint/2010/main" val="742602317"/>
              </p:ext>
            </p:extLst>
          </p:nvPr>
        </p:nvGraphicFramePr>
        <p:xfrm>
          <a:off x="15875" y="2007020"/>
          <a:ext cx="4597400" cy="3673475"/>
        </p:xfrm>
        <a:graphic>
          <a:graphicData uri="http://schemas.openxmlformats.org/presentationml/2006/ole">
            <mc:AlternateContent xmlns:mc="http://schemas.openxmlformats.org/markup-compatibility/2006">
              <mc:Choice xmlns:v="urn:schemas-microsoft-com:vml" Requires="v">
                <p:oleObj spid="_x0000_s18438" name="剪辑" r:id="rId4" imgW="3709440" imgH="2963520" progId="MS_ClipArt_Gallery.2">
                  <p:embed/>
                </p:oleObj>
              </mc:Choice>
              <mc:Fallback>
                <p:oleObj name="剪辑" r:id="rId4" imgW="3709440" imgH="2963520" progId="MS_ClipArt_Gallery.2">
                  <p:embed/>
                  <p:pic>
                    <p:nvPicPr>
                      <p:cNvPr id="1090563" name="Object 2051">
                        <a:extLst>
                          <a:ext uri="{FF2B5EF4-FFF2-40B4-BE49-F238E27FC236}">
                            <a16:creationId xmlns:a16="http://schemas.microsoft.com/office/drawing/2014/main" id="{0165AA25-D0D2-99FC-59D8-00E54AC3C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 y="2007020"/>
                        <a:ext cx="4597400" cy="367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2052">
            <a:extLst>
              <a:ext uri="{FF2B5EF4-FFF2-40B4-BE49-F238E27FC236}">
                <a16:creationId xmlns:a16="http://schemas.microsoft.com/office/drawing/2014/main" id="{49585AC5-87E8-EC1E-D5F4-130415A5F25D}"/>
              </a:ext>
            </a:extLst>
          </p:cNvPr>
          <p:cNvSpPr txBox="1">
            <a:spLocks noChangeArrowheads="1"/>
          </p:cNvSpPr>
          <p:nvPr/>
        </p:nvSpPr>
        <p:spPr bwMode="auto">
          <a:xfrm>
            <a:off x="-538163" y="2041945"/>
            <a:ext cx="2817813"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FontTx/>
              <a:buNone/>
            </a:pPr>
            <a:r>
              <a:rPr lang="zh-CN" altLang="en-US" sz="2400" b="0">
                <a:solidFill>
                  <a:srgbClr val="FFFF00"/>
                </a:solidFill>
                <a:effectLst>
                  <a:outerShdw blurRad="38100" dist="38100" dir="2700000" algn="tl">
                    <a:srgbClr val="C0C0C0"/>
                  </a:outerShdw>
                </a:effectLst>
              </a:rPr>
              <a:t>驱动力</a:t>
            </a:r>
          </a:p>
          <a:p>
            <a:pPr algn="ctr">
              <a:lnSpc>
                <a:spcPct val="40000"/>
              </a:lnSpc>
              <a:spcBef>
                <a:spcPct val="50000"/>
              </a:spcBef>
              <a:buClrTx/>
              <a:buFont typeface="Wingdings" panose="05000000000000000000" pitchFamily="2" charset="2"/>
              <a:buChar char="F"/>
            </a:pPr>
            <a:r>
              <a:rPr lang="zh-CN" altLang="en-US" sz="2000" b="0">
                <a:solidFill>
                  <a:srgbClr val="FFFF00"/>
                </a:solidFill>
                <a:effectLst>
                  <a:outerShdw blurRad="38100" dist="38100" dir="2700000" algn="tl">
                    <a:srgbClr val="C0C0C0"/>
                  </a:outerShdw>
                </a:effectLst>
              </a:rPr>
              <a:t>企业战略</a:t>
            </a:r>
          </a:p>
          <a:p>
            <a:pPr algn="ctr">
              <a:lnSpc>
                <a:spcPct val="40000"/>
              </a:lnSpc>
              <a:spcBef>
                <a:spcPct val="50000"/>
              </a:spcBef>
              <a:buClrTx/>
              <a:buFont typeface="Wingdings" panose="05000000000000000000" pitchFamily="2" charset="2"/>
              <a:buChar char="F"/>
            </a:pPr>
            <a:r>
              <a:rPr lang="zh-CN" altLang="en-US" sz="2000" b="0">
                <a:solidFill>
                  <a:srgbClr val="FFFF00"/>
                </a:solidFill>
                <a:effectLst>
                  <a:outerShdw blurRad="38100" dist="38100" dir="2700000" algn="tl">
                    <a:srgbClr val="C0C0C0"/>
                  </a:outerShdw>
                </a:effectLst>
              </a:rPr>
              <a:t>流程远景</a:t>
            </a:r>
          </a:p>
          <a:p>
            <a:pPr algn="ctr">
              <a:lnSpc>
                <a:spcPct val="40000"/>
              </a:lnSpc>
              <a:spcBef>
                <a:spcPct val="50000"/>
              </a:spcBef>
              <a:buClrTx/>
              <a:buFont typeface="Wingdings" panose="05000000000000000000" pitchFamily="2" charset="2"/>
              <a:buChar char="F"/>
            </a:pPr>
            <a:r>
              <a:rPr lang="zh-CN" altLang="en-US" sz="2000" b="0">
                <a:solidFill>
                  <a:srgbClr val="FFFF00"/>
                </a:solidFill>
                <a:effectLst>
                  <a:outerShdw blurRad="38100" dist="38100" dir="2700000" algn="tl">
                    <a:srgbClr val="C0C0C0"/>
                  </a:outerShdw>
                </a:effectLst>
              </a:rPr>
              <a:t>顾客需求</a:t>
            </a:r>
            <a:endParaRPr lang="zh-CN" altLang="en-US" sz="2400" b="0">
              <a:solidFill>
                <a:srgbClr val="FFFF00"/>
              </a:solidFill>
              <a:effectLst>
                <a:outerShdw blurRad="38100" dist="38100" dir="2700000" algn="tl">
                  <a:srgbClr val="C0C0C0"/>
                </a:outerShdw>
              </a:effectLst>
            </a:endParaRPr>
          </a:p>
        </p:txBody>
      </p:sp>
      <p:sp>
        <p:nvSpPr>
          <p:cNvPr id="5" name="Text Box 2053">
            <a:extLst>
              <a:ext uri="{FF2B5EF4-FFF2-40B4-BE49-F238E27FC236}">
                <a16:creationId xmlns:a16="http://schemas.microsoft.com/office/drawing/2014/main" id="{FCDBA967-3041-FB79-DE2A-C28F70B3087F}"/>
              </a:ext>
            </a:extLst>
          </p:cNvPr>
          <p:cNvSpPr txBox="1">
            <a:spLocks noChangeArrowheads="1"/>
          </p:cNvSpPr>
          <p:nvPr/>
        </p:nvSpPr>
        <p:spPr bwMode="auto">
          <a:xfrm>
            <a:off x="2933700" y="2221333"/>
            <a:ext cx="1525587"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FontTx/>
              <a:buNone/>
            </a:pPr>
            <a:r>
              <a:rPr lang="zh-CN" altLang="en-US" sz="2400">
                <a:solidFill>
                  <a:schemeClr val="bg1"/>
                </a:solidFill>
                <a:effectLst/>
              </a:rPr>
              <a:t>目标</a:t>
            </a:r>
          </a:p>
          <a:p>
            <a:pPr algn="ctr">
              <a:lnSpc>
                <a:spcPct val="80000"/>
              </a:lnSpc>
              <a:spcBef>
                <a:spcPct val="50000"/>
              </a:spcBef>
              <a:buClrTx/>
              <a:buFont typeface="Wingdings" panose="05000000000000000000" pitchFamily="2" charset="2"/>
              <a:buChar char="F"/>
            </a:pPr>
            <a:r>
              <a:rPr lang="zh-CN" altLang="en-US" sz="2000">
                <a:solidFill>
                  <a:schemeClr val="bg1"/>
                </a:solidFill>
                <a:effectLst/>
              </a:rPr>
              <a:t>绩效产生戏剧性改善</a:t>
            </a:r>
            <a:endParaRPr lang="zh-CN" altLang="en-US" sz="2400">
              <a:solidFill>
                <a:schemeClr val="bg1"/>
              </a:solidFill>
              <a:effectLst/>
            </a:endParaRPr>
          </a:p>
        </p:txBody>
      </p:sp>
      <p:sp>
        <p:nvSpPr>
          <p:cNvPr id="6" name="Text Box 2054">
            <a:extLst>
              <a:ext uri="{FF2B5EF4-FFF2-40B4-BE49-F238E27FC236}">
                <a16:creationId xmlns:a16="http://schemas.microsoft.com/office/drawing/2014/main" id="{4CA3346D-649D-44D8-5479-1BCF3D52C583}"/>
              </a:ext>
            </a:extLst>
          </p:cNvPr>
          <p:cNvSpPr txBox="1">
            <a:spLocks noChangeArrowheads="1"/>
          </p:cNvSpPr>
          <p:nvPr/>
        </p:nvSpPr>
        <p:spPr bwMode="auto">
          <a:xfrm>
            <a:off x="215900" y="4356520"/>
            <a:ext cx="15255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FontTx/>
              <a:buNone/>
            </a:pPr>
            <a:r>
              <a:rPr lang="zh-CN" altLang="en-US" sz="2400" b="0">
                <a:effectLst/>
              </a:rPr>
              <a:t>改造对象</a:t>
            </a:r>
          </a:p>
          <a:p>
            <a:pPr algn="ctr">
              <a:lnSpc>
                <a:spcPct val="80000"/>
              </a:lnSpc>
              <a:spcBef>
                <a:spcPct val="50000"/>
              </a:spcBef>
              <a:buClrTx/>
              <a:buFont typeface="Wingdings" panose="05000000000000000000" pitchFamily="2" charset="2"/>
              <a:buChar char="F"/>
            </a:pPr>
            <a:r>
              <a:rPr lang="zh-CN" altLang="en-US" sz="2000" b="0">
                <a:effectLst/>
              </a:rPr>
              <a:t>流程</a:t>
            </a:r>
            <a:endParaRPr lang="zh-CN" altLang="en-US" sz="2400" b="0">
              <a:effectLst/>
            </a:endParaRPr>
          </a:p>
        </p:txBody>
      </p:sp>
      <p:sp>
        <p:nvSpPr>
          <p:cNvPr id="7" name="Text Box 2055">
            <a:extLst>
              <a:ext uri="{FF2B5EF4-FFF2-40B4-BE49-F238E27FC236}">
                <a16:creationId xmlns:a16="http://schemas.microsoft.com/office/drawing/2014/main" id="{1ED0BA5C-01E4-612C-8C7D-082283585D30}"/>
              </a:ext>
            </a:extLst>
          </p:cNvPr>
          <p:cNvSpPr txBox="1">
            <a:spLocks noChangeArrowheads="1"/>
          </p:cNvSpPr>
          <p:nvPr/>
        </p:nvSpPr>
        <p:spPr bwMode="auto">
          <a:xfrm>
            <a:off x="2278062" y="4099345"/>
            <a:ext cx="2817813"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FontTx/>
              <a:buNone/>
            </a:pPr>
            <a:r>
              <a:rPr lang="zh-CN" altLang="en-US" sz="2400" b="0">
                <a:solidFill>
                  <a:srgbClr val="FFFF00"/>
                </a:solidFill>
                <a:effectLst>
                  <a:outerShdw blurRad="38100" dist="38100" dir="2700000" algn="tl">
                    <a:srgbClr val="C0C0C0"/>
                  </a:outerShdw>
                </a:effectLst>
              </a:rPr>
              <a:t>主要任务</a:t>
            </a:r>
          </a:p>
          <a:p>
            <a:pPr algn="ctr">
              <a:lnSpc>
                <a:spcPct val="40000"/>
              </a:lnSpc>
              <a:spcBef>
                <a:spcPct val="50000"/>
              </a:spcBef>
              <a:buClrTx/>
              <a:buFont typeface="Wingdings" panose="05000000000000000000" pitchFamily="2" charset="2"/>
              <a:buChar char="F"/>
            </a:pPr>
            <a:r>
              <a:rPr lang="zh-CN" altLang="en-US" sz="2000" b="0">
                <a:solidFill>
                  <a:srgbClr val="FFCC00"/>
                </a:solidFill>
                <a:effectLst>
                  <a:outerShdw blurRad="38100" dist="38100" dir="2700000" algn="tl">
                    <a:srgbClr val="C0C0C0"/>
                  </a:outerShdw>
                </a:effectLst>
              </a:rPr>
              <a:t>根本反省</a:t>
            </a:r>
          </a:p>
          <a:p>
            <a:pPr algn="ctr">
              <a:lnSpc>
                <a:spcPct val="40000"/>
              </a:lnSpc>
              <a:spcBef>
                <a:spcPct val="50000"/>
              </a:spcBef>
              <a:buClrTx/>
              <a:buFont typeface="Wingdings" panose="05000000000000000000" pitchFamily="2" charset="2"/>
              <a:buChar char="F"/>
            </a:pPr>
            <a:r>
              <a:rPr lang="zh-CN" altLang="en-US" sz="2000" b="0">
                <a:solidFill>
                  <a:srgbClr val="FFCC00"/>
                </a:solidFill>
                <a:effectLst>
                  <a:outerShdw blurRad="38100" dist="38100" dir="2700000" algn="tl">
                    <a:srgbClr val="C0C0C0"/>
                  </a:outerShdw>
                </a:effectLst>
              </a:rPr>
              <a:t> 系统设计</a:t>
            </a:r>
          </a:p>
          <a:p>
            <a:pPr algn="ctr">
              <a:lnSpc>
                <a:spcPct val="40000"/>
              </a:lnSpc>
              <a:spcBef>
                <a:spcPct val="50000"/>
              </a:spcBef>
              <a:buClrTx/>
              <a:buFont typeface="Wingdings" panose="05000000000000000000" pitchFamily="2" charset="2"/>
              <a:buChar char="F"/>
            </a:pPr>
            <a:r>
              <a:rPr lang="zh-CN" altLang="en-US" sz="2000" b="0">
                <a:solidFill>
                  <a:srgbClr val="FFCC00"/>
                </a:solidFill>
                <a:effectLst>
                  <a:outerShdw blurRad="38100" dist="38100" dir="2700000" algn="tl">
                    <a:srgbClr val="C0C0C0"/>
                  </a:outerShdw>
                </a:effectLst>
              </a:rPr>
              <a:t> 实施改进</a:t>
            </a:r>
            <a:endParaRPr lang="zh-CN" altLang="en-US" sz="2400" b="0">
              <a:solidFill>
                <a:srgbClr val="FFCC00"/>
              </a:solidFill>
              <a:effectLst>
                <a:outerShdw blurRad="38100" dist="38100" dir="2700000" algn="tl">
                  <a:srgbClr val="C0C0C0"/>
                </a:outerShdw>
              </a:effectLst>
            </a:endParaRPr>
          </a:p>
        </p:txBody>
      </p:sp>
      <p:graphicFrame>
        <p:nvGraphicFramePr>
          <p:cNvPr id="8" name="Object 2056">
            <a:extLst>
              <a:ext uri="{FF2B5EF4-FFF2-40B4-BE49-F238E27FC236}">
                <a16:creationId xmlns:a16="http://schemas.microsoft.com/office/drawing/2014/main" id="{428B94C0-C620-BEB7-EF7B-C2C4C6529375}"/>
              </a:ext>
            </a:extLst>
          </p:cNvPr>
          <p:cNvGraphicFramePr>
            <a:graphicFrameLocks noChangeAspect="1"/>
          </p:cNvGraphicFramePr>
          <p:nvPr>
            <p:extLst>
              <p:ext uri="{D42A27DB-BD31-4B8C-83A1-F6EECF244321}">
                <p14:modId xmlns:p14="http://schemas.microsoft.com/office/powerpoint/2010/main" val="4229967263"/>
              </p:ext>
            </p:extLst>
          </p:nvPr>
        </p:nvGraphicFramePr>
        <p:xfrm>
          <a:off x="1524000" y="3056358"/>
          <a:ext cx="1528762" cy="1528762"/>
        </p:xfrm>
        <a:graphic>
          <a:graphicData uri="http://schemas.openxmlformats.org/presentationml/2006/ole">
            <mc:AlternateContent xmlns:mc="http://schemas.openxmlformats.org/markup-compatibility/2006">
              <mc:Choice xmlns:v="urn:schemas-microsoft-com:vml" Requires="v">
                <p:oleObj spid="_x0000_s18439" name="剪辑" r:id="rId6" imgW="4816080" imgH="4816440" progId="MS_ClipArt_Gallery.2">
                  <p:embed/>
                </p:oleObj>
              </mc:Choice>
              <mc:Fallback>
                <p:oleObj name="剪辑" r:id="rId6" imgW="4816080" imgH="4816440" progId="MS_ClipArt_Gallery.2">
                  <p:embed/>
                  <p:pic>
                    <p:nvPicPr>
                      <p:cNvPr id="1090568" name="Object 2056">
                        <a:extLst>
                          <a:ext uri="{FF2B5EF4-FFF2-40B4-BE49-F238E27FC236}">
                            <a16:creationId xmlns:a16="http://schemas.microsoft.com/office/drawing/2014/main" id="{FE84B39C-D085-7A6E-7297-640A1DE7D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056358"/>
                        <a:ext cx="1528762" cy="152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2057">
            <a:extLst>
              <a:ext uri="{FF2B5EF4-FFF2-40B4-BE49-F238E27FC236}">
                <a16:creationId xmlns:a16="http://schemas.microsoft.com/office/drawing/2014/main" id="{CBEA9C24-3FE8-12BE-1295-E119429FBA32}"/>
              </a:ext>
            </a:extLst>
          </p:cNvPr>
          <p:cNvSpPr txBox="1">
            <a:spLocks noChangeArrowheads="1"/>
          </p:cNvSpPr>
          <p:nvPr/>
        </p:nvSpPr>
        <p:spPr bwMode="auto">
          <a:xfrm>
            <a:off x="1616075" y="3138908"/>
            <a:ext cx="549275"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buClrTx/>
              <a:buFontTx/>
              <a:buNone/>
            </a:pPr>
            <a:r>
              <a:rPr lang="en-US" altLang="zh-CN" sz="2400" b="0">
                <a:effectLst>
                  <a:outerShdw blurRad="38100" dist="38100" dir="2700000" algn="tl">
                    <a:srgbClr val="C0C0C0"/>
                  </a:outerShdw>
                </a:effectLst>
              </a:rPr>
              <a:t>IT</a:t>
            </a:r>
            <a:r>
              <a:rPr lang="zh-CN" altLang="zh-CN" sz="2400" b="0">
                <a:effectLst>
                  <a:outerShdw blurRad="38100" dist="38100" dir="2700000" algn="tl">
                    <a:srgbClr val="C0C0C0"/>
                  </a:outerShdw>
                </a:effectLst>
              </a:rPr>
              <a:t>技术</a:t>
            </a:r>
            <a:endParaRPr lang="zh-CN" altLang="en-US" sz="2400" b="0">
              <a:effectLst>
                <a:outerShdw blurRad="38100" dist="38100" dir="2700000" algn="tl">
                  <a:srgbClr val="C0C0C0"/>
                </a:outerShdw>
              </a:effectLst>
            </a:endParaRPr>
          </a:p>
        </p:txBody>
      </p:sp>
      <p:sp>
        <p:nvSpPr>
          <p:cNvPr id="10" name="Text Box 2058">
            <a:extLst>
              <a:ext uri="{FF2B5EF4-FFF2-40B4-BE49-F238E27FC236}">
                <a16:creationId xmlns:a16="http://schemas.microsoft.com/office/drawing/2014/main" id="{4CF4FFAA-4C41-DC2F-C833-BAC8FBB1297D}"/>
              </a:ext>
            </a:extLst>
          </p:cNvPr>
          <p:cNvSpPr txBox="1">
            <a:spLocks noChangeArrowheads="1"/>
          </p:cNvSpPr>
          <p:nvPr/>
        </p:nvSpPr>
        <p:spPr bwMode="auto">
          <a:xfrm>
            <a:off x="2489200" y="3113508"/>
            <a:ext cx="488950"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buClrTx/>
              <a:buFontTx/>
              <a:buNone/>
            </a:pPr>
            <a:r>
              <a:rPr lang="zh-CN" altLang="en-US" sz="2000" b="0">
                <a:solidFill>
                  <a:srgbClr val="FF5B35"/>
                </a:solidFill>
                <a:effectLst>
                  <a:outerShdw blurRad="38100" dist="38100" dir="2700000" algn="tl">
                    <a:srgbClr val="C0C0C0"/>
                  </a:outerShdw>
                </a:effectLst>
              </a:rPr>
              <a:t>组织管理</a:t>
            </a:r>
          </a:p>
        </p:txBody>
      </p:sp>
      <p:graphicFrame>
        <p:nvGraphicFramePr>
          <p:cNvPr id="11" name="Object 2061">
            <a:extLst>
              <a:ext uri="{FF2B5EF4-FFF2-40B4-BE49-F238E27FC236}">
                <a16:creationId xmlns:a16="http://schemas.microsoft.com/office/drawing/2014/main" id="{EEA02C39-80FB-4D25-E905-CB3CBB5556FB}"/>
              </a:ext>
            </a:extLst>
          </p:cNvPr>
          <p:cNvGraphicFramePr>
            <a:graphicFrameLocks noChangeAspect="1"/>
          </p:cNvGraphicFramePr>
          <p:nvPr>
            <p:extLst>
              <p:ext uri="{D42A27DB-BD31-4B8C-83A1-F6EECF244321}">
                <p14:modId xmlns:p14="http://schemas.microsoft.com/office/powerpoint/2010/main" val="2278669078"/>
              </p:ext>
            </p:extLst>
          </p:nvPr>
        </p:nvGraphicFramePr>
        <p:xfrm>
          <a:off x="15875" y="1177505"/>
          <a:ext cx="2644775" cy="561975"/>
        </p:xfrm>
        <a:graphic>
          <a:graphicData uri="http://schemas.openxmlformats.org/presentationml/2006/ole">
            <mc:AlternateContent xmlns:mc="http://schemas.openxmlformats.org/markup-compatibility/2006">
              <mc:Choice xmlns:v="urn:schemas-microsoft-com:vml" Requires="v">
                <p:oleObj spid="_x0000_s18440" name="位图图像" r:id="rId8" imgW="4076190" imgH="561905" progId="Paint.Picture">
                  <p:embed/>
                </p:oleObj>
              </mc:Choice>
              <mc:Fallback>
                <p:oleObj name="位图图像" r:id="rId8" imgW="4076190" imgH="561905" progId="Paint.Picture">
                  <p:embed/>
                  <p:pic>
                    <p:nvPicPr>
                      <p:cNvPr id="1090573" name="Object 2061">
                        <a:extLst>
                          <a:ext uri="{FF2B5EF4-FFF2-40B4-BE49-F238E27FC236}">
                            <a16:creationId xmlns:a16="http://schemas.microsoft.com/office/drawing/2014/main" id="{E3C8055D-DECD-C597-6535-9F30FCD48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5" y="1177505"/>
                        <a:ext cx="264477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2" name="Text Box 2062">
            <a:extLst>
              <a:ext uri="{FF2B5EF4-FFF2-40B4-BE49-F238E27FC236}">
                <a16:creationId xmlns:a16="http://schemas.microsoft.com/office/drawing/2014/main" id="{2CC3E1BE-5A81-ACDD-156F-E7473A2A9BC0}"/>
              </a:ext>
            </a:extLst>
          </p:cNvPr>
          <p:cNvSpPr txBox="1">
            <a:spLocks noChangeArrowheads="1"/>
          </p:cNvSpPr>
          <p:nvPr/>
        </p:nvSpPr>
        <p:spPr bwMode="auto">
          <a:xfrm>
            <a:off x="0" y="1144167"/>
            <a:ext cx="2817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Tx/>
              <a:buFont typeface="Times New Roman" panose="02020603050405020304" pitchFamily="18" charset="0"/>
              <a:buNone/>
            </a:pPr>
            <a:r>
              <a:rPr lang="en-US" altLang="zh-CN" sz="2800" b="0" dirty="0">
                <a:solidFill>
                  <a:schemeClr val="bg1"/>
                </a:solidFill>
                <a:effectLst>
                  <a:outerShdw blurRad="38100" dist="38100" dir="2700000" algn="tl">
                    <a:srgbClr val="C0C0C0"/>
                  </a:outerShdw>
                </a:effectLst>
              </a:rPr>
              <a:t>BPR </a:t>
            </a:r>
            <a:r>
              <a:rPr lang="zh-CN" altLang="zh-CN" sz="2800" b="0" dirty="0">
                <a:solidFill>
                  <a:schemeClr val="bg1"/>
                </a:solidFill>
                <a:effectLst>
                  <a:outerShdw blurRad="38100" dist="38100" dir="2700000" algn="tl">
                    <a:srgbClr val="C0C0C0"/>
                  </a:outerShdw>
                </a:effectLst>
              </a:rPr>
              <a:t>的关键要素</a:t>
            </a:r>
            <a:endParaRPr lang="zh-CN" altLang="en-US" sz="2800" b="0" dirty="0">
              <a:solidFill>
                <a:schemeClr val="bg1"/>
              </a:solidFill>
              <a:effectLst>
                <a:outerShdw blurRad="38100" dist="38100" dir="2700000" algn="tl">
                  <a:srgbClr val="C0C0C0"/>
                </a:outerShdw>
              </a:effectLst>
            </a:endParaRPr>
          </a:p>
        </p:txBody>
      </p:sp>
      <p:sp>
        <p:nvSpPr>
          <p:cNvPr id="14" name="Text Box 1026">
            <a:extLst>
              <a:ext uri="{FF2B5EF4-FFF2-40B4-BE49-F238E27FC236}">
                <a16:creationId xmlns:a16="http://schemas.microsoft.com/office/drawing/2014/main" id="{65E2B533-C22E-3572-6844-5ACFE1CB0620}"/>
              </a:ext>
            </a:extLst>
          </p:cNvPr>
          <p:cNvSpPr txBox="1">
            <a:spLocks noChangeArrowheads="1"/>
          </p:cNvSpPr>
          <p:nvPr/>
        </p:nvSpPr>
        <p:spPr bwMode="auto">
          <a:xfrm>
            <a:off x="6267450" y="1900658"/>
            <a:ext cx="2994025" cy="835025"/>
          </a:xfrm>
          <a:prstGeom prst="rect">
            <a:avLst/>
          </a:prstGeom>
          <a:solidFill>
            <a:schemeClr val="bg1"/>
          </a:solidFill>
          <a:ln w="12700" cap="sq">
            <a:solidFill>
              <a:srgbClr val="99CC00"/>
            </a:solidFill>
            <a:miter lim="800000"/>
            <a:headEnd/>
            <a:tailEnd/>
          </a:ln>
          <a:effectLst>
            <a:outerShdw dist="107763" dir="2700000" algn="ctr" rotWithShape="0">
              <a:schemeClr val="bg2"/>
            </a:outerShdw>
          </a:effectLst>
        </p:spPr>
        <p:txBody>
          <a:bodyPr anchor="ctr">
            <a:spAutoFit/>
          </a:bodyPr>
          <a:lstStyle/>
          <a:p>
            <a:pPr algn="ctr" eaLnBrk="1" hangingPunct="1">
              <a:buClrTx/>
              <a:buFontTx/>
              <a:buNone/>
            </a:pPr>
            <a:r>
              <a:rPr kumimoji="1" lang="zh-CN" altLang="en-US" sz="2400">
                <a:solidFill>
                  <a:schemeClr val="tx1"/>
                </a:solidFill>
                <a:effectLst/>
                <a:latin typeface="Times New Roman" panose="02020603050405020304" pitchFamily="18" charset="0"/>
                <a:ea typeface="宋体" panose="02010600030101010101" pitchFamily="2" charset="-122"/>
              </a:rPr>
              <a:t>战略流程</a:t>
            </a:r>
          </a:p>
          <a:p>
            <a:pPr algn="ctr" eaLnBrk="1" hangingPunct="1">
              <a:buClrTx/>
              <a:buFontTx/>
              <a:buNone/>
            </a:pPr>
            <a:r>
              <a:rPr kumimoji="1" lang="en-US" altLang="zh-CN" sz="2400">
                <a:solidFill>
                  <a:schemeClr val="tx1"/>
                </a:solidFill>
                <a:effectLst/>
                <a:latin typeface="Times New Roman" panose="02020603050405020304" pitchFamily="18" charset="0"/>
                <a:ea typeface="宋体" panose="02010600030101010101" pitchFamily="2" charset="-122"/>
              </a:rPr>
              <a:t>Strategic Processes</a:t>
            </a:r>
            <a:endParaRPr kumimoji="1" lang="en-US" altLang="zh-CN" sz="2400">
              <a:solidFill>
                <a:srgbClr val="008000"/>
              </a:solidFill>
              <a:effectLst/>
              <a:latin typeface="Times New Roman" panose="02020603050405020304" pitchFamily="18" charset="0"/>
              <a:ea typeface="宋体" panose="02010600030101010101" pitchFamily="2" charset="-122"/>
            </a:endParaRPr>
          </a:p>
        </p:txBody>
      </p:sp>
      <p:sp>
        <p:nvSpPr>
          <p:cNvPr id="16" name="Text Box 1027">
            <a:extLst>
              <a:ext uri="{FF2B5EF4-FFF2-40B4-BE49-F238E27FC236}">
                <a16:creationId xmlns:a16="http://schemas.microsoft.com/office/drawing/2014/main" id="{D67E266A-4381-C4A1-D160-D4708CCE5B5D}"/>
              </a:ext>
            </a:extLst>
          </p:cNvPr>
          <p:cNvSpPr txBox="1">
            <a:spLocks noChangeArrowheads="1"/>
          </p:cNvSpPr>
          <p:nvPr/>
        </p:nvSpPr>
        <p:spPr bwMode="auto">
          <a:xfrm>
            <a:off x="9413875" y="2745208"/>
            <a:ext cx="2679700" cy="1200150"/>
          </a:xfrm>
          <a:prstGeom prst="rect">
            <a:avLst/>
          </a:prstGeom>
          <a:solidFill>
            <a:schemeClr val="bg1"/>
          </a:solidFill>
          <a:ln w="12700" cap="sq">
            <a:solidFill>
              <a:srgbClr val="99CC00"/>
            </a:solidFill>
            <a:miter lim="800000"/>
            <a:headEnd/>
            <a:tailEnd/>
          </a:ln>
          <a:effectLst>
            <a:outerShdw dist="107763" dir="2700000" algn="ctr" rotWithShape="0">
              <a:schemeClr val="bg2"/>
            </a:outerShdw>
          </a:effectLst>
        </p:spPr>
        <p:txBody>
          <a:bodyPr anchor="ctr">
            <a:spAutoFit/>
          </a:bodyPr>
          <a:lstStyle/>
          <a:p>
            <a:pPr algn="ctr" eaLnBrk="1" hangingPunct="1">
              <a:buClrTx/>
              <a:buFontTx/>
              <a:buNone/>
            </a:pPr>
            <a:r>
              <a:rPr kumimoji="1" lang="zh-CN" altLang="en-US" sz="2400">
                <a:solidFill>
                  <a:schemeClr val="tx1"/>
                </a:solidFill>
                <a:effectLst/>
                <a:latin typeface="Times New Roman" panose="02020603050405020304" pitchFamily="18" charset="0"/>
                <a:ea typeface="宋体" panose="02010600030101010101" pitchFamily="2" charset="-122"/>
              </a:rPr>
              <a:t>运作流程</a:t>
            </a:r>
          </a:p>
          <a:p>
            <a:pPr algn="ctr" eaLnBrk="1" hangingPunct="1">
              <a:buClrTx/>
              <a:buFontTx/>
              <a:buNone/>
            </a:pPr>
            <a:r>
              <a:rPr kumimoji="1" lang="en-US" altLang="zh-CN" sz="2400">
                <a:solidFill>
                  <a:schemeClr val="tx1"/>
                </a:solidFill>
                <a:effectLst/>
                <a:latin typeface="Times New Roman" panose="02020603050405020304" pitchFamily="18" charset="0"/>
                <a:ea typeface="宋体" panose="02010600030101010101" pitchFamily="2" charset="-122"/>
              </a:rPr>
              <a:t>Operational Processes</a:t>
            </a:r>
            <a:endParaRPr kumimoji="1" lang="en-US" altLang="zh-CN" sz="2400">
              <a:solidFill>
                <a:schemeClr val="hlink"/>
              </a:solidFill>
              <a:effectLst/>
              <a:latin typeface="Times New Roman" panose="02020603050405020304" pitchFamily="18" charset="0"/>
              <a:ea typeface="宋体" panose="02010600030101010101" pitchFamily="2" charset="-122"/>
            </a:endParaRPr>
          </a:p>
        </p:txBody>
      </p:sp>
      <p:sp>
        <p:nvSpPr>
          <p:cNvPr id="18" name="Text Box 1028">
            <a:extLst>
              <a:ext uri="{FF2B5EF4-FFF2-40B4-BE49-F238E27FC236}">
                <a16:creationId xmlns:a16="http://schemas.microsoft.com/office/drawing/2014/main" id="{2FD45CA6-A15C-6463-CE0F-BFB02B56E194}"/>
              </a:ext>
            </a:extLst>
          </p:cNvPr>
          <p:cNvSpPr txBox="1">
            <a:spLocks noChangeArrowheads="1"/>
          </p:cNvSpPr>
          <p:nvPr/>
        </p:nvSpPr>
        <p:spPr bwMode="auto">
          <a:xfrm>
            <a:off x="6365875" y="4375570"/>
            <a:ext cx="5727700" cy="835025"/>
          </a:xfrm>
          <a:prstGeom prst="rect">
            <a:avLst/>
          </a:prstGeom>
          <a:solidFill>
            <a:schemeClr val="bg1"/>
          </a:solidFill>
          <a:ln w="12700" cap="sq">
            <a:solidFill>
              <a:srgbClr val="99CC00"/>
            </a:solidFill>
            <a:miter lim="800000"/>
            <a:headEnd/>
            <a:tailEnd/>
          </a:ln>
          <a:effectLst>
            <a:outerShdw dist="107763" dir="2700000" algn="ctr" rotWithShape="0">
              <a:schemeClr val="bg2"/>
            </a:outerShdw>
          </a:effectLst>
        </p:spPr>
        <p:txBody>
          <a:bodyPr anchor="ctr">
            <a:spAutoFit/>
          </a:bodyPr>
          <a:lstStyle/>
          <a:p>
            <a:pPr algn="ctr" eaLnBrk="1" hangingPunct="1">
              <a:buClrTx/>
              <a:buFontTx/>
              <a:buNone/>
            </a:pPr>
            <a:r>
              <a:rPr kumimoji="1" lang="zh-CN" altLang="en-US" sz="2400">
                <a:solidFill>
                  <a:schemeClr val="tx1"/>
                </a:solidFill>
                <a:effectLst/>
                <a:latin typeface="Times New Roman" panose="02020603050405020304" pitchFamily="18" charset="0"/>
                <a:ea typeface="宋体" panose="02010600030101010101" pitchFamily="2" charset="-122"/>
              </a:rPr>
              <a:t>支持流程</a:t>
            </a:r>
          </a:p>
          <a:p>
            <a:pPr algn="ctr" eaLnBrk="1" hangingPunct="1">
              <a:buClrTx/>
              <a:buFontTx/>
              <a:buNone/>
            </a:pPr>
            <a:r>
              <a:rPr kumimoji="1" lang="en-US" altLang="zh-CN" sz="2400">
                <a:solidFill>
                  <a:schemeClr val="tx1"/>
                </a:solidFill>
                <a:effectLst/>
                <a:latin typeface="Times New Roman" panose="02020603050405020304" pitchFamily="18" charset="0"/>
                <a:ea typeface="宋体" panose="02010600030101010101" pitchFamily="2" charset="-122"/>
              </a:rPr>
              <a:t>Enabling Processes</a:t>
            </a:r>
            <a:endParaRPr kumimoji="1" lang="en-US" altLang="zh-CN" sz="2400">
              <a:solidFill>
                <a:srgbClr val="008000"/>
              </a:solidFill>
              <a:effectLst/>
              <a:latin typeface="Times New Roman" panose="02020603050405020304" pitchFamily="18" charset="0"/>
              <a:ea typeface="宋体" panose="02010600030101010101" pitchFamily="2" charset="-122"/>
            </a:endParaRPr>
          </a:p>
        </p:txBody>
      </p:sp>
      <p:sp>
        <p:nvSpPr>
          <p:cNvPr id="20" name="Line 1029">
            <a:extLst>
              <a:ext uri="{FF2B5EF4-FFF2-40B4-BE49-F238E27FC236}">
                <a16:creationId xmlns:a16="http://schemas.microsoft.com/office/drawing/2014/main" id="{A8AC1568-7E07-3806-A5B6-D36411FFD0BA}"/>
              </a:ext>
            </a:extLst>
          </p:cNvPr>
          <p:cNvSpPr>
            <a:spLocks noChangeShapeType="1"/>
          </p:cNvSpPr>
          <p:nvPr/>
        </p:nvSpPr>
        <p:spPr bwMode="auto">
          <a:xfrm flipV="1">
            <a:off x="7737475" y="2851570"/>
            <a:ext cx="0" cy="1524000"/>
          </a:xfrm>
          <a:prstGeom prst="line">
            <a:avLst/>
          </a:prstGeom>
          <a:noFill/>
          <a:ln w="381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en-CA"/>
          </a:p>
        </p:txBody>
      </p:sp>
      <p:sp>
        <p:nvSpPr>
          <p:cNvPr id="22" name="Line 1030">
            <a:extLst>
              <a:ext uri="{FF2B5EF4-FFF2-40B4-BE49-F238E27FC236}">
                <a16:creationId xmlns:a16="http://schemas.microsoft.com/office/drawing/2014/main" id="{8E1D8CD0-D62D-B54A-A030-2683FDC41DFA}"/>
              </a:ext>
            </a:extLst>
          </p:cNvPr>
          <p:cNvSpPr>
            <a:spLocks noChangeShapeType="1"/>
          </p:cNvSpPr>
          <p:nvPr/>
        </p:nvSpPr>
        <p:spPr bwMode="auto">
          <a:xfrm>
            <a:off x="8575675" y="3384970"/>
            <a:ext cx="838200" cy="0"/>
          </a:xfrm>
          <a:prstGeom prst="line">
            <a:avLst/>
          </a:prstGeom>
          <a:noFill/>
          <a:ln w="381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en-CA"/>
          </a:p>
        </p:txBody>
      </p:sp>
      <p:sp>
        <p:nvSpPr>
          <p:cNvPr id="24" name="Line 1031">
            <a:extLst>
              <a:ext uri="{FF2B5EF4-FFF2-40B4-BE49-F238E27FC236}">
                <a16:creationId xmlns:a16="http://schemas.microsoft.com/office/drawing/2014/main" id="{756085A9-3AF7-0E9B-F2AD-04185090C5F7}"/>
              </a:ext>
            </a:extLst>
          </p:cNvPr>
          <p:cNvSpPr>
            <a:spLocks noChangeShapeType="1"/>
          </p:cNvSpPr>
          <p:nvPr/>
        </p:nvSpPr>
        <p:spPr bwMode="auto">
          <a:xfrm>
            <a:off x="10861675" y="3842170"/>
            <a:ext cx="0" cy="457200"/>
          </a:xfrm>
          <a:prstGeom prst="line">
            <a:avLst/>
          </a:prstGeom>
          <a:noFill/>
          <a:ln w="381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en-CA"/>
          </a:p>
        </p:txBody>
      </p:sp>
      <p:sp>
        <p:nvSpPr>
          <p:cNvPr id="26" name="Line 1033">
            <a:extLst>
              <a:ext uri="{FF2B5EF4-FFF2-40B4-BE49-F238E27FC236}">
                <a16:creationId xmlns:a16="http://schemas.microsoft.com/office/drawing/2014/main" id="{65F1455F-DA29-C7BB-B81C-9C3EAD963A05}"/>
              </a:ext>
            </a:extLst>
          </p:cNvPr>
          <p:cNvSpPr>
            <a:spLocks noChangeShapeType="1"/>
          </p:cNvSpPr>
          <p:nvPr/>
        </p:nvSpPr>
        <p:spPr bwMode="auto">
          <a:xfrm>
            <a:off x="9413875" y="2318170"/>
            <a:ext cx="838200" cy="0"/>
          </a:xfrm>
          <a:prstGeom prst="line">
            <a:avLst/>
          </a:prstGeom>
          <a:noFill/>
          <a:ln w="381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en-CA"/>
          </a:p>
        </p:txBody>
      </p:sp>
      <p:sp>
        <p:nvSpPr>
          <p:cNvPr id="28" name="Line 1034">
            <a:extLst>
              <a:ext uri="{FF2B5EF4-FFF2-40B4-BE49-F238E27FC236}">
                <a16:creationId xmlns:a16="http://schemas.microsoft.com/office/drawing/2014/main" id="{42F410E3-901D-35FA-E298-AD28A72CB622}"/>
              </a:ext>
            </a:extLst>
          </p:cNvPr>
          <p:cNvSpPr>
            <a:spLocks noChangeShapeType="1"/>
          </p:cNvSpPr>
          <p:nvPr/>
        </p:nvSpPr>
        <p:spPr bwMode="auto">
          <a:xfrm>
            <a:off x="10252075" y="2318170"/>
            <a:ext cx="0" cy="533400"/>
          </a:xfrm>
          <a:prstGeom prst="line">
            <a:avLst/>
          </a:prstGeom>
          <a:noFill/>
          <a:ln w="381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en-CA"/>
          </a:p>
        </p:txBody>
      </p:sp>
      <p:sp>
        <p:nvSpPr>
          <p:cNvPr id="30" name="Text Box 1036">
            <a:extLst>
              <a:ext uri="{FF2B5EF4-FFF2-40B4-BE49-F238E27FC236}">
                <a16:creationId xmlns:a16="http://schemas.microsoft.com/office/drawing/2014/main" id="{87E2A755-1413-45F6-5B32-272A8411E363}"/>
              </a:ext>
            </a:extLst>
          </p:cNvPr>
          <p:cNvSpPr txBox="1">
            <a:spLocks noChangeArrowheads="1"/>
          </p:cNvSpPr>
          <p:nvPr/>
        </p:nvSpPr>
        <p:spPr bwMode="auto">
          <a:xfrm>
            <a:off x="4664075" y="5289970"/>
            <a:ext cx="1143000" cy="7112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buClrTx/>
              <a:buFontTx/>
              <a:buNone/>
            </a:pPr>
            <a:r>
              <a:rPr kumimoji="1" lang="zh-CN" altLang="en-US" sz="2000" b="0">
                <a:solidFill>
                  <a:schemeClr val="tx2"/>
                </a:solidFill>
                <a:effectLst/>
                <a:latin typeface="Times New Roman" panose="02020603050405020304" pitchFamily="18" charset="0"/>
                <a:ea typeface="黑体" panose="02010609060101010101" pitchFamily="49" charset="-122"/>
              </a:rPr>
              <a:t>核心业务流程</a:t>
            </a:r>
          </a:p>
        </p:txBody>
      </p:sp>
      <p:sp>
        <p:nvSpPr>
          <p:cNvPr id="32" name="Text Box 1037">
            <a:extLst>
              <a:ext uri="{FF2B5EF4-FFF2-40B4-BE49-F238E27FC236}">
                <a16:creationId xmlns:a16="http://schemas.microsoft.com/office/drawing/2014/main" id="{3AEBDBF1-381C-70CC-DE67-ED2E15E1FEFA}"/>
              </a:ext>
            </a:extLst>
          </p:cNvPr>
          <p:cNvSpPr txBox="1">
            <a:spLocks noChangeArrowheads="1"/>
          </p:cNvSpPr>
          <p:nvPr/>
        </p:nvSpPr>
        <p:spPr bwMode="auto">
          <a:xfrm>
            <a:off x="4613275" y="3931070"/>
            <a:ext cx="1143000" cy="4064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buClrTx/>
              <a:buFontTx/>
              <a:buNone/>
            </a:pPr>
            <a:r>
              <a:rPr kumimoji="1" lang="zh-CN" altLang="en-US" sz="2000" b="0">
                <a:solidFill>
                  <a:schemeClr val="tx1"/>
                </a:solidFill>
                <a:effectLst/>
                <a:latin typeface="Times New Roman" panose="02020603050405020304" pitchFamily="18" charset="0"/>
                <a:ea typeface="黑体" panose="02010609060101010101" pitchFamily="49" charset="-122"/>
              </a:rPr>
              <a:t>识别</a:t>
            </a:r>
          </a:p>
        </p:txBody>
      </p:sp>
      <p:sp>
        <p:nvSpPr>
          <p:cNvPr id="34" name="AutoShape 1038">
            <a:extLst>
              <a:ext uri="{FF2B5EF4-FFF2-40B4-BE49-F238E27FC236}">
                <a16:creationId xmlns:a16="http://schemas.microsoft.com/office/drawing/2014/main" id="{C4786CA2-9288-7EA0-9D32-86D75710D16F}"/>
              </a:ext>
            </a:extLst>
          </p:cNvPr>
          <p:cNvSpPr>
            <a:spLocks/>
          </p:cNvSpPr>
          <p:nvPr/>
        </p:nvSpPr>
        <p:spPr bwMode="auto">
          <a:xfrm>
            <a:off x="5984875" y="3080170"/>
            <a:ext cx="304800" cy="2057400"/>
          </a:xfrm>
          <a:prstGeom prst="leftBrace">
            <a:avLst>
              <a:gd name="adj1" fmla="val 562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6" name="AutoShape 1039">
            <a:extLst>
              <a:ext uri="{FF2B5EF4-FFF2-40B4-BE49-F238E27FC236}">
                <a16:creationId xmlns:a16="http://schemas.microsoft.com/office/drawing/2014/main" id="{397E0101-D392-FEB3-438C-79F06094DDB7}"/>
              </a:ext>
            </a:extLst>
          </p:cNvPr>
          <p:cNvSpPr>
            <a:spLocks noChangeArrowheads="1"/>
          </p:cNvSpPr>
          <p:nvPr/>
        </p:nvSpPr>
        <p:spPr bwMode="auto">
          <a:xfrm>
            <a:off x="5527675" y="3918370"/>
            <a:ext cx="381000" cy="457200"/>
          </a:xfrm>
          <a:prstGeom prst="left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8" name="AutoShape 1040">
            <a:extLst>
              <a:ext uri="{FF2B5EF4-FFF2-40B4-BE49-F238E27FC236}">
                <a16:creationId xmlns:a16="http://schemas.microsoft.com/office/drawing/2014/main" id="{0C022275-28F6-7ED0-7E87-BDA6132829E9}"/>
              </a:ext>
            </a:extLst>
          </p:cNvPr>
          <p:cNvSpPr>
            <a:spLocks noChangeArrowheads="1"/>
          </p:cNvSpPr>
          <p:nvPr/>
        </p:nvSpPr>
        <p:spPr bwMode="auto">
          <a:xfrm>
            <a:off x="5019675" y="4451770"/>
            <a:ext cx="381000" cy="685800"/>
          </a:xfrm>
          <a:prstGeom prst="downArrow">
            <a:avLst>
              <a:gd name="adj1" fmla="val 50000"/>
              <a:gd name="adj2" fmla="val 4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40" name="Object 1042">
            <a:extLst>
              <a:ext uri="{FF2B5EF4-FFF2-40B4-BE49-F238E27FC236}">
                <a16:creationId xmlns:a16="http://schemas.microsoft.com/office/drawing/2014/main" id="{0F12860C-AD0D-766F-4A35-EDAA36F0F531}"/>
              </a:ext>
            </a:extLst>
          </p:cNvPr>
          <p:cNvGraphicFramePr>
            <a:graphicFrameLocks noChangeAspect="1"/>
          </p:cNvGraphicFramePr>
          <p:nvPr>
            <p:extLst>
              <p:ext uri="{D42A27DB-BD31-4B8C-83A1-F6EECF244321}">
                <p14:modId xmlns:p14="http://schemas.microsoft.com/office/powerpoint/2010/main" val="977111336"/>
              </p:ext>
            </p:extLst>
          </p:nvPr>
        </p:nvGraphicFramePr>
        <p:xfrm>
          <a:off x="4889500" y="1087858"/>
          <a:ext cx="2860675" cy="561975"/>
        </p:xfrm>
        <a:graphic>
          <a:graphicData uri="http://schemas.openxmlformats.org/presentationml/2006/ole">
            <mc:AlternateContent xmlns:mc="http://schemas.openxmlformats.org/markup-compatibility/2006">
              <mc:Choice xmlns:v="urn:schemas-microsoft-com:vml" Requires="v">
                <p:oleObj spid="_x0000_s18441" name="位图图像" r:id="rId10" imgW="4076190" imgH="561905" progId="Paint.Picture">
                  <p:embed/>
                </p:oleObj>
              </mc:Choice>
              <mc:Fallback>
                <p:oleObj name="位图图像" r:id="rId10" imgW="4076190" imgH="561905" progId="Paint.Picture">
                  <p:embed/>
                  <p:pic>
                    <p:nvPicPr>
                      <p:cNvPr id="1098770" name="Object 1042">
                        <a:extLst>
                          <a:ext uri="{FF2B5EF4-FFF2-40B4-BE49-F238E27FC236}">
                            <a16:creationId xmlns:a16="http://schemas.microsoft.com/office/drawing/2014/main" id="{B4860B3A-9262-4803-3E8A-EB4CFAC8B1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9500" y="1087858"/>
                        <a:ext cx="286067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42" name="Text Box 1043">
            <a:extLst>
              <a:ext uri="{FF2B5EF4-FFF2-40B4-BE49-F238E27FC236}">
                <a16:creationId xmlns:a16="http://schemas.microsoft.com/office/drawing/2014/main" id="{C035EB80-D837-5910-DFBD-3B525D32CEA0}"/>
              </a:ext>
            </a:extLst>
          </p:cNvPr>
          <p:cNvSpPr txBox="1">
            <a:spLocks noChangeArrowheads="1"/>
          </p:cNvSpPr>
          <p:nvPr/>
        </p:nvSpPr>
        <p:spPr bwMode="auto">
          <a:xfrm>
            <a:off x="4873625" y="1054520"/>
            <a:ext cx="2919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lang="en-US" altLang="zh-CN" sz="2800">
                <a:solidFill>
                  <a:schemeClr val="bg1"/>
                </a:solidFill>
                <a:effectLst>
                  <a:outerShdw blurRad="38100" dist="38100" dir="2700000" algn="tl">
                    <a:srgbClr val="C0C0C0"/>
                  </a:outerShdw>
                </a:effectLst>
              </a:rPr>
              <a:t>BPR</a:t>
            </a:r>
            <a:r>
              <a:rPr lang="zh-CN" altLang="en-US" sz="2800">
                <a:solidFill>
                  <a:schemeClr val="bg1"/>
                </a:solidFill>
                <a:effectLst/>
              </a:rPr>
              <a:t>宏观流程划分</a:t>
            </a:r>
          </a:p>
        </p:txBody>
      </p:sp>
    </p:spTree>
    <p:extLst>
      <p:ext uri="{BB962C8B-B14F-4D97-AF65-F5344CB8AC3E}">
        <p14:creationId xmlns:p14="http://schemas.microsoft.com/office/powerpoint/2010/main" val="18151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PROJCTOR.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PROJCTOR.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PROJCTOR.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13C5860-1120-B19E-8D9B-1AD9D1306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562" y="1751629"/>
            <a:ext cx="5984875" cy="455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 Placeholder 1">
            <a:extLst>
              <a:ext uri="{FF2B5EF4-FFF2-40B4-BE49-F238E27FC236}">
                <a16:creationId xmlns:a16="http://schemas.microsoft.com/office/drawing/2014/main" id="{754058B5-7353-E726-9DB8-A156E9541F3E}"/>
              </a:ext>
            </a:extLst>
          </p:cNvPr>
          <p:cNvSpPr>
            <a:spLocks noGrp="1"/>
          </p:cNvSpPr>
          <p:nvPr>
            <p:ph type="body" sz="quarter" idx="10"/>
          </p:nvPr>
        </p:nvSpPr>
        <p:spPr>
          <a:xfrm>
            <a:off x="1587196" y="340254"/>
            <a:ext cx="5914615" cy="530225"/>
          </a:xfrm>
        </p:spPr>
        <p:txBody>
          <a:bodyPr/>
          <a:lstStyle/>
          <a:p>
            <a:r>
              <a:rPr lang="zh-CN" altLang="en-US" dirty="0"/>
              <a:t>第三章   信息系统的系统规划</a:t>
            </a:r>
          </a:p>
          <a:p>
            <a:endParaRPr lang="en-CA" dirty="0"/>
          </a:p>
        </p:txBody>
      </p:sp>
      <p:sp>
        <p:nvSpPr>
          <p:cNvPr id="3" name="Text Box 4">
            <a:extLst>
              <a:ext uri="{FF2B5EF4-FFF2-40B4-BE49-F238E27FC236}">
                <a16:creationId xmlns:a16="http://schemas.microsoft.com/office/drawing/2014/main" id="{A0FAA131-BDEC-2EE0-B4FE-49D8D5870C66}"/>
              </a:ext>
            </a:extLst>
          </p:cNvPr>
          <p:cNvSpPr txBox="1">
            <a:spLocks noChangeArrowheads="1"/>
          </p:cNvSpPr>
          <p:nvPr/>
        </p:nvSpPr>
        <p:spPr bwMode="auto">
          <a:xfrm>
            <a:off x="3358437" y="1827828"/>
            <a:ext cx="5610225" cy="3446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buClrTx/>
              <a:buFontTx/>
              <a:buNone/>
            </a:pPr>
            <a:r>
              <a:rPr lang="zh-CN" altLang="en-US" sz="2200" u="sng">
                <a:solidFill>
                  <a:srgbClr val="0000FF"/>
                </a:solidFill>
                <a:effectLst/>
                <a:latin typeface="Times New Roman" panose="02020603050405020304" pitchFamily="18" charset="0"/>
                <a:ea typeface="宋体" panose="02010600030101010101" pitchFamily="2" charset="-122"/>
              </a:rPr>
              <a:t>理解诺兰阶段模型的内容和意义</a:t>
            </a:r>
          </a:p>
          <a:p>
            <a:pPr>
              <a:spcBef>
                <a:spcPct val="50000"/>
              </a:spcBef>
              <a:buClrTx/>
              <a:buFontTx/>
              <a:buNone/>
            </a:pPr>
            <a:r>
              <a:rPr lang="zh-CN" altLang="en-US" sz="2200" u="sng">
                <a:solidFill>
                  <a:srgbClr val="0000FF"/>
                </a:solidFill>
                <a:effectLst/>
                <a:latin typeface="Times New Roman" panose="02020603050405020304" pitchFamily="18" charset="0"/>
                <a:ea typeface="宋体" panose="02010600030101010101" pitchFamily="2" charset="-122"/>
              </a:rPr>
              <a:t>理解信息系统规划的作用及其重要性</a:t>
            </a:r>
            <a:endParaRPr lang="zh-CN" altLang="en-US" sz="2200" u="sng">
              <a:solidFill>
                <a:schemeClr val="tx1"/>
              </a:solidFill>
              <a:effectLst/>
              <a:latin typeface="Times New Roman" panose="02020603050405020304" pitchFamily="18" charset="0"/>
              <a:ea typeface="宋体" panose="02010600030101010101" pitchFamily="2" charset="-122"/>
            </a:endParaRPr>
          </a:p>
          <a:p>
            <a:pPr>
              <a:spcBef>
                <a:spcPct val="50000"/>
              </a:spcBef>
              <a:buClrTx/>
              <a:buFontTx/>
              <a:buNone/>
            </a:pPr>
            <a:r>
              <a:rPr lang="zh-CN" altLang="en-US" sz="2200" u="sng">
                <a:solidFill>
                  <a:srgbClr val="0000FF"/>
                </a:solidFill>
                <a:effectLst/>
                <a:latin typeface="Times New Roman" panose="02020603050405020304" pitchFamily="18" charset="0"/>
                <a:ea typeface="宋体" panose="02010600030101010101" pitchFamily="2" charset="-122"/>
              </a:rPr>
              <a:t>理解信息系统规划的目标</a:t>
            </a:r>
            <a:endParaRPr lang="zh-CN" altLang="en-US" sz="2200" u="sng">
              <a:solidFill>
                <a:schemeClr val="tx1"/>
              </a:solidFill>
              <a:effectLst/>
              <a:latin typeface="Times New Roman" panose="02020603050405020304" pitchFamily="18" charset="0"/>
              <a:ea typeface="宋体" panose="02010600030101010101" pitchFamily="2" charset="-122"/>
            </a:endParaRPr>
          </a:p>
          <a:p>
            <a:pPr>
              <a:spcBef>
                <a:spcPct val="50000"/>
              </a:spcBef>
              <a:buClrTx/>
              <a:buFontTx/>
              <a:buNone/>
            </a:pPr>
            <a:r>
              <a:rPr lang="zh-CN" altLang="en-US" sz="2200" u="sng">
                <a:solidFill>
                  <a:srgbClr val="0000FF"/>
                </a:solidFill>
                <a:effectLst/>
                <a:latin typeface="Times New Roman" panose="02020603050405020304" pitchFamily="18" charset="0"/>
                <a:ea typeface="宋体" panose="02010600030101010101" pitchFamily="2" charset="-122"/>
              </a:rPr>
              <a:t>掌握信息系统规划各阶段的工作内容</a:t>
            </a:r>
            <a:endParaRPr lang="zh-CN" altLang="en-US" sz="2200" u="sng">
              <a:solidFill>
                <a:schemeClr val="tx1"/>
              </a:solidFill>
              <a:effectLst/>
              <a:latin typeface="Times New Roman" panose="02020603050405020304" pitchFamily="18" charset="0"/>
              <a:ea typeface="宋体" panose="02010600030101010101" pitchFamily="2" charset="-122"/>
            </a:endParaRPr>
          </a:p>
          <a:p>
            <a:pPr>
              <a:spcBef>
                <a:spcPct val="50000"/>
              </a:spcBef>
              <a:buClrTx/>
              <a:buFontTx/>
              <a:buNone/>
            </a:pPr>
            <a:r>
              <a:rPr lang="zh-CN" altLang="en-US" sz="2200" u="sng">
                <a:solidFill>
                  <a:srgbClr val="0000FF"/>
                </a:solidFill>
                <a:effectLst/>
                <a:latin typeface="Times New Roman" panose="02020603050405020304" pitchFamily="18" charset="0"/>
                <a:ea typeface="宋体" panose="02010600030101010101" pitchFamily="2" charset="-122"/>
              </a:rPr>
              <a:t>掌握</a:t>
            </a:r>
            <a:r>
              <a:rPr lang="en-US" altLang="zh-CN" sz="2200" u="sng">
                <a:solidFill>
                  <a:srgbClr val="0000FF"/>
                </a:solidFill>
                <a:effectLst/>
                <a:latin typeface="Times New Roman" panose="02020603050405020304" pitchFamily="18" charset="0"/>
                <a:ea typeface="宋体" panose="02010600030101010101" pitchFamily="2" charset="-122"/>
              </a:rPr>
              <a:t>BPI</a:t>
            </a:r>
            <a:r>
              <a:rPr lang="zh-CN" altLang="en-US" sz="2200" u="sng">
                <a:solidFill>
                  <a:srgbClr val="0000FF"/>
                </a:solidFill>
                <a:effectLst/>
                <a:latin typeface="Times New Roman" panose="02020603050405020304" pitchFamily="18" charset="0"/>
                <a:ea typeface="宋体" panose="02010600030101010101" pitchFamily="2" charset="-122"/>
              </a:rPr>
              <a:t>和</a:t>
            </a:r>
            <a:r>
              <a:rPr lang="en-US" altLang="zh-CN" sz="2200" u="sng">
                <a:solidFill>
                  <a:srgbClr val="0000FF"/>
                </a:solidFill>
                <a:effectLst/>
                <a:latin typeface="Times New Roman" panose="02020603050405020304" pitchFamily="18" charset="0"/>
                <a:ea typeface="宋体" panose="02010600030101010101" pitchFamily="2" charset="-122"/>
              </a:rPr>
              <a:t>BPR</a:t>
            </a:r>
            <a:r>
              <a:rPr lang="zh-CN" altLang="en-US" sz="2200" u="sng">
                <a:solidFill>
                  <a:srgbClr val="0000FF"/>
                </a:solidFill>
                <a:effectLst/>
                <a:latin typeface="Times New Roman" panose="02020603050405020304" pitchFamily="18" charset="0"/>
                <a:ea typeface="宋体" panose="02010600030101010101" pitchFamily="2" charset="-122"/>
              </a:rPr>
              <a:t>的概念及有关内容</a:t>
            </a:r>
          </a:p>
          <a:p>
            <a:pPr>
              <a:spcBef>
                <a:spcPct val="50000"/>
              </a:spcBef>
              <a:buClrTx/>
              <a:buFontTx/>
              <a:buNone/>
            </a:pPr>
            <a:r>
              <a:rPr lang="zh-CN" altLang="en-US" sz="2200" u="sng">
                <a:solidFill>
                  <a:srgbClr val="0000FF"/>
                </a:solidFill>
                <a:effectLst/>
                <a:latin typeface="Times New Roman" panose="02020603050405020304" pitchFamily="18" charset="0"/>
                <a:ea typeface="宋体" panose="02010600030101010101" pitchFamily="2" charset="-122"/>
              </a:rPr>
              <a:t>掌握信息系统规划的步骤</a:t>
            </a:r>
            <a:endParaRPr lang="en-US" altLang="zh-CN" sz="2200" u="sng">
              <a:solidFill>
                <a:schemeClr val="tx1"/>
              </a:solidFill>
              <a:effectLst/>
              <a:latin typeface="Times New Roman" panose="02020603050405020304" pitchFamily="18" charset="0"/>
              <a:ea typeface="宋体" panose="02010600030101010101" pitchFamily="2" charset="-122"/>
            </a:endParaRPr>
          </a:p>
          <a:p>
            <a:pPr>
              <a:spcBef>
                <a:spcPct val="50000"/>
              </a:spcBef>
              <a:buClrTx/>
              <a:buFontTx/>
              <a:buNone/>
            </a:pPr>
            <a:r>
              <a:rPr lang="zh-CN" altLang="en-US" sz="2200" u="sng">
                <a:solidFill>
                  <a:srgbClr val="0000FF"/>
                </a:solidFill>
                <a:effectLst/>
                <a:latin typeface="Times New Roman" panose="02020603050405020304" pitchFamily="18" charset="0"/>
                <a:ea typeface="宋体" panose="02010600030101010101" pitchFamily="2" charset="-122"/>
              </a:rPr>
              <a:t>掌握信息系统规划常用的方法（</a:t>
            </a:r>
            <a:r>
              <a:rPr lang="en-US" altLang="zh-CN" sz="2200" u="sng">
                <a:solidFill>
                  <a:srgbClr val="0000FF"/>
                </a:solidFill>
                <a:effectLst/>
                <a:latin typeface="Times New Roman" panose="02020603050405020304" pitchFamily="18" charset="0"/>
                <a:ea typeface="宋体" panose="02010600030101010101" pitchFamily="2" charset="-122"/>
              </a:rPr>
              <a:t>BSP）</a:t>
            </a:r>
            <a:endParaRPr lang="zh-CN" altLang="en-US" sz="2200" u="sng">
              <a:solidFill>
                <a:srgbClr val="0000FF"/>
              </a:solidFill>
              <a:effectLst/>
              <a:latin typeface="Times New Roman" panose="02020603050405020304" pitchFamily="18" charset="0"/>
              <a:ea typeface="宋体" panose="02010600030101010101" pitchFamily="2" charset="-122"/>
            </a:endParaRPr>
          </a:p>
        </p:txBody>
      </p:sp>
      <p:grpSp>
        <p:nvGrpSpPr>
          <p:cNvPr id="4" name="Group 6">
            <a:extLst>
              <a:ext uri="{FF2B5EF4-FFF2-40B4-BE49-F238E27FC236}">
                <a16:creationId xmlns:a16="http://schemas.microsoft.com/office/drawing/2014/main" id="{3C998520-5209-E3E8-3503-A48FF6342630}"/>
              </a:ext>
            </a:extLst>
          </p:cNvPr>
          <p:cNvGrpSpPr>
            <a:grpSpLocks/>
          </p:cNvGrpSpPr>
          <p:nvPr/>
        </p:nvGrpSpPr>
        <p:grpSpPr bwMode="auto">
          <a:xfrm>
            <a:off x="3139362" y="1207116"/>
            <a:ext cx="5648325" cy="587375"/>
            <a:chOff x="1566" y="737"/>
            <a:chExt cx="2568" cy="370"/>
          </a:xfrm>
        </p:grpSpPr>
        <p:graphicFrame>
          <p:nvGraphicFramePr>
            <p:cNvPr id="5" name="Object 7">
              <a:extLst>
                <a:ext uri="{FF2B5EF4-FFF2-40B4-BE49-F238E27FC236}">
                  <a16:creationId xmlns:a16="http://schemas.microsoft.com/office/drawing/2014/main" id="{ADB37D7A-E671-3533-6DF2-5FBCFEA0548B}"/>
                </a:ext>
              </a:extLst>
            </p:cNvPr>
            <p:cNvGraphicFramePr>
              <a:graphicFrameLocks noChangeAspect="1"/>
            </p:cNvGraphicFramePr>
            <p:nvPr/>
          </p:nvGraphicFramePr>
          <p:xfrm>
            <a:off x="1566" y="753"/>
            <a:ext cx="2568" cy="354"/>
          </p:xfrm>
          <a:graphic>
            <a:graphicData uri="http://schemas.openxmlformats.org/presentationml/2006/ole">
              <mc:AlternateContent xmlns:mc="http://schemas.openxmlformats.org/markup-compatibility/2006">
                <mc:Choice xmlns:v="urn:schemas-microsoft-com:vml" Requires="v">
                  <p:oleObj spid="_x0000_s2051" name="位图图像" r:id="rId4" imgW="4076190" imgH="561905" progId="Paint.Picture">
                    <p:embed/>
                  </p:oleObj>
                </mc:Choice>
                <mc:Fallback>
                  <p:oleObj name="位图图像" r:id="rId4" imgW="4076190" imgH="561905" progId="Paint.Picture">
                    <p:embed/>
                    <p:pic>
                      <p:nvPicPr>
                        <p:cNvPr id="922631" name="Object 7">
                          <a:extLst>
                            <a:ext uri="{FF2B5EF4-FFF2-40B4-BE49-F238E27FC236}">
                              <a16:creationId xmlns:a16="http://schemas.microsoft.com/office/drawing/2014/main" id="{FB6BBF4C-0B9E-93F5-8D43-B5848C713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 y="753"/>
                          <a:ext cx="2568"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6" name="Text Box 8">
              <a:extLst>
                <a:ext uri="{FF2B5EF4-FFF2-40B4-BE49-F238E27FC236}">
                  <a16:creationId xmlns:a16="http://schemas.microsoft.com/office/drawing/2014/main" id="{40065D32-1E6F-AA5E-7C23-9329B6360CB8}"/>
                </a:ext>
              </a:extLst>
            </p:cNvPr>
            <p:cNvSpPr txBox="1">
              <a:spLocks noChangeArrowheads="1"/>
            </p:cNvSpPr>
            <p:nvPr/>
          </p:nvSpPr>
          <p:spPr bwMode="auto">
            <a:xfrm>
              <a:off x="1750" y="737"/>
              <a:ext cx="2183"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chemeClr val="bg1"/>
                  </a:solidFill>
                  <a:effectLst/>
                  <a:latin typeface="Arial Narrow" panose="020B0606020202030204" pitchFamily="34" charset="0"/>
                  <a:ea typeface="宋体" panose="02010600030101010101" pitchFamily="2" charset="-122"/>
                </a:rPr>
                <a:t>本章学习目的</a:t>
              </a:r>
            </a:p>
          </p:txBody>
        </p:sp>
      </p:grpSp>
    </p:spTree>
    <p:extLst>
      <p:ext uri="{BB962C8B-B14F-4D97-AF65-F5344CB8AC3E}">
        <p14:creationId xmlns:p14="http://schemas.microsoft.com/office/powerpoint/2010/main" val="2474509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10AED4-5260-8601-58CC-BD080A505DEA}"/>
              </a:ext>
            </a:extLst>
          </p:cNvPr>
          <p:cNvSpPr>
            <a:spLocks noGrp="1"/>
          </p:cNvSpPr>
          <p:nvPr>
            <p:ph type="body" sz="quarter" idx="10"/>
          </p:nvPr>
        </p:nvSpPr>
        <p:spPr>
          <a:xfrm>
            <a:off x="1587197" y="340254"/>
            <a:ext cx="6166542" cy="530225"/>
          </a:xfrm>
        </p:spPr>
        <p:txBody>
          <a:bodyPr/>
          <a:lstStyle/>
          <a:p>
            <a:r>
              <a:rPr lang="en-CA" dirty="0"/>
              <a:t>3.2 </a:t>
            </a:r>
            <a:r>
              <a:rPr lang="zh-CN" altLang="en-US" dirty="0"/>
              <a:t>系统规划的目标和任务</a:t>
            </a:r>
            <a:endParaRPr lang="en-CA" dirty="0"/>
          </a:p>
          <a:p>
            <a:endParaRPr lang="en-CA" dirty="0"/>
          </a:p>
        </p:txBody>
      </p:sp>
      <p:pic>
        <p:nvPicPr>
          <p:cNvPr id="4" name="Picture 1113">
            <a:extLst>
              <a:ext uri="{FF2B5EF4-FFF2-40B4-BE49-F238E27FC236}">
                <a16:creationId xmlns:a16="http://schemas.microsoft.com/office/drawing/2014/main" id="{8509A9C2-95E1-98CA-237C-A8DFE3701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710" y="1015514"/>
            <a:ext cx="782002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39">
            <a:extLst>
              <a:ext uri="{FF2B5EF4-FFF2-40B4-BE49-F238E27FC236}">
                <a16:creationId xmlns:a16="http://schemas.microsoft.com/office/drawing/2014/main" id="{9D513288-F20B-6E05-1D79-07BA8CF73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322" y="3724330"/>
            <a:ext cx="86868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680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4DE44-F183-BF5A-386F-E37E35E3AEB1}"/>
              </a:ext>
            </a:extLst>
          </p:cNvPr>
          <p:cNvSpPr>
            <a:spLocks noGrp="1"/>
          </p:cNvSpPr>
          <p:nvPr>
            <p:ph type="body" sz="quarter" idx="10"/>
          </p:nvPr>
        </p:nvSpPr>
        <p:spPr>
          <a:xfrm>
            <a:off x="1587197" y="340254"/>
            <a:ext cx="5382770" cy="530225"/>
          </a:xfrm>
        </p:spPr>
        <p:txBody>
          <a:bodyPr/>
          <a:lstStyle/>
          <a:p>
            <a:r>
              <a:rPr lang="en-CA" dirty="0"/>
              <a:t>3.2 </a:t>
            </a:r>
            <a:r>
              <a:rPr lang="zh-CN" altLang="en-US" dirty="0"/>
              <a:t>系统规划的目标和任务</a:t>
            </a:r>
            <a:endParaRPr lang="en-CA" dirty="0"/>
          </a:p>
          <a:p>
            <a:endParaRPr lang="en-CA" dirty="0"/>
          </a:p>
        </p:txBody>
      </p:sp>
      <p:pic>
        <p:nvPicPr>
          <p:cNvPr id="4" name="Picture 1026">
            <a:extLst>
              <a:ext uri="{FF2B5EF4-FFF2-40B4-BE49-F238E27FC236}">
                <a16:creationId xmlns:a16="http://schemas.microsoft.com/office/drawing/2014/main" id="{8F24FD97-41B0-F58E-E942-7E4FDDD33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672" y="2553348"/>
            <a:ext cx="844867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9886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1F5167-8E91-C371-5A3A-67367FF1DB82}"/>
              </a:ext>
            </a:extLst>
          </p:cNvPr>
          <p:cNvSpPr>
            <a:spLocks noGrp="1"/>
          </p:cNvSpPr>
          <p:nvPr>
            <p:ph type="body" sz="quarter" idx="10"/>
          </p:nvPr>
        </p:nvSpPr>
        <p:spPr>
          <a:xfrm>
            <a:off x="1587197" y="340254"/>
            <a:ext cx="6023730" cy="530225"/>
          </a:xfrm>
        </p:spPr>
        <p:txBody>
          <a:bodyPr/>
          <a:lstStyle/>
          <a:p>
            <a:r>
              <a:rPr lang="en-CA" dirty="0"/>
              <a:t>3.2 </a:t>
            </a:r>
            <a:r>
              <a:rPr lang="zh-CN" altLang="en-US" dirty="0"/>
              <a:t>系统规划的目标和任务</a:t>
            </a:r>
            <a:endParaRPr lang="en-CA" dirty="0"/>
          </a:p>
          <a:p>
            <a:endParaRPr lang="en-CA" dirty="0"/>
          </a:p>
        </p:txBody>
      </p:sp>
      <p:pic>
        <p:nvPicPr>
          <p:cNvPr id="4" name="Picture 1028">
            <a:extLst>
              <a:ext uri="{FF2B5EF4-FFF2-40B4-BE49-F238E27FC236}">
                <a16:creationId xmlns:a16="http://schemas.microsoft.com/office/drawing/2014/main" id="{E2A0D221-DCD5-2B33-2641-2222F41D8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7" y="1063171"/>
            <a:ext cx="12012645" cy="44040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026">
            <a:extLst>
              <a:ext uri="{FF2B5EF4-FFF2-40B4-BE49-F238E27FC236}">
                <a16:creationId xmlns:a16="http://schemas.microsoft.com/office/drawing/2014/main" id="{EADC606D-E533-A932-1B56-F46FB309CABA}"/>
              </a:ext>
            </a:extLst>
          </p:cNvPr>
          <p:cNvSpPr>
            <a:spLocks noChangeArrowheads="1"/>
          </p:cNvSpPr>
          <p:nvPr/>
        </p:nvSpPr>
        <p:spPr bwMode="auto">
          <a:xfrm>
            <a:off x="270327" y="1799772"/>
            <a:ext cx="11772601" cy="1731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228600" indent="-228600">
              <a:lnSpc>
                <a:spcPct val="90000"/>
              </a:lnSpc>
              <a:spcBef>
                <a:spcPct val="40000"/>
              </a:spcBef>
              <a:buClr>
                <a:srgbClr val="8DACD0"/>
              </a:buClr>
              <a:buSzPct val="70000"/>
              <a:buBlip>
                <a:blip r:embed="rId3"/>
              </a:buBlip>
              <a:defRPr sz="2000" b="1">
                <a:solidFill>
                  <a:schemeClr val="tx1"/>
                </a:solidFill>
                <a:latin typeface="Arial Narrow" panose="020B0606020202030204" pitchFamily="34" charset="0"/>
              </a:defRPr>
            </a:lvl1pPr>
            <a:lvl2pPr marL="504825" indent="-47625">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a:buFont typeface="Wingdings" panose="05000000000000000000" pitchFamily="2" charset="2"/>
              <a:buNone/>
            </a:pPr>
            <a:r>
              <a:rPr lang="zh-CN" altLang="en-US" sz="2600">
                <a:solidFill>
                  <a:schemeClr val="accent1"/>
                </a:solidFill>
                <a:effectLst/>
                <a:latin typeface="楷体_GB2312" pitchFamily="49" charset="-122"/>
              </a:rPr>
              <a:t>北美福特汽车公司采购与应付帐款业务处理</a:t>
            </a:r>
          </a:p>
          <a:p>
            <a:pPr>
              <a:buFont typeface="Wingdings" panose="05000000000000000000" pitchFamily="2" charset="2"/>
              <a:buNone/>
            </a:pPr>
            <a:r>
              <a:rPr lang="en-US" altLang="zh-CN" sz="2600">
                <a:solidFill>
                  <a:schemeClr val="accent1"/>
                </a:solidFill>
                <a:effectLst/>
                <a:latin typeface="楷体_GB2312" pitchFamily="49" charset="-122"/>
              </a:rPr>
              <a:t>BPR</a:t>
            </a:r>
            <a:r>
              <a:rPr lang="zh-CN" altLang="en-US" sz="2600">
                <a:solidFill>
                  <a:schemeClr val="accent1"/>
                </a:solidFill>
                <a:effectLst/>
                <a:latin typeface="楷体_GB2312" pitchFamily="49" charset="-122"/>
              </a:rPr>
              <a:t>应用启示</a:t>
            </a:r>
          </a:p>
          <a:p>
            <a:pPr>
              <a:buFont typeface="Wingdings" panose="05000000000000000000" pitchFamily="2" charset="2"/>
              <a:buBlip>
                <a:blip r:embed="rId4"/>
              </a:buBlip>
            </a:pPr>
            <a:r>
              <a:rPr lang="zh-CN" altLang="en-US" sz="2600">
                <a:solidFill>
                  <a:schemeClr val="accent1"/>
                </a:solidFill>
                <a:effectLst/>
                <a:latin typeface="楷体_GB2312" pitchFamily="49" charset="-122"/>
              </a:rPr>
              <a:t>2/3的汽车部件从外部供应商采购</a:t>
            </a:r>
          </a:p>
          <a:p>
            <a:pPr>
              <a:buFont typeface="Wingdings" panose="05000000000000000000" pitchFamily="2" charset="2"/>
              <a:buBlip>
                <a:blip r:embed="rId4"/>
              </a:buBlip>
            </a:pPr>
            <a:r>
              <a:rPr lang="zh-CN" altLang="en-US" sz="2600">
                <a:solidFill>
                  <a:schemeClr val="accent1"/>
                </a:solidFill>
                <a:effectLst/>
                <a:latin typeface="楷体_GB2312" pitchFamily="49" charset="-122"/>
              </a:rPr>
              <a:t>部门员工总数500多人，工作效率低下</a:t>
            </a:r>
          </a:p>
          <a:p>
            <a:pPr>
              <a:buFont typeface="Wingdings" panose="05000000000000000000" pitchFamily="2" charset="2"/>
              <a:buBlip>
                <a:blip r:embed="rId4"/>
              </a:buBlip>
            </a:pPr>
            <a:r>
              <a:rPr lang="zh-CN" altLang="en-US" sz="2600">
                <a:solidFill>
                  <a:schemeClr val="accent1"/>
                </a:solidFill>
                <a:effectLst/>
                <a:latin typeface="楷体_GB2312" pitchFamily="49" charset="-122"/>
              </a:rPr>
              <a:t>计划裁员20%，最后不超过400人</a:t>
            </a:r>
          </a:p>
        </p:txBody>
      </p:sp>
      <p:sp>
        <p:nvSpPr>
          <p:cNvPr id="8" name="Text Box 1027">
            <a:extLst>
              <a:ext uri="{FF2B5EF4-FFF2-40B4-BE49-F238E27FC236}">
                <a16:creationId xmlns:a16="http://schemas.microsoft.com/office/drawing/2014/main" id="{85F2E6A4-525D-AAF5-853B-0C5DABC38478}"/>
              </a:ext>
            </a:extLst>
          </p:cNvPr>
          <p:cNvSpPr txBox="1">
            <a:spLocks noChangeArrowheads="1"/>
          </p:cNvSpPr>
          <p:nvPr/>
        </p:nvSpPr>
        <p:spPr bwMode="auto">
          <a:xfrm>
            <a:off x="308428" y="1215572"/>
            <a:ext cx="814062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1" hangingPunct="1">
              <a:spcBef>
                <a:spcPct val="50000"/>
              </a:spcBef>
              <a:buClrTx/>
              <a:buFontTx/>
              <a:buNone/>
            </a:pPr>
            <a:r>
              <a:rPr kumimoji="1" lang="en-US" altLang="zh-CN" sz="2800">
                <a:solidFill>
                  <a:srgbClr val="FFFF00"/>
                </a:solidFill>
                <a:effectLst/>
              </a:rPr>
              <a:t>BPR</a:t>
            </a:r>
            <a:r>
              <a:rPr kumimoji="1" lang="en-US" altLang="zh-CN" sz="2800">
                <a:solidFill>
                  <a:srgbClr val="FFFF00"/>
                </a:solidFill>
                <a:effectLst/>
                <a:latin typeface="Tahoma" panose="020B0604030504040204" pitchFamily="34" charset="0"/>
              </a:rPr>
              <a:t>——</a:t>
            </a:r>
            <a:r>
              <a:rPr kumimoji="1" lang="zh-CN" altLang="en-US" sz="2800">
                <a:solidFill>
                  <a:srgbClr val="FFFF00"/>
                </a:solidFill>
                <a:effectLst/>
              </a:rPr>
              <a:t>从经典案例谈起</a:t>
            </a:r>
          </a:p>
        </p:txBody>
      </p:sp>
      <p:sp>
        <p:nvSpPr>
          <p:cNvPr id="16" name="Rectangle 1030">
            <a:extLst>
              <a:ext uri="{FF2B5EF4-FFF2-40B4-BE49-F238E27FC236}">
                <a16:creationId xmlns:a16="http://schemas.microsoft.com/office/drawing/2014/main" id="{E53F3B75-A021-D72B-2BB1-A5AE12C684F3}"/>
              </a:ext>
            </a:extLst>
          </p:cNvPr>
          <p:cNvSpPr>
            <a:spLocks noChangeArrowheads="1"/>
          </p:cNvSpPr>
          <p:nvPr/>
        </p:nvSpPr>
        <p:spPr bwMode="auto">
          <a:xfrm>
            <a:off x="270327" y="4438520"/>
            <a:ext cx="73406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228600" indent="-228600">
              <a:lnSpc>
                <a:spcPct val="90000"/>
              </a:lnSpc>
              <a:spcBef>
                <a:spcPct val="40000"/>
              </a:spcBef>
              <a:buClr>
                <a:srgbClr val="8DACD0"/>
              </a:buClr>
              <a:buSzPct val="70000"/>
              <a:buBlip>
                <a:blip r:embed="rId3"/>
              </a:buBlip>
              <a:defRPr sz="2000" b="1">
                <a:solidFill>
                  <a:schemeClr val="tx1"/>
                </a:solidFill>
                <a:latin typeface="Arial Narrow" panose="020B0606020202030204" pitchFamily="34" charset="0"/>
              </a:defRPr>
            </a:lvl1pPr>
            <a:lvl2pPr marL="504825" indent="-47625">
              <a:spcBef>
                <a:spcPct val="40000"/>
              </a:spcBef>
              <a:buClr>
                <a:srgbClr val="8DACD0"/>
              </a:buClr>
              <a:defRPr sz="2000">
                <a:solidFill>
                  <a:schemeClr val="tx1"/>
                </a:solidFill>
                <a:latin typeface="Arial Narrow" panose="020B0606020202030204" pitchFamily="34" charset="0"/>
              </a:defRPr>
            </a:lvl2pPr>
            <a:lvl3pPr marL="854075">
              <a:spcBef>
                <a:spcPct val="20000"/>
              </a:spcBef>
              <a:defRPr>
                <a:solidFill>
                  <a:schemeClr val="tx1"/>
                </a:solidFill>
                <a:latin typeface="Arial Narrow" panose="020B0606020202030204" pitchFamily="34" charset="0"/>
              </a:defRPr>
            </a:lvl3pPr>
            <a:lvl4pPr marL="1089025">
              <a:spcBef>
                <a:spcPct val="20000"/>
              </a:spcBef>
              <a:defRPr>
                <a:solidFill>
                  <a:schemeClr val="tx1"/>
                </a:solidFill>
                <a:latin typeface="Arial Narrow" panose="020B0606020202030204" pitchFamily="34" charset="0"/>
              </a:defRPr>
            </a:lvl4pPr>
            <a:lvl5pPr marL="1311275">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a:buFont typeface="Wingdings" panose="05000000000000000000" pitchFamily="2" charset="2"/>
              <a:buNone/>
            </a:pPr>
            <a:r>
              <a:rPr lang="zh-CN" altLang="en-US" sz="2400" dirty="0">
                <a:solidFill>
                  <a:schemeClr val="bg1"/>
                </a:solidFill>
                <a:effectLst/>
                <a:latin typeface="楷体_GB2312" pitchFamily="49" charset="-122"/>
              </a:rPr>
              <a:t>业务流程重组后的</a:t>
            </a:r>
            <a:r>
              <a:rPr lang="en-US" altLang="zh-CN" sz="2400" dirty="0">
                <a:solidFill>
                  <a:schemeClr val="bg1"/>
                </a:solidFill>
                <a:effectLst/>
                <a:latin typeface="楷体_GB2312" pitchFamily="49" charset="-122"/>
              </a:rPr>
              <a:t>ERP</a:t>
            </a:r>
            <a:r>
              <a:rPr lang="zh-CN" altLang="en-US" sz="2400" dirty="0">
                <a:solidFill>
                  <a:schemeClr val="bg1"/>
                </a:solidFill>
                <a:effectLst/>
                <a:latin typeface="楷体_GB2312" pitchFamily="49" charset="-122"/>
              </a:rPr>
              <a:t>应用效果</a:t>
            </a:r>
          </a:p>
          <a:p>
            <a:pPr>
              <a:buFont typeface="Wingdings" panose="05000000000000000000" pitchFamily="2" charset="2"/>
              <a:buBlip>
                <a:blip r:embed="rId4"/>
              </a:buBlip>
            </a:pPr>
            <a:r>
              <a:rPr lang="zh-CN" altLang="en-US" sz="2400" dirty="0">
                <a:solidFill>
                  <a:schemeClr val="bg1"/>
                </a:solidFill>
                <a:effectLst/>
                <a:latin typeface="楷体_GB2312" pitchFamily="49" charset="-122"/>
              </a:rPr>
              <a:t>现在：应付帐款部门员工125人，实际裁员75%。</a:t>
            </a:r>
          </a:p>
        </p:txBody>
      </p:sp>
    </p:spTree>
    <p:extLst>
      <p:ext uri="{BB962C8B-B14F-4D97-AF65-F5344CB8AC3E}">
        <p14:creationId xmlns:p14="http://schemas.microsoft.com/office/powerpoint/2010/main" val="1836724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C05EDF-3F3D-73C1-F50E-5F45B96CDF2C}"/>
              </a:ext>
            </a:extLst>
          </p:cNvPr>
          <p:cNvSpPr>
            <a:spLocks noGrp="1"/>
          </p:cNvSpPr>
          <p:nvPr>
            <p:ph type="body" sz="quarter" idx="10"/>
          </p:nvPr>
        </p:nvSpPr>
        <p:spPr>
          <a:xfrm>
            <a:off x="1587197" y="340254"/>
            <a:ext cx="5417242" cy="530225"/>
          </a:xfrm>
        </p:spPr>
        <p:txBody>
          <a:bodyPr/>
          <a:lstStyle/>
          <a:p>
            <a:r>
              <a:rPr lang="en-CA" dirty="0"/>
              <a:t>3.2 </a:t>
            </a:r>
            <a:r>
              <a:rPr lang="zh-CN" altLang="en-US" dirty="0"/>
              <a:t>系统规划的目标和任务</a:t>
            </a:r>
            <a:endParaRPr lang="en-CA" dirty="0"/>
          </a:p>
          <a:p>
            <a:endParaRPr lang="en-CA" dirty="0"/>
          </a:p>
        </p:txBody>
      </p:sp>
      <p:sp>
        <p:nvSpPr>
          <p:cNvPr id="4" name="Text Box 3">
            <a:extLst>
              <a:ext uri="{FF2B5EF4-FFF2-40B4-BE49-F238E27FC236}">
                <a16:creationId xmlns:a16="http://schemas.microsoft.com/office/drawing/2014/main" id="{97C97D66-2BB1-6C3A-BE10-62A8A2F28029}"/>
              </a:ext>
            </a:extLst>
          </p:cNvPr>
          <p:cNvSpPr txBox="1">
            <a:spLocks noChangeArrowheads="1"/>
          </p:cNvSpPr>
          <p:nvPr/>
        </p:nvSpPr>
        <p:spPr bwMode="auto">
          <a:xfrm>
            <a:off x="3270639" y="1391558"/>
            <a:ext cx="1066800" cy="379413"/>
          </a:xfrm>
          <a:prstGeom prst="rect">
            <a:avLst/>
          </a:prstGeom>
          <a:gradFill rotWithShape="0">
            <a:gsLst>
              <a:gs pos="0">
                <a:srgbClr val="66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b="0">
                <a:solidFill>
                  <a:schemeClr val="tx1"/>
                </a:solidFill>
                <a:effectLst/>
                <a:latin typeface="Times New Roman" panose="02020603050405020304" pitchFamily="18" charset="0"/>
                <a:ea typeface="宋体" panose="02010600030101010101" pitchFamily="2" charset="-122"/>
              </a:rPr>
              <a:t>采购部</a:t>
            </a:r>
            <a:endParaRPr kumimoji="1" lang="zh-CN" altLang="en-US" sz="1600" b="0">
              <a:solidFill>
                <a:schemeClr val="tx1"/>
              </a:solidFill>
              <a:effectLst/>
              <a:latin typeface="Times New Roman" panose="02020603050405020304" pitchFamily="18" charset="0"/>
              <a:ea typeface="宋体" panose="02010600030101010101" pitchFamily="2" charset="-122"/>
            </a:endParaRPr>
          </a:p>
        </p:txBody>
      </p:sp>
      <p:sp>
        <p:nvSpPr>
          <p:cNvPr id="6" name="AutoShape 4">
            <a:extLst>
              <a:ext uri="{FF2B5EF4-FFF2-40B4-BE49-F238E27FC236}">
                <a16:creationId xmlns:a16="http://schemas.microsoft.com/office/drawing/2014/main" id="{173E1AE2-BC5A-BEC5-B6C2-802667E08269}"/>
              </a:ext>
            </a:extLst>
          </p:cNvPr>
          <p:cNvSpPr>
            <a:spLocks noChangeArrowheads="1"/>
          </p:cNvSpPr>
          <p:nvPr/>
        </p:nvSpPr>
        <p:spPr bwMode="auto">
          <a:xfrm>
            <a:off x="5709039" y="1315358"/>
            <a:ext cx="914400" cy="533400"/>
          </a:xfrm>
          <a:prstGeom prst="foldedCorner">
            <a:avLst>
              <a:gd name="adj" fmla="val 12500"/>
            </a:avLst>
          </a:prstGeom>
          <a:gradFill rotWithShape="0">
            <a:gsLst>
              <a:gs pos="0">
                <a:srgbClr val="66FFFF"/>
              </a:gs>
              <a:gs pos="100000">
                <a:srgbClr val="FFFF00"/>
              </a:gs>
            </a:gsLst>
            <a:lin ang="5400000" scaled="1"/>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8" name="Text Box 5">
            <a:extLst>
              <a:ext uri="{FF2B5EF4-FFF2-40B4-BE49-F238E27FC236}">
                <a16:creationId xmlns:a16="http://schemas.microsoft.com/office/drawing/2014/main" id="{A2A128A9-DA0B-D378-0F1C-E9A574A9E822}"/>
              </a:ext>
            </a:extLst>
          </p:cNvPr>
          <p:cNvSpPr txBox="1">
            <a:spLocks noChangeArrowheads="1"/>
          </p:cNvSpPr>
          <p:nvPr/>
        </p:nvSpPr>
        <p:spPr bwMode="auto">
          <a:xfrm>
            <a:off x="7918839" y="1315358"/>
            <a:ext cx="1143000" cy="379413"/>
          </a:xfrm>
          <a:prstGeom prst="rect">
            <a:avLst/>
          </a:prstGeom>
          <a:gradFill rotWithShape="0">
            <a:gsLst>
              <a:gs pos="0">
                <a:srgbClr val="66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b="0">
                <a:solidFill>
                  <a:schemeClr val="tx1"/>
                </a:solidFill>
                <a:effectLst/>
                <a:latin typeface="Times New Roman" panose="02020603050405020304" pitchFamily="18" charset="0"/>
                <a:ea typeface="宋体" panose="02010600030101010101" pitchFamily="2" charset="-122"/>
              </a:rPr>
              <a:t>供应商</a:t>
            </a:r>
            <a:endParaRPr kumimoji="1" lang="zh-CN" altLang="en-US" sz="2400" b="0">
              <a:solidFill>
                <a:schemeClr val="tx1"/>
              </a:solidFill>
              <a:effectLst/>
              <a:latin typeface="Times New Roman" panose="02020603050405020304" pitchFamily="18" charset="0"/>
              <a:ea typeface="宋体" panose="02010600030101010101" pitchFamily="2" charset="-122"/>
            </a:endParaRPr>
          </a:p>
        </p:txBody>
      </p:sp>
      <p:sp>
        <p:nvSpPr>
          <p:cNvPr id="10" name="AutoShape 6">
            <a:extLst>
              <a:ext uri="{FF2B5EF4-FFF2-40B4-BE49-F238E27FC236}">
                <a16:creationId xmlns:a16="http://schemas.microsoft.com/office/drawing/2014/main" id="{71F8DAB0-A0AD-74D7-C7FB-0BF8351E56DF}"/>
              </a:ext>
            </a:extLst>
          </p:cNvPr>
          <p:cNvSpPr>
            <a:spLocks noChangeArrowheads="1"/>
          </p:cNvSpPr>
          <p:nvPr/>
        </p:nvSpPr>
        <p:spPr bwMode="auto">
          <a:xfrm>
            <a:off x="3118239" y="2610758"/>
            <a:ext cx="990600" cy="457200"/>
          </a:xfrm>
          <a:prstGeom prst="flowChartMultidocument">
            <a:avLst/>
          </a:prstGeom>
          <a:gradFill rotWithShape="0">
            <a:gsLst>
              <a:gs pos="0">
                <a:srgbClr val="66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12" name="Text Box 7">
            <a:extLst>
              <a:ext uri="{FF2B5EF4-FFF2-40B4-BE49-F238E27FC236}">
                <a16:creationId xmlns:a16="http://schemas.microsoft.com/office/drawing/2014/main" id="{5E329293-0650-345E-3C08-2B85CC3E4991}"/>
              </a:ext>
            </a:extLst>
          </p:cNvPr>
          <p:cNvSpPr txBox="1">
            <a:spLocks noChangeArrowheads="1"/>
          </p:cNvSpPr>
          <p:nvPr/>
        </p:nvSpPr>
        <p:spPr bwMode="auto">
          <a:xfrm>
            <a:off x="3118239" y="4363358"/>
            <a:ext cx="1295400" cy="654050"/>
          </a:xfrm>
          <a:prstGeom prst="rect">
            <a:avLst/>
          </a:prstGeom>
          <a:gradFill rotWithShape="0">
            <a:gsLst>
              <a:gs pos="0">
                <a:srgbClr val="66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b="0">
                <a:solidFill>
                  <a:schemeClr val="tx1"/>
                </a:solidFill>
                <a:effectLst/>
                <a:latin typeface="Times New Roman" panose="02020603050405020304" pitchFamily="18" charset="0"/>
                <a:ea typeface="宋体" panose="02010600030101010101" pitchFamily="2" charset="-122"/>
              </a:rPr>
              <a:t>应付帐款部门</a:t>
            </a:r>
            <a:endParaRPr kumimoji="1" lang="zh-CN" altLang="en-US" sz="2400" b="0">
              <a:solidFill>
                <a:schemeClr val="tx1"/>
              </a:solidFill>
              <a:effectLst/>
              <a:latin typeface="Times New Roman" panose="02020603050405020304" pitchFamily="18" charset="0"/>
              <a:ea typeface="宋体" panose="02010600030101010101" pitchFamily="2" charset="-122"/>
            </a:endParaRPr>
          </a:p>
        </p:txBody>
      </p:sp>
      <p:sp>
        <p:nvSpPr>
          <p:cNvPr id="14" name="AutoShape 8">
            <a:extLst>
              <a:ext uri="{FF2B5EF4-FFF2-40B4-BE49-F238E27FC236}">
                <a16:creationId xmlns:a16="http://schemas.microsoft.com/office/drawing/2014/main" id="{E3D76E59-3038-02E5-9DE0-5933EEDDC773}"/>
              </a:ext>
            </a:extLst>
          </p:cNvPr>
          <p:cNvSpPr>
            <a:spLocks noChangeArrowheads="1"/>
          </p:cNvSpPr>
          <p:nvPr/>
        </p:nvSpPr>
        <p:spPr bwMode="auto">
          <a:xfrm>
            <a:off x="4185039" y="3372758"/>
            <a:ext cx="838200" cy="457200"/>
          </a:xfrm>
          <a:prstGeom prst="flowChartMultidocument">
            <a:avLst/>
          </a:prstGeom>
          <a:gradFill rotWithShape="0">
            <a:gsLst>
              <a:gs pos="0">
                <a:srgbClr val="66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16" name="AutoShape 9">
            <a:extLst>
              <a:ext uri="{FF2B5EF4-FFF2-40B4-BE49-F238E27FC236}">
                <a16:creationId xmlns:a16="http://schemas.microsoft.com/office/drawing/2014/main" id="{20DD074B-78FE-DB92-887B-7985859A89B7}"/>
              </a:ext>
            </a:extLst>
          </p:cNvPr>
          <p:cNvSpPr>
            <a:spLocks noChangeArrowheads="1"/>
          </p:cNvSpPr>
          <p:nvPr/>
        </p:nvSpPr>
        <p:spPr bwMode="auto">
          <a:xfrm>
            <a:off x="5861439" y="3982358"/>
            <a:ext cx="990600" cy="609600"/>
          </a:xfrm>
          <a:prstGeom prst="foldedCorner">
            <a:avLst>
              <a:gd name="adj" fmla="val 12500"/>
            </a:avLst>
          </a:prstGeom>
          <a:gradFill rotWithShape="0">
            <a:gsLst>
              <a:gs pos="0">
                <a:srgbClr val="66FFFF"/>
              </a:gs>
              <a:gs pos="100000">
                <a:srgbClr val="FFFF00"/>
              </a:gs>
            </a:gsLst>
            <a:lin ang="5400000" scaled="1"/>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18" name="AutoShape 10">
            <a:extLst>
              <a:ext uri="{FF2B5EF4-FFF2-40B4-BE49-F238E27FC236}">
                <a16:creationId xmlns:a16="http://schemas.microsoft.com/office/drawing/2014/main" id="{9933518D-1670-BA3D-9E96-BB7CF5CBF0B1}"/>
              </a:ext>
            </a:extLst>
          </p:cNvPr>
          <p:cNvSpPr>
            <a:spLocks noChangeArrowheads="1"/>
          </p:cNvSpPr>
          <p:nvPr/>
        </p:nvSpPr>
        <p:spPr bwMode="auto">
          <a:xfrm>
            <a:off x="8604639" y="2915558"/>
            <a:ext cx="850900" cy="457200"/>
          </a:xfrm>
          <a:prstGeom prst="roundRect">
            <a:avLst>
              <a:gd name="adj" fmla="val 16667"/>
            </a:avLst>
          </a:prstGeom>
          <a:gradFill rotWithShape="0">
            <a:gsLst>
              <a:gs pos="0">
                <a:srgbClr val="66FFFF"/>
              </a:gs>
              <a:gs pos="100000">
                <a:srgbClr val="FFFF00"/>
              </a:gs>
            </a:gsLst>
            <a:lin ang="5400000" scaled="1"/>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0" name="Line 11">
            <a:extLst>
              <a:ext uri="{FF2B5EF4-FFF2-40B4-BE49-F238E27FC236}">
                <a16:creationId xmlns:a16="http://schemas.microsoft.com/office/drawing/2014/main" id="{A12D7958-62EB-D15C-B3DF-FB3B73462B30}"/>
              </a:ext>
            </a:extLst>
          </p:cNvPr>
          <p:cNvSpPr>
            <a:spLocks noChangeShapeType="1"/>
          </p:cNvSpPr>
          <p:nvPr/>
        </p:nvSpPr>
        <p:spPr bwMode="auto">
          <a:xfrm>
            <a:off x="4337439" y="1543958"/>
            <a:ext cx="13716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2" name="Line 12">
            <a:extLst>
              <a:ext uri="{FF2B5EF4-FFF2-40B4-BE49-F238E27FC236}">
                <a16:creationId xmlns:a16="http://schemas.microsoft.com/office/drawing/2014/main" id="{8EC34DBE-ADDA-EA40-A723-780F264CC38A}"/>
              </a:ext>
            </a:extLst>
          </p:cNvPr>
          <p:cNvSpPr>
            <a:spLocks noChangeShapeType="1"/>
          </p:cNvSpPr>
          <p:nvPr/>
        </p:nvSpPr>
        <p:spPr bwMode="auto">
          <a:xfrm>
            <a:off x="6623439" y="1543958"/>
            <a:ext cx="12954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4" name="Line 13">
            <a:extLst>
              <a:ext uri="{FF2B5EF4-FFF2-40B4-BE49-F238E27FC236}">
                <a16:creationId xmlns:a16="http://schemas.microsoft.com/office/drawing/2014/main" id="{1FEF8DA3-2FA6-40A6-E82C-13C33B2B34C4}"/>
              </a:ext>
            </a:extLst>
          </p:cNvPr>
          <p:cNvSpPr>
            <a:spLocks noChangeShapeType="1"/>
          </p:cNvSpPr>
          <p:nvPr/>
        </p:nvSpPr>
        <p:spPr bwMode="auto">
          <a:xfrm>
            <a:off x="3651639" y="1772558"/>
            <a:ext cx="0" cy="83820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6" name="Line 14">
            <a:extLst>
              <a:ext uri="{FF2B5EF4-FFF2-40B4-BE49-F238E27FC236}">
                <a16:creationId xmlns:a16="http://schemas.microsoft.com/office/drawing/2014/main" id="{3C2D7E66-DE86-0E8A-C4E7-9B7D5B123FEC}"/>
              </a:ext>
            </a:extLst>
          </p:cNvPr>
          <p:cNvSpPr>
            <a:spLocks noChangeShapeType="1"/>
          </p:cNvSpPr>
          <p:nvPr/>
        </p:nvSpPr>
        <p:spPr bwMode="auto">
          <a:xfrm>
            <a:off x="3575439" y="3067958"/>
            <a:ext cx="0" cy="129540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8" name="Line 15">
            <a:extLst>
              <a:ext uri="{FF2B5EF4-FFF2-40B4-BE49-F238E27FC236}">
                <a16:creationId xmlns:a16="http://schemas.microsoft.com/office/drawing/2014/main" id="{4C41526F-5D2F-C4EA-0413-10CB448C5214}"/>
              </a:ext>
            </a:extLst>
          </p:cNvPr>
          <p:cNvSpPr>
            <a:spLocks noChangeShapeType="1"/>
          </p:cNvSpPr>
          <p:nvPr/>
        </p:nvSpPr>
        <p:spPr bwMode="auto">
          <a:xfrm>
            <a:off x="4413639" y="3829958"/>
            <a:ext cx="0" cy="53340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30" name="Line 16">
            <a:extLst>
              <a:ext uri="{FF2B5EF4-FFF2-40B4-BE49-F238E27FC236}">
                <a16:creationId xmlns:a16="http://schemas.microsoft.com/office/drawing/2014/main" id="{02C9F1D4-FB0C-0343-9FDE-5ED2BC41A002}"/>
              </a:ext>
            </a:extLst>
          </p:cNvPr>
          <p:cNvSpPr>
            <a:spLocks noChangeShapeType="1"/>
          </p:cNvSpPr>
          <p:nvPr/>
        </p:nvSpPr>
        <p:spPr bwMode="auto">
          <a:xfrm flipV="1">
            <a:off x="4413639" y="2763158"/>
            <a:ext cx="0" cy="609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32" name="Line 17">
            <a:extLst>
              <a:ext uri="{FF2B5EF4-FFF2-40B4-BE49-F238E27FC236}">
                <a16:creationId xmlns:a16="http://schemas.microsoft.com/office/drawing/2014/main" id="{985E9890-3019-89C1-388D-52C820BFFE64}"/>
              </a:ext>
            </a:extLst>
          </p:cNvPr>
          <p:cNvSpPr>
            <a:spLocks noChangeShapeType="1"/>
          </p:cNvSpPr>
          <p:nvPr/>
        </p:nvSpPr>
        <p:spPr bwMode="auto">
          <a:xfrm>
            <a:off x="4413639" y="2763158"/>
            <a:ext cx="16764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34" name="Text Box 18">
            <a:extLst>
              <a:ext uri="{FF2B5EF4-FFF2-40B4-BE49-F238E27FC236}">
                <a16:creationId xmlns:a16="http://schemas.microsoft.com/office/drawing/2014/main" id="{81F4AAAF-B624-4C40-CEE0-93D6203A764C}"/>
              </a:ext>
            </a:extLst>
          </p:cNvPr>
          <p:cNvSpPr txBox="1">
            <a:spLocks noChangeArrowheads="1"/>
          </p:cNvSpPr>
          <p:nvPr/>
        </p:nvSpPr>
        <p:spPr bwMode="auto">
          <a:xfrm>
            <a:off x="6090039" y="2610758"/>
            <a:ext cx="1066800" cy="379413"/>
          </a:xfrm>
          <a:prstGeom prst="rect">
            <a:avLst/>
          </a:prstGeom>
          <a:gradFill rotWithShape="0">
            <a:gsLst>
              <a:gs pos="0">
                <a:srgbClr val="66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b="0">
                <a:solidFill>
                  <a:schemeClr val="tx1"/>
                </a:solidFill>
                <a:effectLst/>
                <a:latin typeface="Times New Roman" panose="02020603050405020304" pitchFamily="18" charset="0"/>
                <a:ea typeface="宋体" panose="02010600030101010101" pitchFamily="2" charset="-122"/>
              </a:rPr>
              <a:t>仓库</a:t>
            </a:r>
            <a:endParaRPr kumimoji="1" lang="zh-CN" altLang="en-US" sz="2400" b="0">
              <a:solidFill>
                <a:schemeClr val="tx1"/>
              </a:solidFill>
              <a:effectLst/>
              <a:latin typeface="Times New Roman" panose="02020603050405020304" pitchFamily="18" charset="0"/>
              <a:ea typeface="宋体" panose="02010600030101010101" pitchFamily="2" charset="-122"/>
            </a:endParaRPr>
          </a:p>
        </p:txBody>
      </p:sp>
      <p:sp>
        <p:nvSpPr>
          <p:cNvPr id="36" name="Line 19">
            <a:extLst>
              <a:ext uri="{FF2B5EF4-FFF2-40B4-BE49-F238E27FC236}">
                <a16:creationId xmlns:a16="http://schemas.microsoft.com/office/drawing/2014/main" id="{191FF550-EB51-A78D-35B3-870CD5AD153B}"/>
              </a:ext>
            </a:extLst>
          </p:cNvPr>
          <p:cNvSpPr>
            <a:spLocks noChangeShapeType="1"/>
          </p:cNvSpPr>
          <p:nvPr/>
        </p:nvSpPr>
        <p:spPr bwMode="auto">
          <a:xfrm flipH="1">
            <a:off x="7156839" y="2763158"/>
            <a:ext cx="9144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38" name="Line 20">
            <a:extLst>
              <a:ext uri="{FF2B5EF4-FFF2-40B4-BE49-F238E27FC236}">
                <a16:creationId xmlns:a16="http://schemas.microsoft.com/office/drawing/2014/main" id="{447AA2C7-47D8-46E8-6382-A141FD8B1C2C}"/>
              </a:ext>
            </a:extLst>
          </p:cNvPr>
          <p:cNvSpPr>
            <a:spLocks noChangeShapeType="1"/>
          </p:cNvSpPr>
          <p:nvPr/>
        </p:nvSpPr>
        <p:spPr bwMode="auto">
          <a:xfrm>
            <a:off x="8452239" y="1696358"/>
            <a:ext cx="0" cy="2743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40" name="Line 21">
            <a:extLst>
              <a:ext uri="{FF2B5EF4-FFF2-40B4-BE49-F238E27FC236}">
                <a16:creationId xmlns:a16="http://schemas.microsoft.com/office/drawing/2014/main" id="{3F029F5A-2B22-7950-59BA-5F945270752D}"/>
              </a:ext>
            </a:extLst>
          </p:cNvPr>
          <p:cNvSpPr>
            <a:spLocks noChangeShapeType="1"/>
          </p:cNvSpPr>
          <p:nvPr/>
        </p:nvSpPr>
        <p:spPr bwMode="auto">
          <a:xfrm flipH="1">
            <a:off x="6852039" y="4439558"/>
            <a:ext cx="16002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42" name="Line 22">
            <a:extLst>
              <a:ext uri="{FF2B5EF4-FFF2-40B4-BE49-F238E27FC236}">
                <a16:creationId xmlns:a16="http://schemas.microsoft.com/office/drawing/2014/main" id="{BBDEF27B-3476-0F57-30DE-E7A280E73B5B}"/>
              </a:ext>
            </a:extLst>
          </p:cNvPr>
          <p:cNvSpPr>
            <a:spLocks noChangeShapeType="1"/>
          </p:cNvSpPr>
          <p:nvPr/>
        </p:nvSpPr>
        <p:spPr bwMode="auto">
          <a:xfrm flipH="1">
            <a:off x="4489839" y="4439558"/>
            <a:ext cx="13716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44" name="Line 23">
            <a:extLst>
              <a:ext uri="{FF2B5EF4-FFF2-40B4-BE49-F238E27FC236}">
                <a16:creationId xmlns:a16="http://schemas.microsoft.com/office/drawing/2014/main" id="{45798B8C-E8BE-5522-D65E-46A63568B66D}"/>
              </a:ext>
            </a:extLst>
          </p:cNvPr>
          <p:cNvSpPr>
            <a:spLocks noChangeShapeType="1"/>
          </p:cNvSpPr>
          <p:nvPr/>
        </p:nvSpPr>
        <p:spPr bwMode="auto">
          <a:xfrm>
            <a:off x="4413639" y="4820558"/>
            <a:ext cx="45720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46" name="Line 24">
            <a:extLst>
              <a:ext uri="{FF2B5EF4-FFF2-40B4-BE49-F238E27FC236}">
                <a16:creationId xmlns:a16="http://schemas.microsoft.com/office/drawing/2014/main" id="{1E243103-E88A-ACFC-4D81-EF62BF3FD4F6}"/>
              </a:ext>
            </a:extLst>
          </p:cNvPr>
          <p:cNvSpPr>
            <a:spLocks noChangeShapeType="1"/>
          </p:cNvSpPr>
          <p:nvPr/>
        </p:nvSpPr>
        <p:spPr bwMode="auto">
          <a:xfrm flipV="1">
            <a:off x="8985639" y="3372758"/>
            <a:ext cx="0" cy="144780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48" name="Line 25">
            <a:extLst>
              <a:ext uri="{FF2B5EF4-FFF2-40B4-BE49-F238E27FC236}">
                <a16:creationId xmlns:a16="http://schemas.microsoft.com/office/drawing/2014/main" id="{4F52412C-5F79-4497-9293-FEEC3440974B}"/>
              </a:ext>
            </a:extLst>
          </p:cNvPr>
          <p:cNvSpPr>
            <a:spLocks noChangeShapeType="1"/>
          </p:cNvSpPr>
          <p:nvPr/>
        </p:nvSpPr>
        <p:spPr bwMode="auto">
          <a:xfrm flipV="1">
            <a:off x="8985639" y="1696358"/>
            <a:ext cx="0" cy="121920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50" name="Text Box 26">
            <a:extLst>
              <a:ext uri="{FF2B5EF4-FFF2-40B4-BE49-F238E27FC236}">
                <a16:creationId xmlns:a16="http://schemas.microsoft.com/office/drawing/2014/main" id="{C41C3193-F11B-566F-6480-9CB59DF27BF4}"/>
              </a:ext>
            </a:extLst>
          </p:cNvPr>
          <p:cNvSpPr txBox="1">
            <a:spLocks noChangeArrowheads="1"/>
          </p:cNvSpPr>
          <p:nvPr/>
        </p:nvSpPr>
        <p:spPr bwMode="auto">
          <a:xfrm>
            <a:off x="2064139" y="2610758"/>
            <a:ext cx="106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a:solidFill>
                  <a:schemeClr val="hlink"/>
                </a:solidFill>
                <a:effectLst/>
                <a:latin typeface="Times New Roman" panose="02020603050405020304" pitchFamily="18" charset="0"/>
                <a:ea typeface="宋体" panose="02010600030101010101" pitchFamily="2" charset="-122"/>
              </a:rPr>
              <a:t>采购订单副本</a:t>
            </a:r>
          </a:p>
        </p:txBody>
      </p:sp>
      <p:sp>
        <p:nvSpPr>
          <p:cNvPr id="52" name="Text Box 27">
            <a:extLst>
              <a:ext uri="{FF2B5EF4-FFF2-40B4-BE49-F238E27FC236}">
                <a16:creationId xmlns:a16="http://schemas.microsoft.com/office/drawing/2014/main" id="{2AE3D979-A1CA-EA09-8422-C9D3ECCF616A}"/>
              </a:ext>
            </a:extLst>
          </p:cNvPr>
          <p:cNvSpPr txBox="1">
            <a:spLocks noChangeArrowheads="1"/>
          </p:cNvSpPr>
          <p:nvPr/>
        </p:nvSpPr>
        <p:spPr bwMode="auto">
          <a:xfrm>
            <a:off x="4566039" y="1620158"/>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采购订单</a:t>
            </a:r>
          </a:p>
        </p:txBody>
      </p:sp>
      <p:sp>
        <p:nvSpPr>
          <p:cNvPr id="54" name="Text Box 28">
            <a:extLst>
              <a:ext uri="{FF2B5EF4-FFF2-40B4-BE49-F238E27FC236}">
                <a16:creationId xmlns:a16="http://schemas.microsoft.com/office/drawing/2014/main" id="{6664D460-5BE4-8463-6ECF-CE504A6EF9DB}"/>
              </a:ext>
            </a:extLst>
          </p:cNvPr>
          <p:cNvSpPr txBox="1">
            <a:spLocks noChangeArrowheads="1"/>
          </p:cNvSpPr>
          <p:nvPr/>
        </p:nvSpPr>
        <p:spPr bwMode="auto">
          <a:xfrm>
            <a:off x="7156839" y="2077358"/>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货物</a:t>
            </a:r>
          </a:p>
        </p:txBody>
      </p:sp>
      <p:sp>
        <p:nvSpPr>
          <p:cNvPr id="56" name="Line 29">
            <a:extLst>
              <a:ext uri="{FF2B5EF4-FFF2-40B4-BE49-F238E27FC236}">
                <a16:creationId xmlns:a16="http://schemas.microsoft.com/office/drawing/2014/main" id="{DBEDD9D8-548C-9FC2-A637-67A381D2F8ED}"/>
              </a:ext>
            </a:extLst>
          </p:cNvPr>
          <p:cNvSpPr>
            <a:spLocks noChangeShapeType="1"/>
          </p:cNvSpPr>
          <p:nvPr/>
        </p:nvSpPr>
        <p:spPr bwMode="auto">
          <a:xfrm flipV="1">
            <a:off x="8071239" y="1696358"/>
            <a:ext cx="0" cy="1066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58" name="Text Box 30">
            <a:extLst>
              <a:ext uri="{FF2B5EF4-FFF2-40B4-BE49-F238E27FC236}">
                <a16:creationId xmlns:a16="http://schemas.microsoft.com/office/drawing/2014/main" id="{EF03C8FD-E022-D400-9842-32F25919D013}"/>
              </a:ext>
            </a:extLst>
          </p:cNvPr>
          <p:cNvSpPr txBox="1">
            <a:spLocks noChangeArrowheads="1"/>
          </p:cNvSpPr>
          <p:nvPr/>
        </p:nvSpPr>
        <p:spPr bwMode="auto">
          <a:xfrm>
            <a:off x="5099439" y="3372758"/>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收货单</a:t>
            </a:r>
            <a:endParaRPr kumimoji="1" lang="zh-CN" altLang="en-US" sz="2400">
              <a:solidFill>
                <a:schemeClr val="hlink"/>
              </a:solidFill>
              <a:effectLst/>
              <a:latin typeface="Times New Roman" panose="02020603050405020304" pitchFamily="18" charset="0"/>
              <a:ea typeface="宋体" panose="02010600030101010101" pitchFamily="2" charset="-122"/>
            </a:endParaRPr>
          </a:p>
        </p:txBody>
      </p:sp>
      <p:sp>
        <p:nvSpPr>
          <p:cNvPr id="60" name="Text Box 31">
            <a:extLst>
              <a:ext uri="{FF2B5EF4-FFF2-40B4-BE49-F238E27FC236}">
                <a16:creationId xmlns:a16="http://schemas.microsoft.com/office/drawing/2014/main" id="{C330D546-6709-BF61-D953-BA13F91A68CE}"/>
              </a:ext>
            </a:extLst>
          </p:cNvPr>
          <p:cNvSpPr txBox="1">
            <a:spLocks noChangeArrowheads="1"/>
          </p:cNvSpPr>
          <p:nvPr/>
        </p:nvSpPr>
        <p:spPr bwMode="auto">
          <a:xfrm>
            <a:off x="7004439" y="3906158"/>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发票</a:t>
            </a:r>
            <a:endParaRPr kumimoji="1" lang="zh-CN" altLang="en-US" sz="2400">
              <a:solidFill>
                <a:schemeClr val="hlink"/>
              </a:solidFill>
              <a:effectLst/>
              <a:latin typeface="Times New Roman" panose="02020603050405020304" pitchFamily="18" charset="0"/>
              <a:ea typeface="宋体" panose="02010600030101010101" pitchFamily="2" charset="-122"/>
            </a:endParaRPr>
          </a:p>
        </p:txBody>
      </p:sp>
      <p:sp>
        <p:nvSpPr>
          <p:cNvPr id="62" name="Text Box 32">
            <a:extLst>
              <a:ext uri="{FF2B5EF4-FFF2-40B4-BE49-F238E27FC236}">
                <a16:creationId xmlns:a16="http://schemas.microsoft.com/office/drawing/2014/main" id="{A33BBE37-8FF2-694F-686A-F1A0A66658A0}"/>
              </a:ext>
            </a:extLst>
          </p:cNvPr>
          <p:cNvSpPr txBox="1">
            <a:spLocks noChangeArrowheads="1"/>
          </p:cNvSpPr>
          <p:nvPr/>
        </p:nvSpPr>
        <p:spPr bwMode="auto">
          <a:xfrm>
            <a:off x="6013839" y="4884058"/>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付款</a:t>
            </a:r>
            <a:endParaRPr kumimoji="1" lang="zh-CN" altLang="en-US" sz="2400">
              <a:solidFill>
                <a:schemeClr val="hlink"/>
              </a:solidFill>
              <a:effectLst/>
              <a:latin typeface="Times New Roman" panose="02020603050405020304" pitchFamily="18" charset="0"/>
              <a:ea typeface="宋体" panose="02010600030101010101" pitchFamily="2" charset="-122"/>
            </a:endParaRPr>
          </a:p>
        </p:txBody>
      </p:sp>
      <p:sp>
        <p:nvSpPr>
          <p:cNvPr id="64" name="Text Box 34">
            <a:extLst>
              <a:ext uri="{FF2B5EF4-FFF2-40B4-BE49-F238E27FC236}">
                <a16:creationId xmlns:a16="http://schemas.microsoft.com/office/drawing/2014/main" id="{3C4B9C04-EB9D-4C43-F709-3573198C1455}"/>
              </a:ext>
            </a:extLst>
          </p:cNvPr>
          <p:cNvSpPr txBox="1">
            <a:spLocks noChangeArrowheads="1"/>
          </p:cNvSpPr>
          <p:nvPr/>
        </p:nvSpPr>
        <p:spPr bwMode="auto">
          <a:xfrm>
            <a:off x="3511939" y="5379358"/>
            <a:ext cx="4089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 typeface="Wingdings" panose="05000000000000000000" pitchFamily="2" charset="2"/>
              <a:buNone/>
            </a:pPr>
            <a:r>
              <a:rPr lang="en-US" altLang="zh-CN" sz="2800">
                <a:effectLst>
                  <a:outerShdw blurRad="38100" dist="38100" dir="2700000" algn="tl">
                    <a:srgbClr val="C0C0C0"/>
                  </a:outerShdw>
                </a:effectLst>
              </a:rPr>
              <a:t>BPR</a:t>
            </a:r>
            <a:r>
              <a:rPr lang="zh-CN" altLang="en-US" sz="2800">
                <a:effectLst>
                  <a:outerShdw blurRad="38100" dist="38100" dir="2700000" algn="tl">
                    <a:srgbClr val="C0C0C0"/>
                  </a:outerShdw>
                </a:effectLst>
              </a:rPr>
              <a:t>前的采购付款流程</a:t>
            </a:r>
          </a:p>
        </p:txBody>
      </p:sp>
    </p:spTree>
    <p:extLst>
      <p:ext uri="{BB962C8B-B14F-4D97-AF65-F5344CB8AC3E}">
        <p14:creationId xmlns:p14="http://schemas.microsoft.com/office/powerpoint/2010/main" val="322944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515088-2EE0-1659-87F0-D94EA3EDD995}"/>
              </a:ext>
            </a:extLst>
          </p:cNvPr>
          <p:cNvSpPr>
            <a:spLocks noGrp="1"/>
          </p:cNvSpPr>
          <p:nvPr>
            <p:ph type="body" sz="quarter" idx="10"/>
          </p:nvPr>
        </p:nvSpPr>
        <p:spPr>
          <a:xfrm>
            <a:off x="1587196" y="340254"/>
            <a:ext cx="5907099" cy="530225"/>
          </a:xfrm>
        </p:spPr>
        <p:txBody>
          <a:bodyPr/>
          <a:lstStyle/>
          <a:p>
            <a:r>
              <a:rPr lang="en-CA" dirty="0"/>
              <a:t>3.2 </a:t>
            </a:r>
            <a:r>
              <a:rPr lang="zh-CN" altLang="en-US" dirty="0"/>
              <a:t>系统规划的目标和任务</a:t>
            </a:r>
            <a:endParaRPr lang="en-CA" dirty="0"/>
          </a:p>
          <a:p>
            <a:endParaRPr lang="en-CA" dirty="0"/>
          </a:p>
        </p:txBody>
      </p:sp>
      <p:sp>
        <p:nvSpPr>
          <p:cNvPr id="4" name="Text Box 2">
            <a:extLst>
              <a:ext uri="{FF2B5EF4-FFF2-40B4-BE49-F238E27FC236}">
                <a16:creationId xmlns:a16="http://schemas.microsoft.com/office/drawing/2014/main" id="{08DD4FB1-7E19-E118-88B0-27D4A81EDB46}"/>
              </a:ext>
            </a:extLst>
          </p:cNvPr>
          <p:cNvSpPr txBox="1">
            <a:spLocks noChangeArrowheads="1"/>
          </p:cNvSpPr>
          <p:nvPr/>
        </p:nvSpPr>
        <p:spPr bwMode="auto">
          <a:xfrm>
            <a:off x="3290596" y="1320282"/>
            <a:ext cx="1066800" cy="379413"/>
          </a:xfrm>
          <a:prstGeom prst="rect">
            <a:avLst/>
          </a:prstGeom>
          <a:gradFill rotWithShape="0">
            <a:gsLst>
              <a:gs pos="0">
                <a:srgbClr val="00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b="0">
                <a:solidFill>
                  <a:schemeClr val="tx1"/>
                </a:solidFill>
                <a:effectLst/>
                <a:latin typeface="Times New Roman" panose="02020603050405020304" pitchFamily="18" charset="0"/>
                <a:ea typeface="宋体" panose="02010600030101010101" pitchFamily="2" charset="-122"/>
              </a:rPr>
              <a:t>采购部</a:t>
            </a:r>
            <a:endParaRPr kumimoji="1" lang="zh-CN" altLang="en-US" sz="1600" b="0">
              <a:solidFill>
                <a:schemeClr val="tx1"/>
              </a:solidFill>
              <a:effectLst/>
              <a:latin typeface="Times New Roman" panose="02020603050405020304" pitchFamily="18" charset="0"/>
              <a:ea typeface="宋体" panose="02010600030101010101" pitchFamily="2" charset="-122"/>
            </a:endParaRPr>
          </a:p>
        </p:txBody>
      </p:sp>
      <p:sp>
        <p:nvSpPr>
          <p:cNvPr id="6" name="Text Box 3">
            <a:extLst>
              <a:ext uri="{FF2B5EF4-FFF2-40B4-BE49-F238E27FC236}">
                <a16:creationId xmlns:a16="http://schemas.microsoft.com/office/drawing/2014/main" id="{B65BC930-C5AB-78E1-83EB-E5B6524F8B5D}"/>
              </a:ext>
            </a:extLst>
          </p:cNvPr>
          <p:cNvSpPr txBox="1">
            <a:spLocks noChangeArrowheads="1"/>
          </p:cNvSpPr>
          <p:nvPr/>
        </p:nvSpPr>
        <p:spPr bwMode="auto">
          <a:xfrm>
            <a:off x="7938796" y="1244082"/>
            <a:ext cx="1143000" cy="379413"/>
          </a:xfrm>
          <a:prstGeom prst="rect">
            <a:avLst/>
          </a:prstGeom>
          <a:gradFill rotWithShape="0">
            <a:gsLst>
              <a:gs pos="0">
                <a:srgbClr val="00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b="0">
                <a:solidFill>
                  <a:schemeClr val="tx1"/>
                </a:solidFill>
                <a:effectLst/>
                <a:latin typeface="Times New Roman" panose="02020603050405020304" pitchFamily="18" charset="0"/>
                <a:ea typeface="宋体" panose="02010600030101010101" pitchFamily="2" charset="-122"/>
              </a:rPr>
              <a:t>供应商</a:t>
            </a:r>
          </a:p>
        </p:txBody>
      </p:sp>
      <p:sp>
        <p:nvSpPr>
          <p:cNvPr id="8" name="Text Box 4">
            <a:extLst>
              <a:ext uri="{FF2B5EF4-FFF2-40B4-BE49-F238E27FC236}">
                <a16:creationId xmlns:a16="http://schemas.microsoft.com/office/drawing/2014/main" id="{7D7745A6-722F-DCE1-5108-380111E84E29}"/>
              </a:ext>
            </a:extLst>
          </p:cNvPr>
          <p:cNvSpPr txBox="1">
            <a:spLocks noChangeArrowheads="1"/>
          </p:cNvSpPr>
          <p:nvPr/>
        </p:nvSpPr>
        <p:spPr bwMode="auto">
          <a:xfrm>
            <a:off x="5728996" y="4368282"/>
            <a:ext cx="1295400" cy="654050"/>
          </a:xfrm>
          <a:prstGeom prst="rect">
            <a:avLst/>
          </a:prstGeom>
          <a:gradFill rotWithShape="0">
            <a:gsLst>
              <a:gs pos="0">
                <a:srgbClr val="00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b="0">
                <a:solidFill>
                  <a:schemeClr val="tx1"/>
                </a:solidFill>
                <a:effectLst/>
                <a:latin typeface="Times New Roman" panose="02020603050405020304" pitchFamily="18" charset="0"/>
                <a:ea typeface="宋体" panose="02010600030101010101" pitchFamily="2" charset="-122"/>
              </a:rPr>
              <a:t>应付帐款部门</a:t>
            </a:r>
            <a:endParaRPr kumimoji="1" lang="zh-CN" altLang="en-US" sz="2400" b="0">
              <a:solidFill>
                <a:schemeClr val="tx1"/>
              </a:solidFill>
              <a:effectLst/>
              <a:latin typeface="Times New Roman" panose="02020603050405020304" pitchFamily="18" charset="0"/>
              <a:ea typeface="宋体" panose="02010600030101010101" pitchFamily="2" charset="-122"/>
            </a:endParaRPr>
          </a:p>
        </p:txBody>
      </p:sp>
      <p:sp>
        <p:nvSpPr>
          <p:cNvPr id="10" name="Line 5">
            <a:extLst>
              <a:ext uri="{FF2B5EF4-FFF2-40B4-BE49-F238E27FC236}">
                <a16:creationId xmlns:a16="http://schemas.microsoft.com/office/drawing/2014/main" id="{68DE691B-F237-4A70-2998-5CBEBD920847}"/>
              </a:ext>
            </a:extLst>
          </p:cNvPr>
          <p:cNvSpPr>
            <a:spLocks noChangeShapeType="1"/>
          </p:cNvSpPr>
          <p:nvPr/>
        </p:nvSpPr>
        <p:spPr bwMode="auto">
          <a:xfrm>
            <a:off x="4357396" y="1472682"/>
            <a:ext cx="35814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12" name="Line 6">
            <a:extLst>
              <a:ext uri="{FF2B5EF4-FFF2-40B4-BE49-F238E27FC236}">
                <a16:creationId xmlns:a16="http://schemas.microsoft.com/office/drawing/2014/main" id="{04E81F36-3F41-BED3-2ACD-C673B551578D}"/>
              </a:ext>
            </a:extLst>
          </p:cNvPr>
          <p:cNvSpPr>
            <a:spLocks noChangeShapeType="1"/>
          </p:cNvSpPr>
          <p:nvPr/>
        </p:nvSpPr>
        <p:spPr bwMode="auto">
          <a:xfrm flipH="1">
            <a:off x="3595396" y="1701282"/>
            <a:ext cx="0" cy="2590800"/>
          </a:xfrm>
          <a:prstGeom prst="line">
            <a:avLst/>
          </a:prstGeom>
          <a:noFill/>
          <a:ln w="1270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14" name="Line 7">
            <a:extLst>
              <a:ext uri="{FF2B5EF4-FFF2-40B4-BE49-F238E27FC236}">
                <a16:creationId xmlns:a16="http://schemas.microsoft.com/office/drawing/2014/main" id="{1F228D79-6744-42D5-E2BC-CFCFD7DF50D1}"/>
              </a:ext>
            </a:extLst>
          </p:cNvPr>
          <p:cNvSpPr>
            <a:spLocks noChangeShapeType="1"/>
          </p:cNvSpPr>
          <p:nvPr/>
        </p:nvSpPr>
        <p:spPr bwMode="auto">
          <a:xfrm>
            <a:off x="4433596" y="2691882"/>
            <a:ext cx="0" cy="160020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16" name="Line 8">
            <a:extLst>
              <a:ext uri="{FF2B5EF4-FFF2-40B4-BE49-F238E27FC236}">
                <a16:creationId xmlns:a16="http://schemas.microsoft.com/office/drawing/2014/main" id="{2D153CDF-B389-8F31-9425-CC594EF5E4F8}"/>
              </a:ext>
            </a:extLst>
          </p:cNvPr>
          <p:cNvSpPr>
            <a:spLocks noChangeShapeType="1"/>
          </p:cNvSpPr>
          <p:nvPr/>
        </p:nvSpPr>
        <p:spPr bwMode="auto">
          <a:xfrm>
            <a:off x="4433596" y="2691882"/>
            <a:ext cx="16764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18" name="Text Box 9">
            <a:extLst>
              <a:ext uri="{FF2B5EF4-FFF2-40B4-BE49-F238E27FC236}">
                <a16:creationId xmlns:a16="http://schemas.microsoft.com/office/drawing/2014/main" id="{FA616049-480E-36B4-7E9D-CE079ACB62D4}"/>
              </a:ext>
            </a:extLst>
          </p:cNvPr>
          <p:cNvSpPr txBox="1">
            <a:spLocks noChangeArrowheads="1"/>
          </p:cNvSpPr>
          <p:nvPr/>
        </p:nvSpPr>
        <p:spPr bwMode="auto">
          <a:xfrm>
            <a:off x="6109996" y="2539482"/>
            <a:ext cx="1066800" cy="379413"/>
          </a:xfrm>
          <a:prstGeom prst="rect">
            <a:avLst/>
          </a:prstGeom>
          <a:gradFill rotWithShape="0">
            <a:gsLst>
              <a:gs pos="0">
                <a:srgbClr val="00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b="0">
                <a:solidFill>
                  <a:schemeClr val="tx1"/>
                </a:solidFill>
                <a:effectLst/>
                <a:latin typeface="Times New Roman" panose="02020603050405020304" pitchFamily="18" charset="0"/>
                <a:ea typeface="宋体" panose="02010600030101010101" pitchFamily="2" charset="-122"/>
              </a:rPr>
              <a:t>仓库</a:t>
            </a:r>
            <a:endParaRPr kumimoji="1" lang="zh-CN" altLang="en-US" sz="2400" b="0">
              <a:solidFill>
                <a:schemeClr val="tx1"/>
              </a:solidFill>
              <a:effectLst/>
              <a:latin typeface="Times New Roman" panose="02020603050405020304" pitchFamily="18" charset="0"/>
              <a:ea typeface="宋体" panose="02010600030101010101" pitchFamily="2" charset="-122"/>
            </a:endParaRPr>
          </a:p>
        </p:txBody>
      </p:sp>
      <p:sp>
        <p:nvSpPr>
          <p:cNvPr id="20" name="Line 10">
            <a:extLst>
              <a:ext uri="{FF2B5EF4-FFF2-40B4-BE49-F238E27FC236}">
                <a16:creationId xmlns:a16="http://schemas.microsoft.com/office/drawing/2014/main" id="{01E68052-9C8F-D963-138F-15793B3C9BF9}"/>
              </a:ext>
            </a:extLst>
          </p:cNvPr>
          <p:cNvSpPr>
            <a:spLocks noChangeShapeType="1"/>
          </p:cNvSpPr>
          <p:nvPr/>
        </p:nvSpPr>
        <p:spPr bwMode="auto">
          <a:xfrm flipH="1">
            <a:off x="7176796" y="2691882"/>
            <a:ext cx="9144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2" name="Line 11">
            <a:extLst>
              <a:ext uri="{FF2B5EF4-FFF2-40B4-BE49-F238E27FC236}">
                <a16:creationId xmlns:a16="http://schemas.microsoft.com/office/drawing/2014/main" id="{0C756981-7D4E-5487-7784-90E5C39BDA37}"/>
              </a:ext>
            </a:extLst>
          </p:cNvPr>
          <p:cNvSpPr>
            <a:spLocks noChangeShapeType="1"/>
          </p:cNvSpPr>
          <p:nvPr/>
        </p:nvSpPr>
        <p:spPr bwMode="auto">
          <a:xfrm>
            <a:off x="7024396" y="4520682"/>
            <a:ext cx="14478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4" name="Line 12">
            <a:extLst>
              <a:ext uri="{FF2B5EF4-FFF2-40B4-BE49-F238E27FC236}">
                <a16:creationId xmlns:a16="http://schemas.microsoft.com/office/drawing/2014/main" id="{D6F33933-8A5C-3C2E-5B22-17A1FF6F314B}"/>
              </a:ext>
            </a:extLst>
          </p:cNvPr>
          <p:cNvSpPr>
            <a:spLocks noChangeShapeType="1"/>
          </p:cNvSpPr>
          <p:nvPr/>
        </p:nvSpPr>
        <p:spPr bwMode="auto">
          <a:xfrm flipV="1">
            <a:off x="8472196" y="1625082"/>
            <a:ext cx="0" cy="289560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6" name="Text Box 13">
            <a:extLst>
              <a:ext uri="{FF2B5EF4-FFF2-40B4-BE49-F238E27FC236}">
                <a16:creationId xmlns:a16="http://schemas.microsoft.com/office/drawing/2014/main" id="{AA5259CC-63D1-2E7E-F39D-A62FC0EFF1DB}"/>
              </a:ext>
            </a:extLst>
          </p:cNvPr>
          <p:cNvSpPr txBox="1">
            <a:spLocks noChangeArrowheads="1"/>
          </p:cNvSpPr>
          <p:nvPr/>
        </p:nvSpPr>
        <p:spPr bwMode="auto">
          <a:xfrm>
            <a:off x="4966996" y="1536182"/>
            <a:ext cx="2286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发送采购订单电子数据</a:t>
            </a:r>
          </a:p>
        </p:txBody>
      </p:sp>
      <p:sp>
        <p:nvSpPr>
          <p:cNvPr id="28" name="Text Box 14">
            <a:extLst>
              <a:ext uri="{FF2B5EF4-FFF2-40B4-BE49-F238E27FC236}">
                <a16:creationId xmlns:a16="http://schemas.microsoft.com/office/drawing/2014/main" id="{CE64CB1D-1EAB-4672-F771-832A8905BC90}"/>
              </a:ext>
            </a:extLst>
          </p:cNvPr>
          <p:cNvSpPr txBox="1">
            <a:spLocks noChangeArrowheads="1"/>
          </p:cNvSpPr>
          <p:nvPr/>
        </p:nvSpPr>
        <p:spPr bwMode="auto">
          <a:xfrm>
            <a:off x="7405396" y="2818882"/>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货物</a:t>
            </a:r>
          </a:p>
        </p:txBody>
      </p:sp>
      <p:sp>
        <p:nvSpPr>
          <p:cNvPr id="30" name="Line 15">
            <a:extLst>
              <a:ext uri="{FF2B5EF4-FFF2-40B4-BE49-F238E27FC236}">
                <a16:creationId xmlns:a16="http://schemas.microsoft.com/office/drawing/2014/main" id="{D877EBC7-C568-4E81-FDAA-5C649649D34F}"/>
              </a:ext>
            </a:extLst>
          </p:cNvPr>
          <p:cNvSpPr>
            <a:spLocks noChangeShapeType="1"/>
          </p:cNvSpPr>
          <p:nvPr/>
        </p:nvSpPr>
        <p:spPr bwMode="auto">
          <a:xfrm flipV="1">
            <a:off x="8091196" y="1625082"/>
            <a:ext cx="0" cy="1066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32" name="Text Box 16">
            <a:extLst>
              <a:ext uri="{FF2B5EF4-FFF2-40B4-BE49-F238E27FC236}">
                <a16:creationId xmlns:a16="http://schemas.microsoft.com/office/drawing/2014/main" id="{7558C61F-C50E-3617-A4D7-50D8119BC5BA}"/>
              </a:ext>
            </a:extLst>
          </p:cNvPr>
          <p:cNvSpPr txBox="1">
            <a:spLocks noChangeArrowheads="1"/>
          </p:cNvSpPr>
          <p:nvPr/>
        </p:nvSpPr>
        <p:spPr bwMode="auto">
          <a:xfrm>
            <a:off x="4738396" y="2920482"/>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收货确认</a:t>
            </a:r>
            <a:endParaRPr kumimoji="1" lang="zh-CN" altLang="en-US" sz="2400">
              <a:solidFill>
                <a:schemeClr val="hlink"/>
              </a:solidFill>
              <a:effectLst/>
              <a:latin typeface="Times New Roman" panose="02020603050405020304" pitchFamily="18" charset="0"/>
              <a:ea typeface="宋体" panose="02010600030101010101" pitchFamily="2" charset="-122"/>
            </a:endParaRPr>
          </a:p>
        </p:txBody>
      </p:sp>
      <p:sp>
        <p:nvSpPr>
          <p:cNvPr id="34" name="Text Box 17">
            <a:extLst>
              <a:ext uri="{FF2B5EF4-FFF2-40B4-BE49-F238E27FC236}">
                <a16:creationId xmlns:a16="http://schemas.microsoft.com/office/drawing/2014/main" id="{0B0907DD-CB2E-B254-4B6F-CC9C76435870}"/>
              </a:ext>
            </a:extLst>
          </p:cNvPr>
          <p:cNvSpPr txBox="1">
            <a:spLocks noChangeArrowheads="1"/>
          </p:cNvSpPr>
          <p:nvPr/>
        </p:nvSpPr>
        <p:spPr bwMode="auto">
          <a:xfrm>
            <a:off x="7494296" y="4063482"/>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电子付款</a:t>
            </a:r>
            <a:endParaRPr kumimoji="1" lang="zh-CN" altLang="en-US" sz="2400">
              <a:solidFill>
                <a:schemeClr val="hlink"/>
              </a:solidFill>
              <a:effectLst/>
              <a:latin typeface="Times New Roman" panose="02020603050405020304" pitchFamily="18" charset="0"/>
              <a:ea typeface="宋体" panose="02010600030101010101" pitchFamily="2" charset="-122"/>
            </a:endParaRPr>
          </a:p>
        </p:txBody>
      </p:sp>
      <p:sp>
        <p:nvSpPr>
          <p:cNvPr id="36" name="Text Box 18">
            <a:extLst>
              <a:ext uri="{FF2B5EF4-FFF2-40B4-BE49-F238E27FC236}">
                <a16:creationId xmlns:a16="http://schemas.microsoft.com/office/drawing/2014/main" id="{288CD3AD-916C-8B76-8FCB-13190BF6546F}"/>
              </a:ext>
            </a:extLst>
          </p:cNvPr>
          <p:cNvSpPr txBox="1">
            <a:spLocks noChangeArrowheads="1"/>
          </p:cNvSpPr>
          <p:nvPr/>
        </p:nvSpPr>
        <p:spPr bwMode="auto">
          <a:xfrm>
            <a:off x="2503196" y="2285482"/>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600">
                <a:solidFill>
                  <a:schemeClr val="hlink"/>
                </a:solidFill>
                <a:effectLst/>
                <a:latin typeface="Times New Roman" panose="02020603050405020304" pitchFamily="18" charset="0"/>
                <a:ea typeface="宋体" panose="02010600030101010101" pitchFamily="2" charset="-122"/>
              </a:rPr>
              <a:t>采购订单</a:t>
            </a:r>
          </a:p>
        </p:txBody>
      </p:sp>
      <p:sp>
        <p:nvSpPr>
          <p:cNvPr id="38" name="AutoShape 19">
            <a:extLst>
              <a:ext uri="{FF2B5EF4-FFF2-40B4-BE49-F238E27FC236}">
                <a16:creationId xmlns:a16="http://schemas.microsoft.com/office/drawing/2014/main" id="{4EE5859E-48FB-1431-BD69-B7AE7FB637CD}"/>
              </a:ext>
            </a:extLst>
          </p:cNvPr>
          <p:cNvSpPr>
            <a:spLocks noChangeArrowheads="1"/>
          </p:cNvSpPr>
          <p:nvPr/>
        </p:nvSpPr>
        <p:spPr bwMode="auto">
          <a:xfrm>
            <a:off x="3214396" y="4368282"/>
            <a:ext cx="1447800" cy="838200"/>
          </a:xfrm>
          <a:prstGeom prst="flowChartMagneticDrum">
            <a:avLst/>
          </a:prstGeom>
          <a:solidFill>
            <a:srgbClr val="CCFFCC"/>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40" name="Line 20">
            <a:extLst>
              <a:ext uri="{FF2B5EF4-FFF2-40B4-BE49-F238E27FC236}">
                <a16:creationId xmlns:a16="http://schemas.microsoft.com/office/drawing/2014/main" id="{9CD524E5-C3F0-F480-C415-1CEE33F6CBEF}"/>
              </a:ext>
            </a:extLst>
          </p:cNvPr>
          <p:cNvSpPr>
            <a:spLocks noChangeShapeType="1"/>
          </p:cNvSpPr>
          <p:nvPr/>
        </p:nvSpPr>
        <p:spPr bwMode="auto">
          <a:xfrm>
            <a:off x="4662196" y="4673082"/>
            <a:ext cx="990600" cy="0"/>
          </a:xfrm>
          <a:prstGeom prst="line">
            <a:avLst/>
          </a:prstGeom>
          <a:noFill/>
          <a:ln w="1270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42" name="Text Box 21">
            <a:extLst>
              <a:ext uri="{FF2B5EF4-FFF2-40B4-BE49-F238E27FC236}">
                <a16:creationId xmlns:a16="http://schemas.microsoft.com/office/drawing/2014/main" id="{E16DDCCC-7F48-DDC5-AD53-6D2D5F5665A4}"/>
              </a:ext>
            </a:extLst>
          </p:cNvPr>
          <p:cNvSpPr txBox="1">
            <a:spLocks noChangeArrowheads="1"/>
          </p:cNvSpPr>
          <p:nvPr/>
        </p:nvSpPr>
        <p:spPr bwMode="auto">
          <a:xfrm>
            <a:off x="2750846" y="5308082"/>
            <a:ext cx="2089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2800">
                <a:solidFill>
                  <a:srgbClr val="800000"/>
                </a:solidFill>
                <a:effectLst/>
                <a:latin typeface="Times New Roman" panose="02020603050405020304" pitchFamily="18" charset="0"/>
              </a:rPr>
              <a:t>中央数据库</a:t>
            </a:r>
          </a:p>
        </p:txBody>
      </p:sp>
      <p:sp>
        <p:nvSpPr>
          <p:cNvPr id="44" name="Text Box 22">
            <a:extLst>
              <a:ext uri="{FF2B5EF4-FFF2-40B4-BE49-F238E27FC236}">
                <a16:creationId xmlns:a16="http://schemas.microsoft.com/office/drawing/2014/main" id="{B9DB5BBA-2D0A-C5AF-012A-4DC8131BA9CD}"/>
              </a:ext>
            </a:extLst>
          </p:cNvPr>
          <p:cNvSpPr txBox="1">
            <a:spLocks noChangeArrowheads="1"/>
          </p:cNvSpPr>
          <p:nvPr/>
        </p:nvSpPr>
        <p:spPr bwMode="auto">
          <a:xfrm>
            <a:off x="8395996" y="4674670"/>
            <a:ext cx="914400" cy="379412"/>
          </a:xfrm>
          <a:prstGeom prst="rect">
            <a:avLst/>
          </a:prstGeom>
          <a:gradFill rotWithShape="0">
            <a:gsLst>
              <a:gs pos="0">
                <a:srgbClr val="00FFFF"/>
              </a:gs>
              <a:gs pos="100000">
                <a:srgbClr val="FFFF00"/>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buClrTx/>
              <a:buFontTx/>
              <a:buNone/>
            </a:pPr>
            <a:r>
              <a:rPr kumimoji="1" lang="zh-CN" altLang="en-US" sz="1800" b="0">
                <a:solidFill>
                  <a:schemeClr val="tx1"/>
                </a:solidFill>
                <a:effectLst/>
                <a:latin typeface="Times New Roman" panose="02020603050405020304" pitchFamily="18" charset="0"/>
                <a:ea typeface="宋体" panose="02010600030101010101" pitchFamily="2" charset="-122"/>
              </a:rPr>
              <a:t>发票</a:t>
            </a:r>
            <a:endParaRPr kumimoji="1" lang="zh-CN" altLang="en-US" sz="2400" b="0">
              <a:solidFill>
                <a:schemeClr val="tx1"/>
              </a:solidFill>
              <a:effectLst/>
              <a:latin typeface="Times New Roman" panose="02020603050405020304" pitchFamily="18" charset="0"/>
              <a:ea typeface="宋体" panose="02010600030101010101" pitchFamily="2" charset="-122"/>
            </a:endParaRPr>
          </a:p>
        </p:txBody>
      </p:sp>
      <p:sp>
        <p:nvSpPr>
          <p:cNvPr id="46" name="Line 23">
            <a:extLst>
              <a:ext uri="{FF2B5EF4-FFF2-40B4-BE49-F238E27FC236}">
                <a16:creationId xmlns:a16="http://schemas.microsoft.com/office/drawing/2014/main" id="{779EE430-1220-1DBD-302C-16A5FE5D8A68}"/>
              </a:ext>
            </a:extLst>
          </p:cNvPr>
          <p:cNvSpPr>
            <a:spLocks noChangeShapeType="1"/>
          </p:cNvSpPr>
          <p:nvPr/>
        </p:nvSpPr>
        <p:spPr bwMode="auto">
          <a:xfrm>
            <a:off x="8853196" y="1625082"/>
            <a:ext cx="0" cy="3048000"/>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48" name="Line 24">
            <a:extLst>
              <a:ext uri="{FF2B5EF4-FFF2-40B4-BE49-F238E27FC236}">
                <a16:creationId xmlns:a16="http://schemas.microsoft.com/office/drawing/2014/main" id="{432CD083-FDD2-7CBF-B90C-516A34707A35}"/>
              </a:ext>
            </a:extLst>
          </p:cNvPr>
          <p:cNvSpPr>
            <a:spLocks noChangeShapeType="1"/>
          </p:cNvSpPr>
          <p:nvPr/>
        </p:nvSpPr>
        <p:spPr bwMode="auto">
          <a:xfrm flipH="1">
            <a:off x="7024396" y="4825482"/>
            <a:ext cx="1371600" cy="0"/>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50" name="AutoShape 26">
            <a:extLst>
              <a:ext uri="{FF2B5EF4-FFF2-40B4-BE49-F238E27FC236}">
                <a16:creationId xmlns:a16="http://schemas.microsoft.com/office/drawing/2014/main" id="{EA3827CD-F7FD-7D26-58EE-17A90810EDE8}"/>
              </a:ext>
            </a:extLst>
          </p:cNvPr>
          <p:cNvSpPr>
            <a:spLocks noChangeArrowheads="1"/>
          </p:cNvSpPr>
          <p:nvPr/>
        </p:nvSpPr>
        <p:spPr bwMode="auto">
          <a:xfrm flipH="1">
            <a:off x="2084096" y="3072882"/>
            <a:ext cx="1295400" cy="1219200"/>
          </a:xfrm>
          <a:prstGeom prst="wedgeRoundRectCallout">
            <a:avLst>
              <a:gd name="adj1" fmla="val -8458"/>
              <a:gd name="adj2" fmla="val 971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50000"/>
              </a:spcBef>
              <a:buClrTx/>
              <a:buFontTx/>
              <a:buNone/>
            </a:pPr>
            <a:r>
              <a:rPr kumimoji="1" lang="zh-CN" altLang="en-US" sz="1600" b="0">
                <a:solidFill>
                  <a:srgbClr val="FF3300"/>
                </a:solidFill>
                <a:effectLst/>
                <a:latin typeface="黑体" panose="02010609060101010101" pitchFamily="49" charset="-122"/>
                <a:ea typeface="黑体" panose="02010609060101010101" pitchFamily="49" charset="-122"/>
              </a:rPr>
              <a:t>启示：</a:t>
            </a:r>
          </a:p>
          <a:p>
            <a:pPr eaLnBrk="1" hangingPunct="1">
              <a:spcBef>
                <a:spcPct val="50000"/>
              </a:spcBef>
              <a:buClr>
                <a:srgbClr val="CC0000"/>
              </a:buClr>
              <a:buFontTx/>
              <a:buChar char="•"/>
            </a:pPr>
            <a:r>
              <a:rPr kumimoji="1" lang="en-US" altLang="zh-CN" sz="1600" b="0">
                <a:solidFill>
                  <a:srgbClr val="FF3300"/>
                </a:solidFill>
                <a:effectLst/>
                <a:latin typeface="黑体" panose="02010609060101010101" pitchFamily="49" charset="-122"/>
                <a:ea typeface="黑体" panose="02010609060101010101" pitchFamily="49" charset="-122"/>
              </a:rPr>
              <a:t>IT</a:t>
            </a:r>
            <a:r>
              <a:rPr kumimoji="1" lang="zh-CN" altLang="en-US" sz="1600" b="0">
                <a:solidFill>
                  <a:srgbClr val="FF3300"/>
                </a:solidFill>
                <a:effectLst/>
                <a:latin typeface="黑体" panose="02010609060101010101" pitchFamily="49" charset="-122"/>
                <a:ea typeface="黑体" panose="02010609060101010101" pitchFamily="49" charset="-122"/>
              </a:rPr>
              <a:t>支持</a:t>
            </a:r>
          </a:p>
          <a:p>
            <a:pPr eaLnBrk="1" hangingPunct="1">
              <a:spcBef>
                <a:spcPct val="50000"/>
              </a:spcBef>
              <a:buClr>
                <a:srgbClr val="CC0000"/>
              </a:buClr>
              <a:buFontTx/>
              <a:buChar char="•"/>
            </a:pPr>
            <a:r>
              <a:rPr kumimoji="1" lang="zh-CN" altLang="en-US" sz="1600" b="0">
                <a:solidFill>
                  <a:srgbClr val="FF3300"/>
                </a:solidFill>
                <a:effectLst/>
                <a:latin typeface="黑体" panose="02010609060101010101" pitchFamily="49" charset="-122"/>
                <a:ea typeface="黑体" panose="02010609060101010101" pitchFamily="49" charset="-122"/>
              </a:rPr>
              <a:t>业务集成</a:t>
            </a:r>
          </a:p>
        </p:txBody>
      </p:sp>
      <p:sp>
        <p:nvSpPr>
          <p:cNvPr id="52" name="Text Box 27">
            <a:extLst>
              <a:ext uri="{FF2B5EF4-FFF2-40B4-BE49-F238E27FC236}">
                <a16:creationId xmlns:a16="http://schemas.microsoft.com/office/drawing/2014/main" id="{DA4F87F6-2692-1BD0-F53D-FAF8ACB08473}"/>
              </a:ext>
            </a:extLst>
          </p:cNvPr>
          <p:cNvSpPr txBox="1">
            <a:spLocks noChangeArrowheads="1"/>
          </p:cNvSpPr>
          <p:nvPr/>
        </p:nvSpPr>
        <p:spPr bwMode="auto">
          <a:xfrm>
            <a:off x="4865396" y="5308082"/>
            <a:ext cx="4089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 typeface="Wingdings" panose="05000000000000000000" pitchFamily="2" charset="2"/>
              <a:buNone/>
            </a:pPr>
            <a:r>
              <a:rPr lang="en-US" altLang="zh-CN" sz="2800">
                <a:effectLst>
                  <a:outerShdw blurRad="38100" dist="38100" dir="2700000" algn="tl">
                    <a:srgbClr val="C0C0C0"/>
                  </a:outerShdw>
                </a:effectLst>
              </a:rPr>
              <a:t>BPR</a:t>
            </a:r>
            <a:r>
              <a:rPr lang="zh-CN" altLang="en-US" sz="2800">
                <a:effectLst>
                  <a:outerShdw blurRad="38100" dist="38100" dir="2700000" algn="tl">
                    <a:srgbClr val="C0C0C0"/>
                  </a:outerShdw>
                </a:effectLst>
              </a:rPr>
              <a:t>后的采购付款流程</a:t>
            </a:r>
          </a:p>
        </p:txBody>
      </p:sp>
    </p:spTree>
    <p:extLst>
      <p:ext uri="{BB962C8B-B14F-4D97-AF65-F5344CB8AC3E}">
        <p14:creationId xmlns:p14="http://schemas.microsoft.com/office/powerpoint/2010/main" val="3787590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5D68EE-432E-2EBB-859A-35ACEE45B730}"/>
              </a:ext>
            </a:extLst>
          </p:cNvPr>
          <p:cNvSpPr>
            <a:spLocks noGrp="1"/>
          </p:cNvSpPr>
          <p:nvPr>
            <p:ph type="body" sz="quarter" idx="10"/>
          </p:nvPr>
        </p:nvSpPr>
        <p:spPr>
          <a:xfrm>
            <a:off x="1587196" y="340254"/>
            <a:ext cx="5513399" cy="530225"/>
          </a:xfrm>
        </p:spPr>
        <p:txBody>
          <a:bodyPr/>
          <a:lstStyle/>
          <a:p>
            <a:r>
              <a:rPr lang="en-CA" dirty="0"/>
              <a:t>3.2 </a:t>
            </a:r>
            <a:r>
              <a:rPr lang="zh-CN" altLang="en-US" dirty="0"/>
              <a:t>系统规划的目标和任务</a:t>
            </a:r>
            <a:endParaRPr lang="en-CA" dirty="0"/>
          </a:p>
          <a:p>
            <a:endParaRPr lang="en-CA" dirty="0"/>
          </a:p>
        </p:txBody>
      </p:sp>
      <p:sp>
        <p:nvSpPr>
          <p:cNvPr id="4" name="Rectangle 2">
            <a:extLst>
              <a:ext uri="{FF2B5EF4-FFF2-40B4-BE49-F238E27FC236}">
                <a16:creationId xmlns:a16="http://schemas.microsoft.com/office/drawing/2014/main" id="{74F6ACEF-AE96-158F-DA66-714AA36B577A}"/>
              </a:ext>
            </a:extLst>
          </p:cNvPr>
          <p:cNvSpPr txBox="1">
            <a:spLocks noChangeArrowheads="1"/>
          </p:cNvSpPr>
          <p:nvPr/>
        </p:nvSpPr>
        <p:spPr>
          <a:xfrm>
            <a:off x="270264" y="1924438"/>
            <a:ext cx="4921250" cy="2179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solidFill>
                  <a:srgbClr val="003399"/>
                </a:solidFill>
                <a:latin typeface="宋体" panose="02010600030101010101" pitchFamily="2" charset="-122"/>
                <a:ea typeface="宋体" panose="02010600030101010101" pitchFamily="2" charset="-122"/>
              </a:rPr>
              <a:t>组织的信息需求分析</a:t>
            </a:r>
          </a:p>
          <a:p>
            <a:r>
              <a:rPr kumimoji="1" lang="zh-CN" altLang="en-US">
                <a:solidFill>
                  <a:srgbClr val="003399"/>
                </a:solidFill>
                <a:latin typeface="宋体" panose="02010600030101010101" pitchFamily="2" charset="-122"/>
                <a:ea typeface="宋体" panose="02010600030101010101" pitchFamily="2" charset="-122"/>
              </a:rPr>
              <a:t>系统数据规划 </a:t>
            </a:r>
          </a:p>
          <a:p>
            <a:r>
              <a:rPr kumimoji="1" lang="zh-CN" altLang="en-US">
                <a:solidFill>
                  <a:srgbClr val="003399"/>
                </a:solidFill>
                <a:latin typeface="宋体" panose="02010600030101010101" pitchFamily="2" charset="-122"/>
                <a:ea typeface="宋体" panose="02010600030101010101" pitchFamily="2" charset="-122"/>
              </a:rPr>
              <a:t>功能规划与子系统划分 </a:t>
            </a:r>
          </a:p>
          <a:p>
            <a:r>
              <a:rPr kumimoji="1" lang="zh-CN" altLang="en-US">
                <a:solidFill>
                  <a:srgbClr val="003399"/>
                </a:solidFill>
                <a:latin typeface="宋体" panose="02010600030101010101" pitchFamily="2" charset="-122"/>
                <a:ea typeface="宋体" panose="02010600030101010101" pitchFamily="2" charset="-122"/>
              </a:rPr>
              <a:t>信息资源配置规划</a:t>
            </a:r>
          </a:p>
        </p:txBody>
      </p:sp>
      <p:grpSp>
        <p:nvGrpSpPr>
          <p:cNvPr id="5" name="Group 4">
            <a:extLst>
              <a:ext uri="{FF2B5EF4-FFF2-40B4-BE49-F238E27FC236}">
                <a16:creationId xmlns:a16="http://schemas.microsoft.com/office/drawing/2014/main" id="{0625D8DC-E795-A7B8-BA31-9BA2778DC10A}"/>
              </a:ext>
            </a:extLst>
          </p:cNvPr>
          <p:cNvGrpSpPr>
            <a:grpSpLocks/>
          </p:cNvGrpSpPr>
          <p:nvPr/>
        </p:nvGrpSpPr>
        <p:grpSpPr bwMode="auto">
          <a:xfrm>
            <a:off x="181364" y="1133863"/>
            <a:ext cx="3979464" cy="595313"/>
            <a:chOff x="1560" y="810"/>
            <a:chExt cx="1840" cy="375"/>
          </a:xfrm>
        </p:grpSpPr>
        <p:graphicFrame>
          <p:nvGraphicFramePr>
            <p:cNvPr id="6" name="Object 5">
              <a:extLst>
                <a:ext uri="{FF2B5EF4-FFF2-40B4-BE49-F238E27FC236}">
                  <a16:creationId xmlns:a16="http://schemas.microsoft.com/office/drawing/2014/main" id="{3FDBD5AA-0CD7-C3E5-5C7C-3D4ABA7DB5D9}"/>
                </a:ext>
              </a:extLst>
            </p:cNvPr>
            <p:cNvGraphicFramePr>
              <a:graphicFrameLocks noChangeAspect="1"/>
            </p:cNvGraphicFramePr>
            <p:nvPr>
              <p:extLst>
                <p:ext uri="{D42A27DB-BD31-4B8C-83A1-F6EECF244321}">
                  <p14:modId xmlns:p14="http://schemas.microsoft.com/office/powerpoint/2010/main" val="2666039626"/>
                </p:ext>
              </p:extLst>
            </p:nvPr>
          </p:nvGraphicFramePr>
          <p:xfrm>
            <a:off x="1560" y="831"/>
            <a:ext cx="1840" cy="354"/>
          </p:xfrm>
          <a:graphic>
            <a:graphicData uri="http://schemas.openxmlformats.org/presentationml/2006/ole">
              <mc:AlternateContent xmlns:mc="http://schemas.openxmlformats.org/markup-compatibility/2006">
                <mc:Choice xmlns:v="urn:schemas-microsoft-com:vml" Requires="v">
                  <p:oleObj spid="_x0000_s19461" name="位图图像" r:id="rId3" imgW="4076190" imgH="561905" progId="Paint.Picture">
                    <p:embed/>
                  </p:oleObj>
                </mc:Choice>
                <mc:Fallback>
                  <p:oleObj name="位图图像" r:id="rId3" imgW="4076190" imgH="561905" progId="Paint.Picture">
                    <p:embed/>
                    <p:pic>
                      <p:nvPicPr>
                        <p:cNvPr id="974853" name="Object 5">
                          <a:extLst>
                            <a:ext uri="{FF2B5EF4-FFF2-40B4-BE49-F238E27FC236}">
                              <a16:creationId xmlns:a16="http://schemas.microsoft.com/office/drawing/2014/main" id="{487B2A2F-F3D4-0D2B-1447-E6F452FA8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 y="831"/>
                          <a:ext cx="1840" cy="354"/>
                        </a:xfrm>
                        <a:prstGeom prst="rect">
                          <a:avLst/>
                        </a:prstGeom>
                        <a:noFill/>
                        <a:ln>
                          <a:noFill/>
                        </a:ln>
                        <a:effectLst/>
                      </p:spPr>
                    </p:pic>
                  </p:oleObj>
                </mc:Fallback>
              </mc:AlternateContent>
            </a:graphicData>
          </a:graphic>
        </p:graphicFrame>
        <p:sp>
          <p:nvSpPr>
            <p:cNvPr id="7" name="Text Box 6">
              <a:extLst>
                <a:ext uri="{FF2B5EF4-FFF2-40B4-BE49-F238E27FC236}">
                  <a16:creationId xmlns:a16="http://schemas.microsoft.com/office/drawing/2014/main" id="{8D1996D4-2859-DC00-3493-7A71161BED21}"/>
                </a:ext>
              </a:extLst>
            </p:cNvPr>
            <p:cNvSpPr txBox="1">
              <a:spLocks noChangeArrowheads="1"/>
            </p:cNvSpPr>
            <p:nvPr/>
          </p:nvSpPr>
          <p:spPr bwMode="auto">
            <a:xfrm>
              <a:off x="1608" y="810"/>
              <a:ext cx="17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Tx/>
                <a:buFont typeface="Times New Roman" panose="02020603050405020304" pitchFamily="18" charset="0"/>
                <a:buNone/>
              </a:pPr>
              <a:r>
                <a:rPr kumimoji="1" lang="zh-CN" altLang="en-US" sz="2800" dirty="0">
                  <a:solidFill>
                    <a:schemeClr val="bg1"/>
                  </a:solidFill>
                  <a:effectLst/>
                  <a:latin typeface="Times New Roman" panose="02020603050405020304" pitchFamily="18" charset="0"/>
                  <a:ea typeface="宋体" panose="02010600030101010101" pitchFamily="2" charset="-122"/>
                </a:rPr>
                <a:t>信息系统总体结构规划</a:t>
              </a:r>
            </a:p>
          </p:txBody>
        </p:sp>
      </p:grpSp>
      <p:sp>
        <p:nvSpPr>
          <p:cNvPr id="9" name="Rectangle 3">
            <a:extLst>
              <a:ext uri="{FF2B5EF4-FFF2-40B4-BE49-F238E27FC236}">
                <a16:creationId xmlns:a16="http://schemas.microsoft.com/office/drawing/2014/main" id="{C892A78A-7A2D-5065-53DE-B38C191FBE9C}"/>
              </a:ext>
            </a:extLst>
          </p:cNvPr>
          <p:cNvSpPr txBox="1">
            <a:spLocks noChangeArrowheads="1"/>
          </p:cNvSpPr>
          <p:nvPr/>
        </p:nvSpPr>
        <p:spPr>
          <a:xfrm>
            <a:off x="6084013" y="1924438"/>
            <a:ext cx="4921250" cy="10271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solidFill>
                  <a:srgbClr val="003399"/>
                </a:solidFill>
                <a:latin typeface="宋体" panose="02010600030101010101" pitchFamily="2" charset="-122"/>
                <a:ea typeface="宋体" panose="02010600030101010101" pitchFamily="2" charset="-122"/>
              </a:rPr>
              <a:t>制定项目实施规划</a:t>
            </a:r>
            <a:r>
              <a:rPr kumimoji="1" lang="zh-CN" altLang="en-US">
                <a:solidFill>
                  <a:srgbClr val="003399"/>
                </a:solidFill>
                <a:latin typeface="楷体_GB2312" pitchFamily="49" charset="-122"/>
                <a:ea typeface="楷体_GB2312" pitchFamily="49" charset="-122"/>
              </a:rPr>
              <a:t> </a:t>
            </a:r>
          </a:p>
          <a:p>
            <a:r>
              <a:rPr kumimoji="1" lang="zh-CN" altLang="en-US">
                <a:solidFill>
                  <a:srgbClr val="003399"/>
                </a:solidFill>
                <a:latin typeface="宋体" panose="02010600030101010101" pitchFamily="2" charset="-122"/>
                <a:ea typeface="宋体" panose="02010600030101010101" pitchFamily="2" charset="-122"/>
              </a:rPr>
              <a:t>制定资源分配方案</a:t>
            </a:r>
            <a:endParaRPr kumimoji="1" lang="zh-CN" altLang="en-US">
              <a:solidFill>
                <a:srgbClr val="003399"/>
              </a:solidFill>
              <a:latin typeface="楷体_GB2312" pitchFamily="49" charset="-122"/>
              <a:ea typeface="楷体_GB2312" pitchFamily="49" charset="-122"/>
            </a:endParaRPr>
          </a:p>
        </p:txBody>
      </p:sp>
      <p:grpSp>
        <p:nvGrpSpPr>
          <p:cNvPr id="10" name="Group 4">
            <a:extLst>
              <a:ext uri="{FF2B5EF4-FFF2-40B4-BE49-F238E27FC236}">
                <a16:creationId xmlns:a16="http://schemas.microsoft.com/office/drawing/2014/main" id="{C7AEF87A-6E84-E359-636F-0E0F62DDDA2E}"/>
              </a:ext>
            </a:extLst>
          </p:cNvPr>
          <p:cNvGrpSpPr>
            <a:grpSpLocks/>
          </p:cNvGrpSpPr>
          <p:nvPr/>
        </p:nvGrpSpPr>
        <p:grpSpPr bwMode="auto">
          <a:xfrm>
            <a:off x="6061788" y="1133863"/>
            <a:ext cx="4614862" cy="595313"/>
            <a:chOff x="1560" y="810"/>
            <a:chExt cx="2285" cy="375"/>
          </a:xfrm>
        </p:grpSpPr>
        <p:graphicFrame>
          <p:nvGraphicFramePr>
            <p:cNvPr id="11" name="Object 5">
              <a:extLst>
                <a:ext uri="{FF2B5EF4-FFF2-40B4-BE49-F238E27FC236}">
                  <a16:creationId xmlns:a16="http://schemas.microsoft.com/office/drawing/2014/main" id="{91BDD28E-3DAE-049B-CBF3-12FFB1E9D9F0}"/>
                </a:ext>
              </a:extLst>
            </p:cNvPr>
            <p:cNvGraphicFramePr>
              <a:graphicFrameLocks noChangeAspect="1"/>
            </p:cNvGraphicFramePr>
            <p:nvPr>
              <p:extLst>
                <p:ext uri="{D42A27DB-BD31-4B8C-83A1-F6EECF244321}">
                  <p14:modId xmlns:p14="http://schemas.microsoft.com/office/powerpoint/2010/main" val="1081660633"/>
                </p:ext>
              </p:extLst>
            </p:nvPr>
          </p:nvGraphicFramePr>
          <p:xfrm>
            <a:off x="1560" y="831"/>
            <a:ext cx="2154" cy="354"/>
          </p:xfrm>
          <a:graphic>
            <a:graphicData uri="http://schemas.openxmlformats.org/presentationml/2006/ole">
              <mc:AlternateContent xmlns:mc="http://schemas.openxmlformats.org/markup-compatibility/2006">
                <mc:Choice xmlns:v="urn:schemas-microsoft-com:vml" Requires="v">
                  <p:oleObj spid="_x0000_s19462" name="位图图像" r:id="rId5" imgW="4076190" imgH="561905" progId="Paint.Picture">
                    <p:embed/>
                  </p:oleObj>
                </mc:Choice>
                <mc:Fallback>
                  <p:oleObj name="位图图像" r:id="rId5" imgW="4076190" imgH="561905" progId="Paint.Picture">
                    <p:embed/>
                    <p:pic>
                      <p:nvPicPr>
                        <p:cNvPr id="975877" name="Object 5">
                          <a:extLst>
                            <a:ext uri="{FF2B5EF4-FFF2-40B4-BE49-F238E27FC236}">
                              <a16:creationId xmlns:a16="http://schemas.microsoft.com/office/drawing/2014/main" id="{016C9D4F-810A-E358-8469-B2C7C9F71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 y="831"/>
                          <a:ext cx="2154"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2" name="Text Box 6">
              <a:extLst>
                <a:ext uri="{FF2B5EF4-FFF2-40B4-BE49-F238E27FC236}">
                  <a16:creationId xmlns:a16="http://schemas.microsoft.com/office/drawing/2014/main" id="{8CB9B2DF-92E0-7187-22B1-0D8BC921BBB8}"/>
                </a:ext>
              </a:extLst>
            </p:cNvPr>
            <p:cNvSpPr txBox="1">
              <a:spLocks noChangeArrowheads="1"/>
            </p:cNvSpPr>
            <p:nvPr/>
          </p:nvSpPr>
          <p:spPr bwMode="auto">
            <a:xfrm>
              <a:off x="1608" y="810"/>
              <a:ext cx="22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dirty="0">
                  <a:solidFill>
                    <a:schemeClr val="bg1"/>
                  </a:solidFill>
                  <a:effectLst/>
                  <a:latin typeface="宋体" panose="02010600030101010101" pitchFamily="2" charset="-122"/>
                  <a:ea typeface="宋体" panose="02010600030101010101" pitchFamily="2" charset="-122"/>
                </a:rPr>
                <a:t>项目实施与资源分配规划</a:t>
              </a:r>
              <a:r>
                <a:rPr kumimoji="1" lang="zh-CN" altLang="en-US" sz="2800" dirty="0">
                  <a:solidFill>
                    <a:schemeClr val="bg1"/>
                  </a:solidFill>
                  <a:effectLst/>
                  <a:latin typeface="Times New Roman" panose="02020603050405020304" pitchFamily="18" charset="0"/>
                  <a:ea typeface="宋体" panose="02010600030101010101" pitchFamily="2" charset="-122"/>
                </a:rPr>
                <a:t> </a:t>
              </a:r>
            </a:p>
          </p:txBody>
        </p:sp>
      </p:grpSp>
      <p:grpSp>
        <p:nvGrpSpPr>
          <p:cNvPr id="13" name="Group 3">
            <a:extLst>
              <a:ext uri="{FF2B5EF4-FFF2-40B4-BE49-F238E27FC236}">
                <a16:creationId xmlns:a16="http://schemas.microsoft.com/office/drawing/2014/main" id="{637E0EAF-D049-64DF-AA11-829B2933E12E}"/>
              </a:ext>
            </a:extLst>
          </p:cNvPr>
          <p:cNvGrpSpPr>
            <a:grpSpLocks/>
          </p:cNvGrpSpPr>
          <p:nvPr/>
        </p:nvGrpSpPr>
        <p:grpSpPr bwMode="auto">
          <a:xfrm>
            <a:off x="2208130" y="4473979"/>
            <a:ext cx="4127356" cy="595313"/>
            <a:chOff x="1560" y="810"/>
            <a:chExt cx="2285" cy="375"/>
          </a:xfrm>
        </p:grpSpPr>
        <p:graphicFrame>
          <p:nvGraphicFramePr>
            <p:cNvPr id="14" name="Object 4">
              <a:extLst>
                <a:ext uri="{FF2B5EF4-FFF2-40B4-BE49-F238E27FC236}">
                  <a16:creationId xmlns:a16="http://schemas.microsoft.com/office/drawing/2014/main" id="{7A255D6D-AC97-A88F-B223-383A259A29C8}"/>
                </a:ext>
              </a:extLst>
            </p:cNvPr>
            <p:cNvGraphicFramePr>
              <a:graphicFrameLocks noChangeAspect="1"/>
            </p:cNvGraphicFramePr>
            <p:nvPr/>
          </p:nvGraphicFramePr>
          <p:xfrm>
            <a:off x="1560" y="831"/>
            <a:ext cx="2154" cy="354"/>
          </p:xfrm>
          <a:graphic>
            <a:graphicData uri="http://schemas.openxmlformats.org/presentationml/2006/ole">
              <mc:AlternateContent xmlns:mc="http://schemas.openxmlformats.org/markup-compatibility/2006">
                <mc:Choice xmlns:v="urn:schemas-microsoft-com:vml" Requires="v">
                  <p:oleObj spid="_x0000_s19463" name="位图图像" r:id="rId6" imgW="4076190" imgH="561905" progId="Paint.Picture">
                    <p:embed/>
                  </p:oleObj>
                </mc:Choice>
                <mc:Fallback>
                  <p:oleObj name="位图图像" r:id="rId6" imgW="4076190" imgH="561905" progId="Paint.Picture">
                    <p:embed/>
                    <p:pic>
                      <p:nvPicPr>
                        <p:cNvPr id="976900" name="Object 4">
                          <a:extLst>
                            <a:ext uri="{FF2B5EF4-FFF2-40B4-BE49-F238E27FC236}">
                              <a16:creationId xmlns:a16="http://schemas.microsoft.com/office/drawing/2014/main" id="{B539D038-ACD0-1940-4B1F-5C1036B95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 y="831"/>
                          <a:ext cx="2154"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5" name="Text Box 5">
              <a:extLst>
                <a:ext uri="{FF2B5EF4-FFF2-40B4-BE49-F238E27FC236}">
                  <a16:creationId xmlns:a16="http://schemas.microsoft.com/office/drawing/2014/main" id="{274150A6-77A0-37C3-894B-A3F12092BFE6}"/>
                </a:ext>
              </a:extLst>
            </p:cNvPr>
            <p:cNvSpPr txBox="1">
              <a:spLocks noChangeArrowheads="1"/>
            </p:cNvSpPr>
            <p:nvPr/>
          </p:nvSpPr>
          <p:spPr bwMode="auto">
            <a:xfrm>
              <a:off x="1608" y="810"/>
              <a:ext cx="22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Font typeface="Times New Roman" panose="02020603050405020304" pitchFamily="18" charset="0"/>
                <a:buNone/>
              </a:pPr>
              <a:r>
                <a:rPr kumimoji="1" lang="zh-CN" altLang="en-US" sz="2800" dirty="0">
                  <a:solidFill>
                    <a:schemeClr val="bg1"/>
                  </a:solidFill>
                  <a:effectLst/>
                  <a:latin typeface="Times New Roman" panose="02020603050405020304" pitchFamily="18" charset="0"/>
                  <a:ea typeface="宋体" panose="02010600030101010101" pitchFamily="2" charset="-122"/>
                </a:rPr>
                <a:t>规划方案的可行性研究</a:t>
              </a:r>
            </a:p>
          </p:txBody>
        </p:sp>
      </p:grpSp>
      <p:sp>
        <p:nvSpPr>
          <p:cNvPr id="16" name="Freeform 16">
            <a:extLst>
              <a:ext uri="{FF2B5EF4-FFF2-40B4-BE49-F238E27FC236}">
                <a16:creationId xmlns:a16="http://schemas.microsoft.com/office/drawing/2014/main" id="{1AC74164-3E4A-169D-C76D-D23A9379973D}"/>
              </a:ext>
            </a:extLst>
          </p:cNvPr>
          <p:cNvSpPr>
            <a:spLocks/>
          </p:cNvSpPr>
          <p:nvPr/>
        </p:nvSpPr>
        <p:spPr bwMode="blackWhite">
          <a:xfrm>
            <a:off x="7530225" y="2874574"/>
            <a:ext cx="3703638" cy="1739900"/>
          </a:xfrm>
          <a:custGeom>
            <a:avLst/>
            <a:gdLst>
              <a:gd name="T0" fmla="*/ 983 w 1553"/>
              <a:gd name="T1" fmla="*/ 584 h 753"/>
              <a:gd name="T2" fmla="*/ 1417 w 1553"/>
              <a:gd name="T3" fmla="*/ 541 h 753"/>
              <a:gd name="T4" fmla="*/ 1552 w 1553"/>
              <a:gd name="T5" fmla="*/ 150 h 753"/>
              <a:gd name="T6" fmla="*/ 1447 w 1553"/>
              <a:gd name="T7" fmla="*/ 227 h 753"/>
              <a:gd name="T8" fmla="*/ 1398 w 1553"/>
              <a:gd name="T9" fmla="*/ 186 h 753"/>
              <a:gd name="T10" fmla="*/ 1347 w 1553"/>
              <a:gd name="T11" fmla="*/ 149 h 753"/>
              <a:gd name="T12" fmla="*/ 1294 w 1553"/>
              <a:gd name="T13" fmla="*/ 116 h 753"/>
              <a:gd name="T14" fmla="*/ 1238 w 1553"/>
              <a:gd name="T15" fmla="*/ 87 h 753"/>
              <a:gd name="T16" fmla="*/ 1181 w 1553"/>
              <a:gd name="T17" fmla="*/ 61 h 753"/>
              <a:gd name="T18" fmla="*/ 1122 w 1553"/>
              <a:gd name="T19" fmla="*/ 41 h 753"/>
              <a:gd name="T20" fmla="*/ 1060 w 1553"/>
              <a:gd name="T21" fmla="*/ 23 h 753"/>
              <a:gd name="T22" fmla="*/ 999 w 1553"/>
              <a:gd name="T23" fmla="*/ 12 h 753"/>
              <a:gd name="T24" fmla="*/ 936 w 1553"/>
              <a:gd name="T25" fmla="*/ 4 h 753"/>
              <a:gd name="T26" fmla="*/ 873 w 1553"/>
              <a:gd name="T27" fmla="*/ 0 h 753"/>
              <a:gd name="T28" fmla="*/ 810 w 1553"/>
              <a:gd name="T29" fmla="*/ 2 h 753"/>
              <a:gd name="T30" fmla="*/ 748 w 1553"/>
              <a:gd name="T31" fmla="*/ 8 h 753"/>
              <a:gd name="T32" fmla="*/ 685 w 1553"/>
              <a:gd name="T33" fmla="*/ 19 h 753"/>
              <a:gd name="T34" fmla="*/ 624 w 1553"/>
              <a:gd name="T35" fmla="*/ 34 h 753"/>
              <a:gd name="T36" fmla="*/ 564 w 1553"/>
              <a:gd name="T37" fmla="*/ 53 h 753"/>
              <a:gd name="T38" fmla="*/ 506 w 1553"/>
              <a:gd name="T39" fmla="*/ 76 h 753"/>
              <a:gd name="T40" fmla="*/ 449 w 1553"/>
              <a:gd name="T41" fmla="*/ 104 h 753"/>
              <a:gd name="T42" fmla="*/ 395 w 1553"/>
              <a:gd name="T43" fmla="*/ 137 h 753"/>
              <a:gd name="T44" fmla="*/ 342 w 1553"/>
              <a:gd name="T45" fmla="*/ 172 h 753"/>
              <a:gd name="T46" fmla="*/ 294 w 1553"/>
              <a:gd name="T47" fmla="*/ 212 h 753"/>
              <a:gd name="T48" fmla="*/ 248 w 1553"/>
              <a:gd name="T49" fmla="*/ 254 h 753"/>
              <a:gd name="T50" fmla="*/ 205 w 1553"/>
              <a:gd name="T51" fmla="*/ 301 h 753"/>
              <a:gd name="T52" fmla="*/ 165 w 1553"/>
              <a:gd name="T53" fmla="*/ 350 h 753"/>
              <a:gd name="T54" fmla="*/ 130 w 1553"/>
              <a:gd name="T55" fmla="*/ 401 h 753"/>
              <a:gd name="T56" fmla="*/ 98 w 1553"/>
              <a:gd name="T57" fmla="*/ 456 h 753"/>
              <a:gd name="T58" fmla="*/ 71 w 1553"/>
              <a:gd name="T59" fmla="*/ 512 h 753"/>
              <a:gd name="T60" fmla="*/ 46 w 1553"/>
              <a:gd name="T61" fmla="*/ 570 h 753"/>
              <a:gd name="T62" fmla="*/ 27 w 1553"/>
              <a:gd name="T63" fmla="*/ 631 h 753"/>
              <a:gd name="T64" fmla="*/ 11 w 1553"/>
              <a:gd name="T65" fmla="*/ 692 h 753"/>
              <a:gd name="T66" fmla="*/ 0 w 1553"/>
              <a:gd name="T67" fmla="*/ 752 h 753"/>
              <a:gd name="T68" fmla="*/ 222 w 1553"/>
              <a:gd name="T69" fmla="*/ 608 h 753"/>
              <a:gd name="T70" fmla="*/ 440 w 1553"/>
              <a:gd name="T71" fmla="*/ 749 h 753"/>
              <a:gd name="T72" fmla="*/ 455 w 1553"/>
              <a:gd name="T73" fmla="*/ 710 h 753"/>
              <a:gd name="T74" fmla="*/ 474 w 1553"/>
              <a:gd name="T75" fmla="*/ 670 h 753"/>
              <a:gd name="T76" fmla="*/ 498 w 1553"/>
              <a:gd name="T77" fmla="*/ 632 h 753"/>
              <a:gd name="T78" fmla="*/ 525 w 1553"/>
              <a:gd name="T79" fmla="*/ 596 h 753"/>
              <a:gd name="T80" fmla="*/ 556 w 1553"/>
              <a:gd name="T81" fmla="*/ 563 h 753"/>
              <a:gd name="T82" fmla="*/ 589 w 1553"/>
              <a:gd name="T83" fmla="*/ 533 h 753"/>
              <a:gd name="T84" fmla="*/ 626 w 1553"/>
              <a:gd name="T85" fmla="*/ 507 h 753"/>
              <a:gd name="T86" fmla="*/ 665 w 1553"/>
              <a:gd name="T87" fmla="*/ 485 h 753"/>
              <a:gd name="T88" fmla="*/ 706 w 1553"/>
              <a:gd name="T89" fmla="*/ 467 h 753"/>
              <a:gd name="T90" fmla="*/ 749 w 1553"/>
              <a:gd name="T91" fmla="*/ 453 h 753"/>
              <a:gd name="T92" fmla="*/ 793 w 1553"/>
              <a:gd name="T93" fmla="*/ 443 h 753"/>
              <a:gd name="T94" fmla="*/ 837 w 1553"/>
              <a:gd name="T95" fmla="*/ 438 h 753"/>
              <a:gd name="T96" fmla="*/ 882 w 1553"/>
              <a:gd name="T97" fmla="*/ 438 h 753"/>
              <a:gd name="T98" fmla="*/ 927 w 1553"/>
              <a:gd name="T99" fmla="*/ 442 h 753"/>
              <a:gd name="T100" fmla="*/ 971 w 1553"/>
              <a:gd name="T101" fmla="*/ 450 h 753"/>
              <a:gd name="T102" fmla="*/ 1014 w 1553"/>
              <a:gd name="T103" fmla="*/ 464 h 753"/>
              <a:gd name="T104" fmla="*/ 1055 w 1553"/>
              <a:gd name="T105" fmla="*/ 480 h 753"/>
              <a:gd name="T106" fmla="*/ 1095 w 1553"/>
              <a:gd name="T107" fmla="*/ 502 h 753"/>
              <a:gd name="T108" fmla="*/ 983 w 1553"/>
              <a:gd name="T109" fmla="*/ 58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53" h="753">
                <a:moveTo>
                  <a:pt x="983" y="584"/>
                </a:moveTo>
                <a:lnTo>
                  <a:pt x="1417" y="541"/>
                </a:lnTo>
                <a:lnTo>
                  <a:pt x="1552" y="150"/>
                </a:lnTo>
                <a:lnTo>
                  <a:pt x="1447" y="227"/>
                </a:lnTo>
                <a:lnTo>
                  <a:pt x="1398" y="186"/>
                </a:lnTo>
                <a:lnTo>
                  <a:pt x="1347" y="149"/>
                </a:lnTo>
                <a:lnTo>
                  <a:pt x="1294" y="116"/>
                </a:lnTo>
                <a:lnTo>
                  <a:pt x="1238" y="87"/>
                </a:lnTo>
                <a:lnTo>
                  <a:pt x="1181" y="61"/>
                </a:lnTo>
                <a:lnTo>
                  <a:pt x="1122" y="41"/>
                </a:lnTo>
                <a:lnTo>
                  <a:pt x="1060" y="23"/>
                </a:lnTo>
                <a:lnTo>
                  <a:pt x="999" y="12"/>
                </a:lnTo>
                <a:lnTo>
                  <a:pt x="936" y="4"/>
                </a:lnTo>
                <a:lnTo>
                  <a:pt x="873" y="0"/>
                </a:lnTo>
                <a:lnTo>
                  <a:pt x="810" y="2"/>
                </a:lnTo>
                <a:lnTo>
                  <a:pt x="748" y="8"/>
                </a:lnTo>
                <a:lnTo>
                  <a:pt x="685" y="19"/>
                </a:lnTo>
                <a:lnTo>
                  <a:pt x="624" y="34"/>
                </a:lnTo>
                <a:lnTo>
                  <a:pt x="564" y="53"/>
                </a:lnTo>
                <a:lnTo>
                  <a:pt x="506" y="76"/>
                </a:lnTo>
                <a:lnTo>
                  <a:pt x="449" y="104"/>
                </a:lnTo>
                <a:lnTo>
                  <a:pt x="395" y="137"/>
                </a:lnTo>
                <a:lnTo>
                  <a:pt x="342" y="172"/>
                </a:lnTo>
                <a:lnTo>
                  <a:pt x="294" y="212"/>
                </a:lnTo>
                <a:lnTo>
                  <a:pt x="248" y="254"/>
                </a:lnTo>
                <a:lnTo>
                  <a:pt x="205" y="301"/>
                </a:lnTo>
                <a:lnTo>
                  <a:pt x="165" y="350"/>
                </a:lnTo>
                <a:lnTo>
                  <a:pt x="130" y="401"/>
                </a:lnTo>
                <a:lnTo>
                  <a:pt x="98" y="456"/>
                </a:lnTo>
                <a:lnTo>
                  <a:pt x="71" y="512"/>
                </a:lnTo>
                <a:lnTo>
                  <a:pt x="46" y="570"/>
                </a:lnTo>
                <a:lnTo>
                  <a:pt x="27" y="631"/>
                </a:lnTo>
                <a:lnTo>
                  <a:pt x="11" y="692"/>
                </a:lnTo>
                <a:lnTo>
                  <a:pt x="0" y="752"/>
                </a:lnTo>
                <a:lnTo>
                  <a:pt x="222" y="608"/>
                </a:lnTo>
                <a:lnTo>
                  <a:pt x="440" y="749"/>
                </a:lnTo>
                <a:lnTo>
                  <a:pt x="455" y="710"/>
                </a:lnTo>
                <a:lnTo>
                  <a:pt x="474" y="670"/>
                </a:lnTo>
                <a:lnTo>
                  <a:pt x="498" y="632"/>
                </a:lnTo>
                <a:lnTo>
                  <a:pt x="525" y="596"/>
                </a:lnTo>
                <a:lnTo>
                  <a:pt x="556" y="563"/>
                </a:lnTo>
                <a:lnTo>
                  <a:pt x="589" y="533"/>
                </a:lnTo>
                <a:lnTo>
                  <a:pt x="626" y="507"/>
                </a:lnTo>
                <a:lnTo>
                  <a:pt x="665" y="485"/>
                </a:lnTo>
                <a:lnTo>
                  <a:pt x="706" y="467"/>
                </a:lnTo>
                <a:lnTo>
                  <a:pt x="749" y="453"/>
                </a:lnTo>
                <a:lnTo>
                  <a:pt x="793" y="443"/>
                </a:lnTo>
                <a:lnTo>
                  <a:pt x="837" y="438"/>
                </a:lnTo>
                <a:lnTo>
                  <a:pt x="882" y="438"/>
                </a:lnTo>
                <a:lnTo>
                  <a:pt x="927" y="442"/>
                </a:lnTo>
                <a:lnTo>
                  <a:pt x="971" y="450"/>
                </a:lnTo>
                <a:lnTo>
                  <a:pt x="1014" y="464"/>
                </a:lnTo>
                <a:lnTo>
                  <a:pt x="1055" y="480"/>
                </a:lnTo>
                <a:lnTo>
                  <a:pt x="1095" y="502"/>
                </a:lnTo>
                <a:lnTo>
                  <a:pt x="983" y="584"/>
                </a:lnTo>
              </a:path>
            </a:pathLst>
          </a:custGeom>
          <a:gradFill rotWithShape="0">
            <a:gsLst>
              <a:gs pos="0">
                <a:srgbClr val="00FFFF"/>
              </a:gs>
              <a:gs pos="100000">
                <a:srgbClr val="FFFFFF"/>
              </a:gs>
            </a:gsLst>
            <a:lin ang="54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7" name="Freeform 17">
            <a:extLst>
              <a:ext uri="{FF2B5EF4-FFF2-40B4-BE49-F238E27FC236}">
                <a16:creationId xmlns:a16="http://schemas.microsoft.com/office/drawing/2014/main" id="{5162F896-6FA1-D51F-A37E-DD6D99479166}"/>
              </a:ext>
            </a:extLst>
          </p:cNvPr>
          <p:cNvSpPr>
            <a:spLocks/>
          </p:cNvSpPr>
          <p:nvPr/>
        </p:nvSpPr>
        <p:spPr bwMode="blackWhite">
          <a:xfrm>
            <a:off x="7198438" y="4409686"/>
            <a:ext cx="2911475" cy="2471738"/>
          </a:xfrm>
          <a:custGeom>
            <a:avLst/>
            <a:gdLst>
              <a:gd name="T0" fmla="*/ 1220 w 1221"/>
              <a:gd name="T1" fmla="*/ 1042 h 1071"/>
              <a:gd name="T2" fmla="*/ 1002 w 1221"/>
              <a:gd name="T3" fmla="*/ 847 h 1071"/>
              <a:gd name="T4" fmla="*/ 1081 w 1221"/>
              <a:gd name="T5" fmla="*/ 630 h 1071"/>
              <a:gd name="T6" fmla="*/ 1038 w 1221"/>
              <a:gd name="T7" fmla="*/ 635 h 1071"/>
              <a:gd name="T8" fmla="*/ 994 w 1221"/>
              <a:gd name="T9" fmla="*/ 636 h 1071"/>
              <a:gd name="T10" fmla="*/ 950 w 1221"/>
              <a:gd name="T11" fmla="*/ 634 h 1071"/>
              <a:gd name="T12" fmla="*/ 906 w 1221"/>
              <a:gd name="T13" fmla="*/ 626 h 1071"/>
              <a:gd name="T14" fmla="*/ 865 w 1221"/>
              <a:gd name="T15" fmla="*/ 614 h 1071"/>
              <a:gd name="T16" fmla="*/ 823 w 1221"/>
              <a:gd name="T17" fmla="*/ 599 h 1071"/>
              <a:gd name="T18" fmla="*/ 784 w 1221"/>
              <a:gd name="T19" fmla="*/ 579 h 1071"/>
              <a:gd name="T20" fmla="*/ 747 w 1221"/>
              <a:gd name="T21" fmla="*/ 556 h 1071"/>
              <a:gd name="T22" fmla="*/ 713 w 1221"/>
              <a:gd name="T23" fmla="*/ 528 h 1071"/>
              <a:gd name="T24" fmla="*/ 682 w 1221"/>
              <a:gd name="T25" fmla="*/ 496 h 1071"/>
              <a:gd name="T26" fmla="*/ 653 w 1221"/>
              <a:gd name="T27" fmla="*/ 463 h 1071"/>
              <a:gd name="T28" fmla="*/ 629 w 1221"/>
              <a:gd name="T29" fmla="*/ 427 h 1071"/>
              <a:gd name="T30" fmla="*/ 609 w 1221"/>
              <a:gd name="T31" fmla="*/ 390 h 1071"/>
              <a:gd name="T32" fmla="*/ 594 w 1221"/>
              <a:gd name="T33" fmla="*/ 352 h 1071"/>
              <a:gd name="T34" fmla="*/ 581 w 1221"/>
              <a:gd name="T35" fmla="*/ 314 h 1071"/>
              <a:gd name="T36" fmla="*/ 573 w 1221"/>
              <a:gd name="T37" fmla="*/ 273 h 1071"/>
              <a:gd name="T38" fmla="*/ 568 w 1221"/>
              <a:gd name="T39" fmla="*/ 232 h 1071"/>
              <a:gd name="T40" fmla="*/ 712 w 1221"/>
              <a:gd name="T41" fmla="*/ 232 h 1071"/>
              <a:gd name="T42" fmla="*/ 368 w 1221"/>
              <a:gd name="T43" fmla="*/ 0 h 1071"/>
              <a:gd name="T44" fmla="*/ 0 w 1221"/>
              <a:gd name="T45" fmla="*/ 235 h 1071"/>
              <a:gd name="T46" fmla="*/ 134 w 1221"/>
              <a:gd name="T47" fmla="*/ 234 h 1071"/>
              <a:gd name="T48" fmla="*/ 139 w 1221"/>
              <a:gd name="T49" fmla="*/ 296 h 1071"/>
              <a:gd name="T50" fmla="*/ 148 w 1221"/>
              <a:gd name="T51" fmla="*/ 358 h 1071"/>
              <a:gd name="T52" fmla="*/ 161 w 1221"/>
              <a:gd name="T53" fmla="*/ 419 h 1071"/>
              <a:gd name="T54" fmla="*/ 178 w 1221"/>
              <a:gd name="T55" fmla="*/ 479 h 1071"/>
              <a:gd name="T56" fmla="*/ 200 w 1221"/>
              <a:gd name="T57" fmla="*/ 538 h 1071"/>
              <a:gd name="T58" fmla="*/ 227 w 1221"/>
              <a:gd name="T59" fmla="*/ 595 h 1071"/>
              <a:gd name="T60" fmla="*/ 257 w 1221"/>
              <a:gd name="T61" fmla="*/ 650 h 1071"/>
              <a:gd name="T62" fmla="*/ 291 w 1221"/>
              <a:gd name="T63" fmla="*/ 702 h 1071"/>
              <a:gd name="T64" fmla="*/ 328 w 1221"/>
              <a:gd name="T65" fmla="*/ 751 h 1071"/>
              <a:gd name="T66" fmla="*/ 369 w 1221"/>
              <a:gd name="T67" fmla="*/ 797 h 1071"/>
              <a:gd name="T68" fmla="*/ 413 w 1221"/>
              <a:gd name="T69" fmla="*/ 841 h 1071"/>
              <a:gd name="T70" fmla="*/ 459 w 1221"/>
              <a:gd name="T71" fmla="*/ 882 h 1071"/>
              <a:gd name="T72" fmla="*/ 509 w 1221"/>
              <a:gd name="T73" fmla="*/ 919 h 1071"/>
              <a:gd name="T74" fmla="*/ 562 w 1221"/>
              <a:gd name="T75" fmla="*/ 951 h 1071"/>
              <a:gd name="T76" fmla="*/ 617 w 1221"/>
              <a:gd name="T77" fmla="*/ 981 h 1071"/>
              <a:gd name="T78" fmla="*/ 673 w 1221"/>
              <a:gd name="T79" fmla="*/ 1007 h 1071"/>
              <a:gd name="T80" fmla="*/ 732 w 1221"/>
              <a:gd name="T81" fmla="*/ 1027 h 1071"/>
              <a:gd name="T82" fmla="*/ 791 w 1221"/>
              <a:gd name="T83" fmla="*/ 1045 h 1071"/>
              <a:gd name="T84" fmla="*/ 852 w 1221"/>
              <a:gd name="T85" fmla="*/ 1057 h 1071"/>
              <a:gd name="T86" fmla="*/ 913 w 1221"/>
              <a:gd name="T87" fmla="*/ 1067 h 1071"/>
              <a:gd name="T88" fmla="*/ 975 w 1221"/>
              <a:gd name="T89" fmla="*/ 1070 h 1071"/>
              <a:gd name="T90" fmla="*/ 1037 w 1221"/>
              <a:gd name="T91" fmla="*/ 1070 h 1071"/>
              <a:gd name="T92" fmla="*/ 1098 w 1221"/>
              <a:gd name="T93" fmla="*/ 1066 h 1071"/>
              <a:gd name="T94" fmla="*/ 1160 w 1221"/>
              <a:gd name="T95" fmla="*/ 1056 h 1071"/>
              <a:gd name="T96" fmla="*/ 1220 w 1221"/>
              <a:gd name="T97" fmla="*/ 1042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1" h="1071">
                <a:moveTo>
                  <a:pt x="1220" y="1042"/>
                </a:moveTo>
                <a:lnTo>
                  <a:pt x="1002" y="847"/>
                </a:lnTo>
                <a:lnTo>
                  <a:pt x="1081" y="630"/>
                </a:lnTo>
                <a:lnTo>
                  <a:pt x="1038" y="635"/>
                </a:lnTo>
                <a:lnTo>
                  <a:pt x="994" y="636"/>
                </a:lnTo>
                <a:lnTo>
                  <a:pt x="950" y="634"/>
                </a:lnTo>
                <a:lnTo>
                  <a:pt x="906" y="626"/>
                </a:lnTo>
                <a:lnTo>
                  <a:pt x="865" y="614"/>
                </a:lnTo>
                <a:lnTo>
                  <a:pt x="823" y="599"/>
                </a:lnTo>
                <a:lnTo>
                  <a:pt x="784" y="579"/>
                </a:lnTo>
                <a:lnTo>
                  <a:pt x="747" y="556"/>
                </a:lnTo>
                <a:lnTo>
                  <a:pt x="713" y="528"/>
                </a:lnTo>
                <a:lnTo>
                  <a:pt x="682" y="496"/>
                </a:lnTo>
                <a:lnTo>
                  <a:pt x="653" y="463"/>
                </a:lnTo>
                <a:lnTo>
                  <a:pt x="629" y="427"/>
                </a:lnTo>
                <a:lnTo>
                  <a:pt x="609" y="390"/>
                </a:lnTo>
                <a:lnTo>
                  <a:pt x="594" y="352"/>
                </a:lnTo>
                <a:lnTo>
                  <a:pt x="581" y="314"/>
                </a:lnTo>
                <a:lnTo>
                  <a:pt x="573" y="273"/>
                </a:lnTo>
                <a:lnTo>
                  <a:pt x="568" y="232"/>
                </a:lnTo>
                <a:lnTo>
                  <a:pt x="712" y="232"/>
                </a:lnTo>
                <a:lnTo>
                  <a:pt x="368" y="0"/>
                </a:lnTo>
                <a:lnTo>
                  <a:pt x="0" y="235"/>
                </a:lnTo>
                <a:lnTo>
                  <a:pt x="134" y="234"/>
                </a:lnTo>
                <a:lnTo>
                  <a:pt x="139" y="296"/>
                </a:lnTo>
                <a:lnTo>
                  <a:pt x="148" y="358"/>
                </a:lnTo>
                <a:lnTo>
                  <a:pt x="161" y="419"/>
                </a:lnTo>
                <a:lnTo>
                  <a:pt x="178" y="479"/>
                </a:lnTo>
                <a:lnTo>
                  <a:pt x="200" y="538"/>
                </a:lnTo>
                <a:lnTo>
                  <a:pt x="227" y="595"/>
                </a:lnTo>
                <a:lnTo>
                  <a:pt x="257" y="650"/>
                </a:lnTo>
                <a:lnTo>
                  <a:pt x="291" y="702"/>
                </a:lnTo>
                <a:lnTo>
                  <a:pt x="328" y="751"/>
                </a:lnTo>
                <a:lnTo>
                  <a:pt x="369" y="797"/>
                </a:lnTo>
                <a:lnTo>
                  <a:pt x="413" y="841"/>
                </a:lnTo>
                <a:lnTo>
                  <a:pt x="459" y="882"/>
                </a:lnTo>
                <a:lnTo>
                  <a:pt x="509" y="919"/>
                </a:lnTo>
                <a:lnTo>
                  <a:pt x="562" y="951"/>
                </a:lnTo>
                <a:lnTo>
                  <a:pt x="617" y="981"/>
                </a:lnTo>
                <a:lnTo>
                  <a:pt x="673" y="1007"/>
                </a:lnTo>
                <a:lnTo>
                  <a:pt x="732" y="1027"/>
                </a:lnTo>
                <a:lnTo>
                  <a:pt x="791" y="1045"/>
                </a:lnTo>
                <a:lnTo>
                  <a:pt x="852" y="1057"/>
                </a:lnTo>
                <a:lnTo>
                  <a:pt x="913" y="1067"/>
                </a:lnTo>
                <a:lnTo>
                  <a:pt x="975" y="1070"/>
                </a:lnTo>
                <a:lnTo>
                  <a:pt x="1037" y="1070"/>
                </a:lnTo>
                <a:lnTo>
                  <a:pt x="1098" y="1066"/>
                </a:lnTo>
                <a:lnTo>
                  <a:pt x="1160" y="1056"/>
                </a:lnTo>
                <a:lnTo>
                  <a:pt x="1220" y="1042"/>
                </a:lnTo>
              </a:path>
            </a:pathLst>
          </a:custGeom>
          <a:gradFill rotWithShape="0">
            <a:gsLst>
              <a:gs pos="0">
                <a:srgbClr val="CC99FF"/>
              </a:gs>
              <a:gs pos="100000">
                <a:srgbClr val="FFFFFF"/>
              </a:gs>
            </a:gsLst>
            <a:lin ang="54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8" name="Freeform 18">
            <a:extLst>
              <a:ext uri="{FF2B5EF4-FFF2-40B4-BE49-F238E27FC236}">
                <a16:creationId xmlns:a16="http://schemas.microsoft.com/office/drawing/2014/main" id="{3FD878C8-BCE4-2259-D1B3-2D92A9E124F1}"/>
              </a:ext>
            </a:extLst>
          </p:cNvPr>
          <p:cNvSpPr>
            <a:spLocks/>
          </p:cNvSpPr>
          <p:nvPr/>
        </p:nvSpPr>
        <p:spPr bwMode="blackWhite">
          <a:xfrm>
            <a:off x="9757488" y="3654036"/>
            <a:ext cx="1890712" cy="3325813"/>
          </a:xfrm>
          <a:custGeom>
            <a:avLst/>
            <a:gdLst>
              <a:gd name="T0" fmla="*/ 286 w 793"/>
              <a:gd name="T1" fmla="*/ 1316 h 1440"/>
              <a:gd name="T2" fmla="*/ 340 w 793"/>
              <a:gd name="T3" fmla="*/ 1290 h 1440"/>
              <a:gd name="T4" fmla="*/ 392 w 793"/>
              <a:gd name="T5" fmla="*/ 1260 h 1440"/>
              <a:gd name="T6" fmla="*/ 442 w 793"/>
              <a:gd name="T7" fmla="*/ 1225 h 1440"/>
              <a:gd name="T8" fmla="*/ 490 w 793"/>
              <a:gd name="T9" fmla="*/ 1187 h 1440"/>
              <a:gd name="T10" fmla="*/ 535 w 793"/>
              <a:gd name="T11" fmla="*/ 1146 h 1440"/>
              <a:gd name="T12" fmla="*/ 576 w 793"/>
              <a:gd name="T13" fmla="*/ 1102 h 1440"/>
              <a:gd name="T14" fmla="*/ 616 w 793"/>
              <a:gd name="T15" fmla="*/ 1055 h 1440"/>
              <a:gd name="T16" fmla="*/ 650 w 793"/>
              <a:gd name="T17" fmla="*/ 1005 h 1440"/>
              <a:gd name="T18" fmla="*/ 682 w 793"/>
              <a:gd name="T19" fmla="*/ 953 h 1440"/>
              <a:gd name="T20" fmla="*/ 709 w 793"/>
              <a:gd name="T21" fmla="*/ 900 h 1440"/>
              <a:gd name="T22" fmla="*/ 734 w 793"/>
              <a:gd name="T23" fmla="*/ 844 h 1440"/>
              <a:gd name="T24" fmla="*/ 753 w 793"/>
              <a:gd name="T25" fmla="*/ 786 h 1440"/>
              <a:gd name="T26" fmla="*/ 770 w 793"/>
              <a:gd name="T27" fmla="*/ 727 h 1440"/>
              <a:gd name="T28" fmla="*/ 781 w 793"/>
              <a:gd name="T29" fmla="*/ 668 h 1440"/>
              <a:gd name="T30" fmla="*/ 789 w 793"/>
              <a:gd name="T31" fmla="*/ 608 h 1440"/>
              <a:gd name="T32" fmla="*/ 792 w 793"/>
              <a:gd name="T33" fmla="*/ 547 h 1440"/>
              <a:gd name="T34" fmla="*/ 790 w 793"/>
              <a:gd name="T35" fmla="*/ 487 h 1440"/>
              <a:gd name="T36" fmla="*/ 786 w 793"/>
              <a:gd name="T37" fmla="*/ 427 h 1440"/>
              <a:gd name="T38" fmla="*/ 775 w 793"/>
              <a:gd name="T39" fmla="*/ 367 h 1440"/>
              <a:gd name="T40" fmla="*/ 762 w 793"/>
              <a:gd name="T41" fmla="*/ 308 h 1440"/>
              <a:gd name="T42" fmla="*/ 744 w 793"/>
              <a:gd name="T43" fmla="*/ 249 h 1440"/>
              <a:gd name="T44" fmla="*/ 722 w 793"/>
              <a:gd name="T45" fmla="*/ 193 h 1440"/>
              <a:gd name="T46" fmla="*/ 697 w 793"/>
              <a:gd name="T47" fmla="*/ 137 h 1440"/>
              <a:gd name="T48" fmla="*/ 667 w 793"/>
              <a:gd name="T49" fmla="*/ 84 h 1440"/>
              <a:gd name="T50" fmla="*/ 639 w 793"/>
              <a:gd name="T51" fmla="*/ 41 h 1440"/>
              <a:gd name="T52" fmla="*/ 609 w 793"/>
              <a:gd name="T53" fmla="*/ 0 h 1440"/>
              <a:gd name="T54" fmla="*/ 521 w 793"/>
              <a:gd name="T55" fmla="*/ 247 h 1440"/>
              <a:gd name="T56" fmla="*/ 277 w 793"/>
              <a:gd name="T57" fmla="*/ 280 h 1440"/>
              <a:gd name="T58" fmla="*/ 294 w 793"/>
              <a:gd name="T59" fmla="*/ 308 h 1440"/>
              <a:gd name="T60" fmla="*/ 316 w 793"/>
              <a:gd name="T61" fmla="*/ 347 h 1440"/>
              <a:gd name="T62" fmla="*/ 332 w 793"/>
              <a:gd name="T63" fmla="*/ 389 h 1440"/>
              <a:gd name="T64" fmla="*/ 345 w 793"/>
              <a:gd name="T65" fmla="*/ 431 h 1440"/>
              <a:gd name="T66" fmla="*/ 353 w 793"/>
              <a:gd name="T67" fmla="*/ 475 h 1440"/>
              <a:gd name="T68" fmla="*/ 357 w 793"/>
              <a:gd name="T69" fmla="*/ 519 h 1440"/>
              <a:gd name="T70" fmla="*/ 355 w 793"/>
              <a:gd name="T71" fmla="*/ 564 h 1440"/>
              <a:gd name="T72" fmla="*/ 350 w 793"/>
              <a:gd name="T73" fmla="*/ 608 h 1440"/>
              <a:gd name="T74" fmla="*/ 339 w 793"/>
              <a:gd name="T75" fmla="*/ 652 h 1440"/>
              <a:gd name="T76" fmla="*/ 325 w 793"/>
              <a:gd name="T77" fmla="*/ 694 h 1440"/>
              <a:gd name="T78" fmla="*/ 306 w 793"/>
              <a:gd name="T79" fmla="*/ 734 h 1440"/>
              <a:gd name="T80" fmla="*/ 284 w 793"/>
              <a:gd name="T81" fmla="*/ 772 h 1440"/>
              <a:gd name="T82" fmla="*/ 257 w 793"/>
              <a:gd name="T83" fmla="*/ 808 h 1440"/>
              <a:gd name="T84" fmla="*/ 227 w 793"/>
              <a:gd name="T85" fmla="*/ 841 h 1440"/>
              <a:gd name="T86" fmla="*/ 193 w 793"/>
              <a:gd name="T87" fmla="*/ 871 h 1440"/>
              <a:gd name="T88" fmla="*/ 156 w 793"/>
              <a:gd name="T89" fmla="*/ 896 h 1440"/>
              <a:gd name="T90" fmla="*/ 113 w 793"/>
              <a:gd name="T91" fmla="*/ 761 h 1440"/>
              <a:gd name="T92" fmla="*/ 0 w 793"/>
              <a:gd name="T93" fmla="*/ 1169 h 1440"/>
              <a:gd name="T94" fmla="*/ 321 w 793"/>
              <a:gd name="T95" fmla="*/ 1439 h 1440"/>
              <a:gd name="T96" fmla="*/ 286 w 793"/>
              <a:gd name="T97" fmla="*/ 1316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3" h="1440">
                <a:moveTo>
                  <a:pt x="286" y="1316"/>
                </a:moveTo>
                <a:lnTo>
                  <a:pt x="340" y="1290"/>
                </a:lnTo>
                <a:lnTo>
                  <a:pt x="392" y="1260"/>
                </a:lnTo>
                <a:lnTo>
                  <a:pt x="442" y="1225"/>
                </a:lnTo>
                <a:lnTo>
                  <a:pt x="490" y="1187"/>
                </a:lnTo>
                <a:lnTo>
                  <a:pt x="535" y="1146"/>
                </a:lnTo>
                <a:lnTo>
                  <a:pt x="576" y="1102"/>
                </a:lnTo>
                <a:lnTo>
                  <a:pt x="616" y="1055"/>
                </a:lnTo>
                <a:lnTo>
                  <a:pt x="650" y="1005"/>
                </a:lnTo>
                <a:lnTo>
                  <a:pt x="682" y="953"/>
                </a:lnTo>
                <a:lnTo>
                  <a:pt x="709" y="900"/>
                </a:lnTo>
                <a:lnTo>
                  <a:pt x="734" y="844"/>
                </a:lnTo>
                <a:lnTo>
                  <a:pt x="753" y="786"/>
                </a:lnTo>
                <a:lnTo>
                  <a:pt x="770" y="727"/>
                </a:lnTo>
                <a:lnTo>
                  <a:pt x="781" y="668"/>
                </a:lnTo>
                <a:lnTo>
                  <a:pt x="789" y="608"/>
                </a:lnTo>
                <a:lnTo>
                  <a:pt x="792" y="547"/>
                </a:lnTo>
                <a:lnTo>
                  <a:pt x="790" y="487"/>
                </a:lnTo>
                <a:lnTo>
                  <a:pt x="786" y="427"/>
                </a:lnTo>
                <a:lnTo>
                  <a:pt x="775" y="367"/>
                </a:lnTo>
                <a:lnTo>
                  <a:pt x="762" y="308"/>
                </a:lnTo>
                <a:lnTo>
                  <a:pt x="744" y="249"/>
                </a:lnTo>
                <a:lnTo>
                  <a:pt x="722" y="193"/>
                </a:lnTo>
                <a:lnTo>
                  <a:pt x="697" y="137"/>
                </a:lnTo>
                <a:lnTo>
                  <a:pt x="667" y="84"/>
                </a:lnTo>
                <a:lnTo>
                  <a:pt x="639" y="41"/>
                </a:lnTo>
                <a:lnTo>
                  <a:pt x="609" y="0"/>
                </a:lnTo>
                <a:lnTo>
                  <a:pt x="521" y="247"/>
                </a:lnTo>
                <a:lnTo>
                  <a:pt x="277" y="280"/>
                </a:lnTo>
                <a:lnTo>
                  <a:pt x="294" y="308"/>
                </a:lnTo>
                <a:lnTo>
                  <a:pt x="316" y="347"/>
                </a:lnTo>
                <a:lnTo>
                  <a:pt x="332" y="389"/>
                </a:lnTo>
                <a:lnTo>
                  <a:pt x="345" y="431"/>
                </a:lnTo>
                <a:lnTo>
                  <a:pt x="353" y="475"/>
                </a:lnTo>
                <a:lnTo>
                  <a:pt x="357" y="519"/>
                </a:lnTo>
                <a:lnTo>
                  <a:pt x="355" y="564"/>
                </a:lnTo>
                <a:lnTo>
                  <a:pt x="350" y="608"/>
                </a:lnTo>
                <a:lnTo>
                  <a:pt x="339" y="652"/>
                </a:lnTo>
                <a:lnTo>
                  <a:pt x="325" y="694"/>
                </a:lnTo>
                <a:lnTo>
                  <a:pt x="306" y="734"/>
                </a:lnTo>
                <a:lnTo>
                  <a:pt x="284" y="772"/>
                </a:lnTo>
                <a:lnTo>
                  <a:pt x="257" y="808"/>
                </a:lnTo>
                <a:lnTo>
                  <a:pt x="227" y="841"/>
                </a:lnTo>
                <a:lnTo>
                  <a:pt x="193" y="871"/>
                </a:lnTo>
                <a:lnTo>
                  <a:pt x="156" y="896"/>
                </a:lnTo>
                <a:lnTo>
                  <a:pt x="113" y="761"/>
                </a:lnTo>
                <a:lnTo>
                  <a:pt x="0" y="1169"/>
                </a:lnTo>
                <a:lnTo>
                  <a:pt x="321" y="1439"/>
                </a:lnTo>
                <a:lnTo>
                  <a:pt x="286" y="1316"/>
                </a:lnTo>
              </a:path>
            </a:pathLst>
          </a:custGeom>
          <a:gradFill rotWithShape="0">
            <a:gsLst>
              <a:gs pos="0">
                <a:schemeClr val="accent1"/>
              </a:gs>
              <a:gs pos="100000">
                <a:srgbClr val="3333FF"/>
              </a:gs>
            </a:gsLst>
            <a:lin ang="54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9" name="Text Box 23">
            <a:extLst>
              <a:ext uri="{FF2B5EF4-FFF2-40B4-BE49-F238E27FC236}">
                <a16:creationId xmlns:a16="http://schemas.microsoft.com/office/drawing/2014/main" id="{B1EACA78-68AF-6240-9FB4-505CD363D4F1}"/>
              </a:ext>
            </a:extLst>
          </p:cNvPr>
          <p:cNvSpPr txBox="1">
            <a:spLocks noChangeArrowheads="1"/>
          </p:cNvSpPr>
          <p:nvPr/>
        </p:nvSpPr>
        <p:spPr bwMode="auto">
          <a:xfrm>
            <a:off x="7676275" y="4752586"/>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经</a:t>
            </a:r>
          </a:p>
        </p:txBody>
      </p:sp>
      <p:sp>
        <p:nvSpPr>
          <p:cNvPr id="20" name="Text Box 24">
            <a:extLst>
              <a:ext uri="{FF2B5EF4-FFF2-40B4-BE49-F238E27FC236}">
                <a16:creationId xmlns:a16="http://schemas.microsoft.com/office/drawing/2014/main" id="{EB857B9E-9501-5098-F3E1-019776B1979D}"/>
              </a:ext>
            </a:extLst>
          </p:cNvPr>
          <p:cNvSpPr txBox="1">
            <a:spLocks noChangeArrowheads="1"/>
          </p:cNvSpPr>
          <p:nvPr/>
        </p:nvSpPr>
        <p:spPr bwMode="auto">
          <a:xfrm>
            <a:off x="7800100" y="5209786"/>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济</a:t>
            </a:r>
          </a:p>
        </p:txBody>
      </p:sp>
      <p:sp>
        <p:nvSpPr>
          <p:cNvPr id="21" name="Text Box 25">
            <a:extLst>
              <a:ext uri="{FF2B5EF4-FFF2-40B4-BE49-F238E27FC236}">
                <a16:creationId xmlns:a16="http://schemas.microsoft.com/office/drawing/2014/main" id="{353D122E-F050-8714-E981-AC16BCF4C277}"/>
              </a:ext>
            </a:extLst>
          </p:cNvPr>
          <p:cNvSpPr txBox="1">
            <a:spLocks noChangeArrowheads="1"/>
          </p:cNvSpPr>
          <p:nvPr/>
        </p:nvSpPr>
        <p:spPr bwMode="auto">
          <a:xfrm>
            <a:off x="8009650" y="5638411"/>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可</a:t>
            </a:r>
          </a:p>
        </p:txBody>
      </p:sp>
      <p:sp>
        <p:nvSpPr>
          <p:cNvPr id="22" name="Text Box 26">
            <a:extLst>
              <a:ext uri="{FF2B5EF4-FFF2-40B4-BE49-F238E27FC236}">
                <a16:creationId xmlns:a16="http://schemas.microsoft.com/office/drawing/2014/main" id="{435E0C8F-743B-6F3D-2406-29F0A193BB77}"/>
              </a:ext>
            </a:extLst>
          </p:cNvPr>
          <p:cNvSpPr txBox="1">
            <a:spLocks noChangeArrowheads="1"/>
          </p:cNvSpPr>
          <p:nvPr/>
        </p:nvSpPr>
        <p:spPr bwMode="auto">
          <a:xfrm>
            <a:off x="8409700" y="5981311"/>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行</a:t>
            </a:r>
          </a:p>
        </p:txBody>
      </p:sp>
      <p:sp>
        <p:nvSpPr>
          <p:cNvPr id="23" name="Text Box 29">
            <a:extLst>
              <a:ext uri="{FF2B5EF4-FFF2-40B4-BE49-F238E27FC236}">
                <a16:creationId xmlns:a16="http://schemas.microsoft.com/office/drawing/2014/main" id="{212213BF-F2FF-E2C6-4F97-4A9182E89C1D}"/>
              </a:ext>
            </a:extLst>
          </p:cNvPr>
          <p:cNvSpPr txBox="1">
            <a:spLocks noChangeArrowheads="1"/>
          </p:cNvSpPr>
          <p:nvPr/>
        </p:nvSpPr>
        <p:spPr bwMode="auto">
          <a:xfrm>
            <a:off x="8800225" y="6238486"/>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性</a:t>
            </a:r>
          </a:p>
        </p:txBody>
      </p:sp>
      <p:sp>
        <p:nvSpPr>
          <p:cNvPr id="24" name="Text Box 30">
            <a:extLst>
              <a:ext uri="{FF2B5EF4-FFF2-40B4-BE49-F238E27FC236}">
                <a16:creationId xmlns:a16="http://schemas.microsoft.com/office/drawing/2014/main" id="{C7B478D6-CB54-A5EB-2C44-0C4B64B8528E}"/>
              </a:ext>
            </a:extLst>
          </p:cNvPr>
          <p:cNvSpPr txBox="1">
            <a:spLocks noChangeArrowheads="1"/>
          </p:cNvSpPr>
          <p:nvPr/>
        </p:nvSpPr>
        <p:spPr bwMode="auto">
          <a:xfrm>
            <a:off x="8990725" y="3057136"/>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可</a:t>
            </a:r>
          </a:p>
        </p:txBody>
      </p:sp>
      <p:sp>
        <p:nvSpPr>
          <p:cNvPr id="25" name="Text Box 31">
            <a:extLst>
              <a:ext uri="{FF2B5EF4-FFF2-40B4-BE49-F238E27FC236}">
                <a16:creationId xmlns:a16="http://schemas.microsoft.com/office/drawing/2014/main" id="{DA9B826C-BC0F-F95F-D2C3-31E03AB13F33}"/>
              </a:ext>
            </a:extLst>
          </p:cNvPr>
          <p:cNvSpPr txBox="1">
            <a:spLocks noChangeArrowheads="1"/>
          </p:cNvSpPr>
          <p:nvPr/>
        </p:nvSpPr>
        <p:spPr bwMode="auto">
          <a:xfrm>
            <a:off x="9600325" y="3142861"/>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行</a:t>
            </a:r>
          </a:p>
        </p:txBody>
      </p:sp>
      <p:sp>
        <p:nvSpPr>
          <p:cNvPr id="26" name="Text Box 32">
            <a:extLst>
              <a:ext uri="{FF2B5EF4-FFF2-40B4-BE49-F238E27FC236}">
                <a16:creationId xmlns:a16="http://schemas.microsoft.com/office/drawing/2014/main" id="{98E02EF6-BBFE-DAFF-3973-26ACC0D750AE}"/>
              </a:ext>
            </a:extLst>
          </p:cNvPr>
          <p:cNvSpPr txBox="1">
            <a:spLocks noChangeArrowheads="1"/>
          </p:cNvSpPr>
          <p:nvPr/>
        </p:nvSpPr>
        <p:spPr bwMode="auto">
          <a:xfrm>
            <a:off x="10143250" y="3457186"/>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性</a:t>
            </a:r>
          </a:p>
        </p:txBody>
      </p:sp>
      <p:sp>
        <p:nvSpPr>
          <p:cNvPr id="27" name="Text Box 33">
            <a:extLst>
              <a:ext uri="{FF2B5EF4-FFF2-40B4-BE49-F238E27FC236}">
                <a16:creationId xmlns:a16="http://schemas.microsoft.com/office/drawing/2014/main" id="{A47862D8-1EF0-256A-5A25-918DC98F3E5B}"/>
              </a:ext>
            </a:extLst>
          </p:cNvPr>
          <p:cNvSpPr txBox="1">
            <a:spLocks noChangeArrowheads="1"/>
          </p:cNvSpPr>
          <p:nvPr/>
        </p:nvSpPr>
        <p:spPr bwMode="auto">
          <a:xfrm>
            <a:off x="7876300" y="3676261"/>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管</a:t>
            </a:r>
          </a:p>
        </p:txBody>
      </p:sp>
      <p:sp>
        <p:nvSpPr>
          <p:cNvPr id="28" name="Text Box 34">
            <a:extLst>
              <a:ext uri="{FF2B5EF4-FFF2-40B4-BE49-F238E27FC236}">
                <a16:creationId xmlns:a16="http://schemas.microsoft.com/office/drawing/2014/main" id="{7140501A-4FDD-5BAD-C2C1-73E26A5EBAB8}"/>
              </a:ext>
            </a:extLst>
          </p:cNvPr>
          <p:cNvSpPr txBox="1">
            <a:spLocks noChangeArrowheads="1"/>
          </p:cNvSpPr>
          <p:nvPr/>
        </p:nvSpPr>
        <p:spPr bwMode="auto">
          <a:xfrm>
            <a:off x="8371600" y="3228586"/>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003399"/>
                </a:solidFill>
                <a:effectLst/>
                <a:latin typeface="Arial" panose="020B0604020202020204" pitchFamily="34" charset="0"/>
                <a:ea typeface="宋体" panose="02010600030101010101" pitchFamily="2" charset="-122"/>
              </a:rPr>
              <a:t>理</a:t>
            </a:r>
          </a:p>
        </p:txBody>
      </p:sp>
      <p:sp>
        <p:nvSpPr>
          <p:cNvPr id="29" name="Text Box 35">
            <a:extLst>
              <a:ext uri="{FF2B5EF4-FFF2-40B4-BE49-F238E27FC236}">
                <a16:creationId xmlns:a16="http://schemas.microsoft.com/office/drawing/2014/main" id="{29D6C358-754D-D526-A1E8-5E6C1644439B}"/>
              </a:ext>
            </a:extLst>
          </p:cNvPr>
          <p:cNvSpPr txBox="1">
            <a:spLocks noChangeArrowheads="1"/>
          </p:cNvSpPr>
          <p:nvPr/>
        </p:nvSpPr>
        <p:spPr bwMode="auto">
          <a:xfrm>
            <a:off x="10609975" y="5276461"/>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FF3300"/>
                </a:solidFill>
                <a:effectLst/>
                <a:latin typeface="Arial" panose="020B0604020202020204" pitchFamily="34" charset="0"/>
                <a:ea typeface="宋体" panose="02010600030101010101" pitchFamily="2" charset="-122"/>
              </a:rPr>
              <a:t>可</a:t>
            </a:r>
          </a:p>
        </p:txBody>
      </p:sp>
      <p:sp>
        <p:nvSpPr>
          <p:cNvPr id="30" name="Text Box 36">
            <a:extLst>
              <a:ext uri="{FF2B5EF4-FFF2-40B4-BE49-F238E27FC236}">
                <a16:creationId xmlns:a16="http://schemas.microsoft.com/office/drawing/2014/main" id="{4F970D25-4B1F-5503-7C04-113A376FDDD3}"/>
              </a:ext>
            </a:extLst>
          </p:cNvPr>
          <p:cNvSpPr txBox="1">
            <a:spLocks noChangeArrowheads="1"/>
          </p:cNvSpPr>
          <p:nvPr/>
        </p:nvSpPr>
        <p:spPr bwMode="auto">
          <a:xfrm>
            <a:off x="10314700" y="5638411"/>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FF3300"/>
                </a:solidFill>
                <a:effectLst/>
                <a:latin typeface="Arial" panose="020B0604020202020204" pitchFamily="34" charset="0"/>
                <a:ea typeface="宋体" panose="02010600030101010101" pitchFamily="2" charset="-122"/>
              </a:rPr>
              <a:t>行</a:t>
            </a:r>
          </a:p>
        </p:txBody>
      </p:sp>
      <p:sp>
        <p:nvSpPr>
          <p:cNvPr id="31" name="Text Box 37">
            <a:extLst>
              <a:ext uri="{FF2B5EF4-FFF2-40B4-BE49-F238E27FC236}">
                <a16:creationId xmlns:a16="http://schemas.microsoft.com/office/drawing/2014/main" id="{1FE30755-AC3A-F057-A3DF-F02EDF68617C}"/>
              </a:ext>
            </a:extLst>
          </p:cNvPr>
          <p:cNvSpPr txBox="1">
            <a:spLocks noChangeArrowheads="1"/>
          </p:cNvSpPr>
          <p:nvPr/>
        </p:nvSpPr>
        <p:spPr bwMode="auto">
          <a:xfrm>
            <a:off x="9886075" y="5857486"/>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FF3300"/>
                </a:solidFill>
                <a:effectLst/>
                <a:latin typeface="Arial" panose="020B0604020202020204" pitchFamily="34" charset="0"/>
                <a:ea typeface="宋体" panose="02010600030101010101" pitchFamily="2" charset="-122"/>
              </a:rPr>
              <a:t>性</a:t>
            </a:r>
          </a:p>
        </p:txBody>
      </p:sp>
      <p:sp>
        <p:nvSpPr>
          <p:cNvPr id="32" name="Text Box 38">
            <a:extLst>
              <a:ext uri="{FF2B5EF4-FFF2-40B4-BE49-F238E27FC236}">
                <a16:creationId xmlns:a16="http://schemas.microsoft.com/office/drawing/2014/main" id="{91EFDFEB-7120-8376-FBEA-55AD8F81D2EF}"/>
              </a:ext>
            </a:extLst>
          </p:cNvPr>
          <p:cNvSpPr txBox="1">
            <a:spLocks noChangeArrowheads="1"/>
          </p:cNvSpPr>
          <p:nvPr/>
        </p:nvSpPr>
        <p:spPr bwMode="auto">
          <a:xfrm>
            <a:off x="10724275" y="4314436"/>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FF3300"/>
                </a:solidFill>
                <a:effectLst/>
                <a:latin typeface="Arial" panose="020B0604020202020204" pitchFamily="34" charset="0"/>
                <a:ea typeface="宋体" panose="02010600030101010101" pitchFamily="2" charset="-122"/>
              </a:rPr>
              <a:t>技</a:t>
            </a:r>
          </a:p>
        </p:txBody>
      </p:sp>
      <p:sp>
        <p:nvSpPr>
          <p:cNvPr id="33" name="Text Box 39">
            <a:extLst>
              <a:ext uri="{FF2B5EF4-FFF2-40B4-BE49-F238E27FC236}">
                <a16:creationId xmlns:a16="http://schemas.microsoft.com/office/drawing/2014/main" id="{C8737C5E-DE38-B6F2-8581-58DE6E110136}"/>
              </a:ext>
            </a:extLst>
          </p:cNvPr>
          <p:cNvSpPr txBox="1">
            <a:spLocks noChangeArrowheads="1"/>
          </p:cNvSpPr>
          <p:nvPr/>
        </p:nvSpPr>
        <p:spPr bwMode="auto">
          <a:xfrm>
            <a:off x="10695700" y="4809736"/>
            <a:ext cx="79057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2800">
                <a:solidFill>
                  <a:srgbClr val="FF3300"/>
                </a:solidFill>
                <a:effectLst/>
                <a:latin typeface="Arial" panose="020B0604020202020204" pitchFamily="34" charset="0"/>
                <a:ea typeface="宋体" panose="02010600030101010101" pitchFamily="2" charset="-122"/>
              </a:rPr>
              <a:t>术</a:t>
            </a:r>
          </a:p>
        </p:txBody>
      </p:sp>
      <p:pic>
        <p:nvPicPr>
          <p:cNvPr id="34" name="Picture 41">
            <a:extLst>
              <a:ext uri="{FF2B5EF4-FFF2-40B4-BE49-F238E27FC236}">
                <a16:creationId xmlns:a16="http://schemas.microsoft.com/office/drawing/2014/main" id="{328F5008-FC7D-7DFB-7C35-B6B6A47B6B94}"/>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219325" y="4419211"/>
            <a:ext cx="85725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093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CFCD06-1531-B5FB-0BE3-0D63A3164E40}"/>
              </a:ext>
            </a:extLst>
          </p:cNvPr>
          <p:cNvSpPr>
            <a:spLocks noGrp="1"/>
          </p:cNvSpPr>
          <p:nvPr>
            <p:ph type="body" sz="quarter" idx="10"/>
          </p:nvPr>
        </p:nvSpPr>
        <p:spPr>
          <a:xfrm>
            <a:off x="1587197" y="340254"/>
            <a:ext cx="5394596" cy="530225"/>
          </a:xfrm>
        </p:spPr>
        <p:txBody>
          <a:bodyPr/>
          <a:lstStyle/>
          <a:p>
            <a:r>
              <a:rPr lang="en-CA" dirty="0"/>
              <a:t>3.2 </a:t>
            </a:r>
            <a:r>
              <a:rPr lang="zh-CN" altLang="en-US" dirty="0"/>
              <a:t>系统规划的目标和任务</a:t>
            </a:r>
            <a:endParaRPr lang="en-CA" dirty="0"/>
          </a:p>
          <a:p>
            <a:endParaRPr lang="en-CA" dirty="0"/>
          </a:p>
        </p:txBody>
      </p:sp>
      <p:pic>
        <p:nvPicPr>
          <p:cNvPr id="3" name="Picture 110">
            <a:extLst>
              <a:ext uri="{FF2B5EF4-FFF2-40B4-BE49-F238E27FC236}">
                <a16:creationId xmlns:a16="http://schemas.microsoft.com/office/drawing/2014/main" id="{B8E613CD-EF6D-6657-C22F-856FE187C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955" y="1121617"/>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93">
            <a:extLst>
              <a:ext uri="{FF2B5EF4-FFF2-40B4-BE49-F238E27FC236}">
                <a16:creationId xmlns:a16="http://schemas.microsoft.com/office/drawing/2014/main" id="{77D13C3F-619F-B3C3-6021-8209847A700B}"/>
              </a:ext>
            </a:extLst>
          </p:cNvPr>
          <p:cNvGrpSpPr>
            <a:grpSpLocks/>
          </p:cNvGrpSpPr>
          <p:nvPr/>
        </p:nvGrpSpPr>
        <p:grpSpPr bwMode="auto">
          <a:xfrm>
            <a:off x="6786530" y="2264617"/>
            <a:ext cx="1727200" cy="2751138"/>
            <a:chOff x="1410" y="2112"/>
            <a:chExt cx="828" cy="1536"/>
          </a:xfrm>
        </p:grpSpPr>
        <p:pic>
          <p:nvPicPr>
            <p:cNvPr id="5" name="Picture 94">
              <a:extLst>
                <a:ext uri="{FF2B5EF4-FFF2-40B4-BE49-F238E27FC236}">
                  <a16:creationId xmlns:a16="http://schemas.microsoft.com/office/drawing/2014/main" id="{823A2DBD-5AA9-42EF-894C-845DF1ED3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 y="2112"/>
              <a:ext cx="414" cy="1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5">
              <a:extLst>
                <a:ext uri="{FF2B5EF4-FFF2-40B4-BE49-F238E27FC236}">
                  <a16:creationId xmlns:a16="http://schemas.microsoft.com/office/drawing/2014/main" id="{7DA02D89-61DD-C822-329E-74E84B3A3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 y="2112"/>
              <a:ext cx="414" cy="1536"/>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8">
            <a:extLst>
              <a:ext uri="{FF2B5EF4-FFF2-40B4-BE49-F238E27FC236}">
                <a16:creationId xmlns:a16="http://schemas.microsoft.com/office/drawing/2014/main" id="{F7437AF7-2E43-174E-9C3B-BB8381DDB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4555" y="2626567"/>
            <a:ext cx="17399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7">
            <a:extLst>
              <a:ext uri="{FF2B5EF4-FFF2-40B4-BE49-F238E27FC236}">
                <a16:creationId xmlns:a16="http://schemas.microsoft.com/office/drawing/2014/main" id="{E788452A-DD8D-8CD1-6709-59226D35A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405" y="2224930"/>
            <a:ext cx="1724025" cy="27987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6">
            <a:extLst>
              <a:ext uri="{FF2B5EF4-FFF2-40B4-BE49-F238E27FC236}">
                <a16:creationId xmlns:a16="http://schemas.microsoft.com/office/drawing/2014/main" id="{BA9CBE9E-E638-D048-E056-500B3E1468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2155" y="2340817"/>
            <a:ext cx="17272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1">
            <a:extLst>
              <a:ext uri="{FF2B5EF4-FFF2-40B4-BE49-F238E27FC236}">
                <a16:creationId xmlns:a16="http://schemas.microsoft.com/office/drawing/2014/main" id="{47B0283D-61E5-89D9-03A4-F83A574DB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4805" y="2537667"/>
            <a:ext cx="1739900"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64">
            <a:extLst>
              <a:ext uri="{FF2B5EF4-FFF2-40B4-BE49-F238E27FC236}">
                <a16:creationId xmlns:a16="http://schemas.microsoft.com/office/drawing/2014/main" id="{83DE69BD-FF39-1070-87D8-BE3C3AC72940}"/>
              </a:ext>
            </a:extLst>
          </p:cNvPr>
          <p:cNvGrpSpPr>
            <a:grpSpLocks/>
          </p:cNvGrpSpPr>
          <p:nvPr/>
        </p:nvGrpSpPr>
        <p:grpSpPr bwMode="auto">
          <a:xfrm>
            <a:off x="1335055" y="2247155"/>
            <a:ext cx="9005888" cy="511175"/>
            <a:chOff x="24" y="823"/>
            <a:chExt cx="5673" cy="586"/>
          </a:xfrm>
        </p:grpSpPr>
        <p:sp>
          <p:nvSpPr>
            <p:cNvPr id="12" name="AutoShape 2">
              <a:extLst>
                <a:ext uri="{FF2B5EF4-FFF2-40B4-BE49-F238E27FC236}">
                  <a16:creationId xmlns:a16="http://schemas.microsoft.com/office/drawing/2014/main" id="{49839ECC-CD73-009A-FC36-23F0DE784696}"/>
                </a:ext>
              </a:extLst>
            </p:cNvPr>
            <p:cNvSpPr>
              <a:spLocks noChangeArrowheads="1"/>
            </p:cNvSpPr>
            <p:nvPr/>
          </p:nvSpPr>
          <p:spPr bwMode="auto">
            <a:xfrm rot="5400000">
              <a:off x="2559" y="572"/>
              <a:ext cx="585" cy="1089"/>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sp>
          <p:nvSpPr>
            <p:cNvPr id="13" name="AutoShape 11">
              <a:extLst>
                <a:ext uri="{FF2B5EF4-FFF2-40B4-BE49-F238E27FC236}">
                  <a16:creationId xmlns:a16="http://schemas.microsoft.com/office/drawing/2014/main" id="{C44B42BE-6865-85AF-AD5E-22460193AE58}"/>
                </a:ext>
              </a:extLst>
            </p:cNvPr>
            <p:cNvSpPr>
              <a:spLocks noChangeArrowheads="1"/>
            </p:cNvSpPr>
            <p:nvPr/>
          </p:nvSpPr>
          <p:spPr bwMode="auto">
            <a:xfrm rot="5400000">
              <a:off x="276" y="571"/>
              <a:ext cx="585" cy="1089"/>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sp>
          <p:nvSpPr>
            <p:cNvPr id="14" name="AutoShape 12">
              <a:extLst>
                <a:ext uri="{FF2B5EF4-FFF2-40B4-BE49-F238E27FC236}">
                  <a16:creationId xmlns:a16="http://schemas.microsoft.com/office/drawing/2014/main" id="{8CA5E621-5061-FE66-7045-D10F582F1897}"/>
                </a:ext>
              </a:extLst>
            </p:cNvPr>
            <p:cNvSpPr>
              <a:spLocks noChangeArrowheads="1"/>
            </p:cNvSpPr>
            <p:nvPr/>
          </p:nvSpPr>
          <p:spPr bwMode="auto">
            <a:xfrm rot="5400000">
              <a:off x="1417" y="572"/>
              <a:ext cx="585" cy="1088"/>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sp>
          <p:nvSpPr>
            <p:cNvPr id="15" name="AutoShape 15">
              <a:extLst>
                <a:ext uri="{FF2B5EF4-FFF2-40B4-BE49-F238E27FC236}">
                  <a16:creationId xmlns:a16="http://schemas.microsoft.com/office/drawing/2014/main" id="{4A671552-D1CA-7058-D430-DB08C0688EEA}"/>
                </a:ext>
              </a:extLst>
            </p:cNvPr>
            <p:cNvSpPr>
              <a:spLocks noChangeArrowheads="1"/>
            </p:cNvSpPr>
            <p:nvPr/>
          </p:nvSpPr>
          <p:spPr bwMode="auto">
            <a:xfrm rot="5400000">
              <a:off x="3713" y="571"/>
              <a:ext cx="585" cy="1089"/>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sp>
          <p:nvSpPr>
            <p:cNvPr id="16" name="AutoShape 17">
              <a:extLst>
                <a:ext uri="{FF2B5EF4-FFF2-40B4-BE49-F238E27FC236}">
                  <a16:creationId xmlns:a16="http://schemas.microsoft.com/office/drawing/2014/main" id="{11C2D3C2-2A7B-0DC6-4BBD-DDB9890538D2}"/>
                </a:ext>
              </a:extLst>
            </p:cNvPr>
            <p:cNvSpPr>
              <a:spLocks noChangeArrowheads="1"/>
            </p:cNvSpPr>
            <p:nvPr/>
          </p:nvSpPr>
          <p:spPr bwMode="auto">
            <a:xfrm rot="5400000">
              <a:off x="4860" y="572"/>
              <a:ext cx="585" cy="1088"/>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grpSp>
      <p:sp>
        <p:nvSpPr>
          <p:cNvPr id="17" name="Text Box 39">
            <a:extLst>
              <a:ext uri="{FF2B5EF4-FFF2-40B4-BE49-F238E27FC236}">
                <a16:creationId xmlns:a16="http://schemas.microsoft.com/office/drawing/2014/main" id="{2CE8BD44-278A-9A0B-9506-1CB94D93D5B7}"/>
              </a:ext>
            </a:extLst>
          </p:cNvPr>
          <p:cNvSpPr txBox="1">
            <a:spLocks noChangeArrowheads="1"/>
          </p:cNvSpPr>
          <p:nvPr/>
        </p:nvSpPr>
        <p:spPr bwMode="auto">
          <a:xfrm>
            <a:off x="1566830" y="5157042"/>
            <a:ext cx="77851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buClrTx/>
              <a:buFontTx/>
              <a:buNone/>
            </a:pPr>
            <a:r>
              <a:rPr lang="zh-CN" altLang="en-US" sz="2000">
                <a:effectLst/>
              </a:rPr>
              <a:t>系统规划的一般过程：过程共分为10个步骤</a:t>
            </a:r>
            <a:r>
              <a:rPr lang="en-US" altLang="zh-CN" sz="2000">
                <a:effectLst/>
              </a:rPr>
              <a:t>:</a:t>
            </a:r>
            <a:r>
              <a:rPr lang="zh-CN" altLang="en-US" sz="2000">
                <a:effectLst/>
                <a:latin typeface="Arial" panose="020B0604020202020204" pitchFamily="34" charset="0"/>
                <a:ea typeface="宋体" panose="02010600030101010101" pitchFamily="2" charset="-122"/>
              </a:rPr>
              <a:t>步骤</a:t>
            </a:r>
            <a:r>
              <a:rPr lang="en-US" altLang="zh-CN" sz="2000">
                <a:effectLst/>
                <a:latin typeface="Arial" panose="020B0604020202020204" pitchFamily="34" charset="0"/>
                <a:ea typeface="宋体" panose="02010600030101010101" pitchFamily="2" charset="-122"/>
              </a:rPr>
              <a:t>1-5</a:t>
            </a:r>
          </a:p>
        </p:txBody>
      </p:sp>
      <p:sp>
        <p:nvSpPr>
          <p:cNvPr id="18" name="Rectangle 8">
            <a:extLst>
              <a:ext uri="{FF2B5EF4-FFF2-40B4-BE49-F238E27FC236}">
                <a16:creationId xmlns:a16="http://schemas.microsoft.com/office/drawing/2014/main" id="{6D8DCECB-4BC2-586A-3BFF-ECFD2DA975AB}"/>
              </a:ext>
            </a:extLst>
          </p:cNvPr>
          <p:cNvSpPr>
            <a:spLocks noChangeArrowheads="1"/>
          </p:cNvSpPr>
          <p:nvPr/>
        </p:nvSpPr>
        <p:spPr bwMode="auto">
          <a:xfrm>
            <a:off x="6915118" y="2966292"/>
            <a:ext cx="1587500"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r>
              <a:rPr lang="zh-CN" altLang="en-US" sz="1400">
                <a:solidFill>
                  <a:srgbClr val="FFFF00"/>
                </a:solidFill>
                <a:effectLst/>
                <a:latin typeface="楷体_GB2312" pitchFamily="49" charset="-122"/>
              </a:rPr>
              <a:t>离</a:t>
            </a:r>
            <a:r>
              <a:rPr lang="en-US" altLang="zh-CN" sz="1400">
                <a:solidFill>
                  <a:srgbClr val="FFFF00"/>
                </a:solidFill>
                <a:effectLst/>
                <a:latin typeface="楷体_GB2312" pitchFamily="49" charset="-122"/>
              </a:rPr>
              <a:t>IT/IS</a:t>
            </a:r>
            <a:r>
              <a:rPr lang="zh-CN" altLang="en-US" sz="1400">
                <a:solidFill>
                  <a:srgbClr val="FFFF00"/>
                </a:solidFill>
                <a:effectLst/>
                <a:latin typeface="楷体_GB2312" pitchFamily="49" charset="-122"/>
              </a:rPr>
              <a:t>最佳实践</a:t>
            </a:r>
          </a:p>
          <a:p>
            <a:pPr>
              <a:buFont typeface="Wingdings" panose="05000000000000000000" pitchFamily="2" charset="2"/>
              <a:buNone/>
            </a:pPr>
            <a:r>
              <a:rPr lang="zh-CN" altLang="en-US" sz="1400">
                <a:solidFill>
                  <a:srgbClr val="FFFF00"/>
                </a:solidFill>
                <a:effectLst/>
                <a:latin typeface="楷体_GB2312" pitchFamily="49" charset="-122"/>
              </a:rPr>
              <a:t> 有多远</a:t>
            </a:r>
          </a:p>
          <a:p>
            <a:r>
              <a:rPr lang="zh-CN" altLang="en-US" sz="1400">
                <a:solidFill>
                  <a:srgbClr val="FFFF00"/>
                </a:solidFill>
                <a:effectLst/>
              </a:rPr>
              <a:t> </a:t>
            </a:r>
            <a:r>
              <a:rPr lang="zh-CN" altLang="en-US" sz="1400">
                <a:solidFill>
                  <a:srgbClr val="FFFF00"/>
                </a:solidFill>
                <a:effectLst/>
                <a:latin typeface="楷体_GB2312" pitchFamily="49" charset="-122"/>
              </a:rPr>
              <a:t>哪里是</a:t>
            </a:r>
            <a:r>
              <a:rPr lang="en-US" altLang="zh-CN" sz="1400">
                <a:solidFill>
                  <a:srgbClr val="FFFF00"/>
                </a:solidFill>
                <a:effectLst/>
                <a:latin typeface="楷体_GB2312" pitchFamily="49" charset="-122"/>
              </a:rPr>
              <a:t>IT</a:t>
            </a:r>
            <a:r>
              <a:rPr lang="zh-CN" altLang="en-US" sz="1400">
                <a:solidFill>
                  <a:srgbClr val="FFFF00"/>
                </a:solidFill>
                <a:effectLst/>
                <a:latin typeface="楷体_GB2312" pitchFamily="49" charset="-122"/>
              </a:rPr>
              <a:t>杠杆的支</a:t>
            </a:r>
          </a:p>
          <a:p>
            <a:pPr>
              <a:buFont typeface="Wingdings" panose="05000000000000000000" pitchFamily="2" charset="2"/>
              <a:buNone/>
            </a:pPr>
            <a:r>
              <a:rPr lang="zh-CN" altLang="en-US" sz="1400">
                <a:solidFill>
                  <a:srgbClr val="FFFF00"/>
                </a:solidFill>
                <a:effectLst/>
                <a:latin typeface="楷体_GB2312" pitchFamily="49" charset="-122"/>
              </a:rPr>
              <a:t> 撑点</a:t>
            </a:r>
          </a:p>
          <a:p>
            <a:r>
              <a:rPr lang="zh-CN" altLang="en-US" sz="1400">
                <a:solidFill>
                  <a:srgbClr val="FFFF00"/>
                </a:solidFill>
                <a:effectLst/>
                <a:latin typeface="楷体_GB2312" pitchFamily="49" charset="-122"/>
              </a:rPr>
              <a:t>确立</a:t>
            </a:r>
            <a:r>
              <a:rPr lang="en-US" altLang="zh-CN" sz="1400">
                <a:solidFill>
                  <a:srgbClr val="FFFF00"/>
                </a:solidFill>
                <a:effectLst/>
                <a:latin typeface="楷体_GB2312" pitchFamily="49" charset="-122"/>
              </a:rPr>
              <a:t>IT</a:t>
            </a:r>
            <a:r>
              <a:rPr lang="zh-CN" altLang="en-US" sz="1400">
                <a:solidFill>
                  <a:srgbClr val="FFFF00"/>
                </a:solidFill>
                <a:effectLst/>
                <a:latin typeface="楷体_GB2312" pitchFamily="49" charset="-122"/>
              </a:rPr>
              <a:t>愿景与发展</a:t>
            </a:r>
          </a:p>
          <a:p>
            <a:pPr>
              <a:buFont typeface="Wingdings" panose="05000000000000000000" pitchFamily="2" charset="2"/>
              <a:buNone/>
            </a:pPr>
            <a:r>
              <a:rPr lang="zh-CN" altLang="en-US" sz="1400">
                <a:solidFill>
                  <a:srgbClr val="FFFF00"/>
                </a:solidFill>
                <a:effectLst/>
                <a:latin typeface="楷体_GB2312" pitchFamily="49" charset="-122"/>
              </a:rPr>
              <a:t> 目标</a:t>
            </a:r>
            <a:endParaRPr lang="zh-CN" altLang="de-DE" sz="1400">
              <a:solidFill>
                <a:srgbClr val="FFFF00"/>
              </a:solidFill>
              <a:effectLst/>
              <a:latin typeface="楷体_GB2312" pitchFamily="49" charset="-122"/>
            </a:endParaRPr>
          </a:p>
        </p:txBody>
      </p:sp>
      <p:sp>
        <p:nvSpPr>
          <p:cNvPr id="19" name="Rectangle 9">
            <a:extLst>
              <a:ext uri="{FF2B5EF4-FFF2-40B4-BE49-F238E27FC236}">
                <a16:creationId xmlns:a16="http://schemas.microsoft.com/office/drawing/2014/main" id="{A7E154EA-A93A-7DC1-B209-10C442E931BC}"/>
              </a:ext>
            </a:extLst>
          </p:cNvPr>
          <p:cNvSpPr>
            <a:spLocks noChangeArrowheads="1"/>
          </p:cNvSpPr>
          <p:nvPr/>
        </p:nvSpPr>
        <p:spPr bwMode="auto">
          <a:xfrm>
            <a:off x="8729630" y="2966292"/>
            <a:ext cx="1538288" cy="185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r>
              <a:rPr lang="zh-CN" altLang="en-US" sz="1400">
                <a:solidFill>
                  <a:srgbClr val="FFFF00"/>
                </a:solidFill>
                <a:effectLst/>
                <a:latin typeface="楷体_GB2312" pitchFamily="49" charset="-122"/>
              </a:rPr>
              <a:t>认识信息技术和业</a:t>
            </a:r>
          </a:p>
          <a:p>
            <a:pPr>
              <a:buFont typeface="Wingdings" panose="05000000000000000000" pitchFamily="2" charset="2"/>
              <a:buNone/>
            </a:pPr>
            <a:r>
              <a:rPr lang="zh-CN" altLang="en-US" sz="1400">
                <a:solidFill>
                  <a:srgbClr val="FFFF00"/>
                </a:solidFill>
                <a:effectLst/>
                <a:latin typeface="楷体_GB2312" pitchFamily="49" charset="-122"/>
              </a:rPr>
              <a:t> 务流程的关系</a:t>
            </a:r>
            <a:endParaRPr lang="en-US" altLang="zh-CN" sz="1400">
              <a:solidFill>
                <a:srgbClr val="FFFF00"/>
              </a:solidFill>
              <a:effectLst/>
              <a:latin typeface="楷体_GB2312" pitchFamily="49" charset="-122"/>
            </a:endParaRPr>
          </a:p>
          <a:p>
            <a:r>
              <a:rPr lang="en-US" altLang="zh-CN" sz="1400">
                <a:solidFill>
                  <a:srgbClr val="FFFF00"/>
                </a:solidFill>
                <a:effectLst/>
                <a:latin typeface="楷体_GB2312" pitchFamily="49" charset="-122"/>
              </a:rPr>
              <a:t>IT</a:t>
            </a:r>
            <a:r>
              <a:rPr lang="zh-CN" altLang="en-US" sz="1400">
                <a:solidFill>
                  <a:srgbClr val="FFFF00"/>
                </a:solidFill>
                <a:effectLst/>
                <a:latin typeface="楷体_GB2312" pitchFamily="49" charset="-122"/>
              </a:rPr>
              <a:t>战略规划的出发</a:t>
            </a:r>
          </a:p>
          <a:p>
            <a:pPr>
              <a:buFont typeface="Wingdings" panose="05000000000000000000" pitchFamily="2" charset="2"/>
              <a:buNone/>
            </a:pPr>
            <a:r>
              <a:rPr lang="zh-CN" altLang="en-US" sz="1400">
                <a:solidFill>
                  <a:srgbClr val="FFFF00"/>
                </a:solidFill>
                <a:effectLst/>
                <a:latin typeface="楷体_GB2312" pitchFamily="49" charset="-122"/>
              </a:rPr>
              <a:t> 点：基于</a:t>
            </a:r>
            <a:r>
              <a:rPr lang="en-US" altLang="zh-CN" sz="1400">
                <a:solidFill>
                  <a:srgbClr val="FFFF00"/>
                </a:solidFill>
                <a:effectLst/>
                <a:latin typeface="楷体_GB2312" pitchFamily="49" charset="-122"/>
              </a:rPr>
              <a:t>BPR／BPI</a:t>
            </a:r>
          </a:p>
          <a:p>
            <a:pPr>
              <a:buFont typeface="Wingdings" panose="05000000000000000000" pitchFamily="2" charset="2"/>
              <a:buNone/>
            </a:pPr>
            <a:r>
              <a:rPr lang="zh-CN" altLang="en-US" sz="1400">
                <a:solidFill>
                  <a:srgbClr val="FFFF00"/>
                </a:solidFill>
                <a:effectLst/>
                <a:latin typeface="楷体_GB2312" pitchFamily="49" charset="-122"/>
              </a:rPr>
              <a:t> 的流程分析与规划</a:t>
            </a:r>
          </a:p>
          <a:p>
            <a:r>
              <a:rPr lang="zh-CN" altLang="en-US" sz="1400">
                <a:solidFill>
                  <a:srgbClr val="FFFF00"/>
                </a:solidFill>
                <a:effectLst/>
                <a:latin typeface="楷体_GB2312" pitchFamily="49" charset="-122"/>
              </a:rPr>
              <a:t>价值链分析与关键</a:t>
            </a:r>
          </a:p>
          <a:p>
            <a:pPr>
              <a:buFont typeface="Wingdings" panose="05000000000000000000" pitchFamily="2" charset="2"/>
              <a:buNone/>
            </a:pPr>
            <a:r>
              <a:rPr lang="zh-CN" altLang="en-US" sz="1400">
                <a:solidFill>
                  <a:srgbClr val="FFFF00"/>
                </a:solidFill>
                <a:effectLst/>
                <a:latin typeface="楷体_GB2312" pitchFamily="49" charset="-122"/>
              </a:rPr>
              <a:t> 流程分析法</a:t>
            </a:r>
            <a:endParaRPr lang="zh-CN" altLang="de-DE" sz="1400">
              <a:solidFill>
                <a:srgbClr val="FFFF00"/>
              </a:solidFill>
              <a:effectLst/>
              <a:latin typeface="楷体_GB2312" pitchFamily="49" charset="-122"/>
            </a:endParaRPr>
          </a:p>
        </p:txBody>
      </p:sp>
      <p:sp>
        <p:nvSpPr>
          <p:cNvPr id="20" name="Text Box 13">
            <a:extLst>
              <a:ext uri="{FF2B5EF4-FFF2-40B4-BE49-F238E27FC236}">
                <a16:creationId xmlns:a16="http://schemas.microsoft.com/office/drawing/2014/main" id="{AE9D213C-361E-0D56-1E64-7A86C79BF554}"/>
              </a:ext>
            </a:extLst>
          </p:cNvPr>
          <p:cNvSpPr txBox="1">
            <a:spLocks noChangeArrowheads="1"/>
          </p:cNvSpPr>
          <p:nvPr/>
        </p:nvSpPr>
        <p:spPr bwMode="auto">
          <a:xfrm>
            <a:off x="3184493" y="2224930"/>
            <a:ext cx="1655762" cy="488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buClrTx/>
              <a:buFontTx/>
              <a:buNone/>
            </a:pPr>
            <a:r>
              <a:rPr lang="zh-CN" altLang="en-US" sz="1600">
                <a:solidFill>
                  <a:schemeClr val="bg1"/>
                </a:solidFill>
                <a:effectLst/>
              </a:rPr>
              <a:t>广泛的项目</a:t>
            </a:r>
          </a:p>
          <a:p>
            <a:pPr algn="ctr">
              <a:buClrTx/>
              <a:buFontTx/>
              <a:buNone/>
            </a:pPr>
            <a:r>
              <a:rPr lang="zh-CN" altLang="en-US" sz="1600">
                <a:solidFill>
                  <a:schemeClr val="bg1"/>
                </a:solidFill>
                <a:effectLst/>
              </a:rPr>
              <a:t>调研</a:t>
            </a:r>
          </a:p>
        </p:txBody>
      </p:sp>
      <p:sp>
        <p:nvSpPr>
          <p:cNvPr id="21" name="Text Box 14">
            <a:extLst>
              <a:ext uri="{FF2B5EF4-FFF2-40B4-BE49-F238E27FC236}">
                <a16:creationId xmlns:a16="http://schemas.microsoft.com/office/drawing/2014/main" id="{AA535580-416D-065A-4185-9B14108AAAD2}"/>
              </a:ext>
            </a:extLst>
          </p:cNvPr>
          <p:cNvSpPr txBox="1">
            <a:spLocks noChangeArrowheads="1"/>
          </p:cNvSpPr>
          <p:nvPr/>
        </p:nvSpPr>
        <p:spPr bwMode="auto">
          <a:xfrm>
            <a:off x="4965668" y="2309067"/>
            <a:ext cx="1655762"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buClrTx/>
              <a:buFontTx/>
              <a:buNone/>
            </a:pPr>
            <a:r>
              <a:rPr kumimoji="1" lang="zh-CN" altLang="en-US" sz="1600">
                <a:solidFill>
                  <a:schemeClr val="bg1"/>
                </a:solidFill>
                <a:effectLst/>
              </a:rPr>
              <a:t>战略审视 </a:t>
            </a:r>
          </a:p>
        </p:txBody>
      </p:sp>
      <p:sp>
        <p:nvSpPr>
          <p:cNvPr id="22" name="Text Box 16">
            <a:extLst>
              <a:ext uri="{FF2B5EF4-FFF2-40B4-BE49-F238E27FC236}">
                <a16:creationId xmlns:a16="http://schemas.microsoft.com/office/drawing/2014/main" id="{183D3AB6-118D-3A12-C829-C86C411C3FD2}"/>
              </a:ext>
            </a:extLst>
          </p:cNvPr>
          <p:cNvSpPr txBox="1">
            <a:spLocks noChangeArrowheads="1"/>
          </p:cNvSpPr>
          <p:nvPr/>
        </p:nvSpPr>
        <p:spPr bwMode="auto">
          <a:xfrm>
            <a:off x="6848443" y="2236042"/>
            <a:ext cx="1654175" cy="488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buClrTx/>
              <a:buFontTx/>
              <a:buNone/>
            </a:pPr>
            <a:r>
              <a:rPr kumimoji="1" lang="zh-CN" altLang="en-US" sz="1600">
                <a:solidFill>
                  <a:schemeClr val="bg1"/>
                </a:solidFill>
                <a:effectLst/>
              </a:rPr>
              <a:t>确立</a:t>
            </a:r>
            <a:r>
              <a:rPr kumimoji="1" lang="en-US" altLang="zh-CN" sz="1600">
                <a:solidFill>
                  <a:schemeClr val="bg1"/>
                </a:solidFill>
                <a:effectLst/>
              </a:rPr>
              <a:t>IT</a:t>
            </a:r>
            <a:r>
              <a:rPr kumimoji="1" lang="zh-CN" altLang="en-US" sz="1600">
                <a:solidFill>
                  <a:schemeClr val="bg1"/>
                </a:solidFill>
                <a:effectLst/>
              </a:rPr>
              <a:t>支撑点和</a:t>
            </a:r>
            <a:r>
              <a:rPr kumimoji="1" lang="en-US" altLang="zh-CN" sz="1600">
                <a:solidFill>
                  <a:schemeClr val="bg1"/>
                </a:solidFill>
                <a:effectLst/>
              </a:rPr>
              <a:t>IT</a:t>
            </a:r>
            <a:r>
              <a:rPr kumimoji="1" lang="zh-CN" altLang="en-US" sz="1600">
                <a:solidFill>
                  <a:schemeClr val="bg1"/>
                </a:solidFill>
                <a:effectLst/>
              </a:rPr>
              <a:t>愿景</a:t>
            </a:r>
          </a:p>
        </p:txBody>
      </p:sp>
      <p:sp>
        <p:nvSpPr>
          <p:cNvPr id="23" name="Text Box 18">
            <a:extLst>
              <a:ext uri="{FF2B5EF4-FFF2-40B4-BE49-F238E27FC236}">
                <a16:creationId xmlns:a16="http://schemas.microsoft.com/office/drawing/2014/main" id="{F0BA37C5-3DB9-3B16-9962-3763C09730E3}"/>
              </a:ext>
            </a:extLst>
          </p:cNvPr>
          <p:cNvSpPr txBox="1">
            <a:spLocks noChangeArrowheads="1"/>
          </p:cNvSpPr>
          <p:nvPr/>
        </p:nvSpPr>
        <p:spPr bwMode="auto">
          <a:xfrm>
            <a:off x="8650255" y="2234455"/>
            <a:ext cx="1655763" cy="488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buClrTx/>
              <a:buFontTx/>
              <a:buNone/>
            </a:pPr>
            <a:r>
              <a:rPr kumimoji="1" lang="zh-CN" altLang="en-US" sz="1600">
                <a:solidFill>
                  <a:schemeClr val="bg1"/>
                </a:solidFill>
                <a:effectLst/>
              </a:rPr>
              <a:t>完善和优化企业业务和信息流程</a:t>
            </a:r>
          </a:p>
        </p:txBody>
      </p:sp>
      <p:sp>
        <p:nvSpPr>
          <p:cNvPr id="24" name="Text Box 19">
            <a:extLst>
              <a:ext uri="{FF2B5EF4-FFF2-40B4-BE49-F238E27FC236}">
                <a16:creationId xmlns:a16="http://schemas.microsoft.com/office/drawing/2014/main" id="{3C3FDC18-B685-C2AE-0609-4801BCE950A8}"/>
              </a:ext>
            </a:extLst>
          </p:cNvPr>
          <p:cNvSpPr txBox="1">
            <a:spLocks noChangeArrowheads="1"/>
          </p:cNvSpPr>
          <p:nvPr/>
        </p:nvSpPr>
        <p:spPr bwMode="auto">
          <a:xfrm>
            <a:off x="1401730" y="2248742"/>
            <a:ext cx="1778000" cy="3127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lnSpc>
                <a:spcPct val="90000"/>
              </a:lnSpc>
              <a:spcBef>
                <a:spcPct val="40000"/>
              </a:spcBef>
              <a:buClr>
                <a:srgbClr val="8DACD0"/>
              </a:buClr>
              <a:buSzPct val="70000"/>
              <a:buFont typeface="Wingdings" panose="05000000000000000000" pitchFamily="2" charset="2"/>
              <a:buNone/>
            </a:pPr>
            <a:r>
              <a:rPr lang="zh-CN" altLang="en-US" sz="1600">
                <a:solidFill>
                  <a:schemeClr val="bg1"/>
                </a:solidFill>
                <a:effectLst/>
              </a:rPr>
              <a:t>规划项自启动</a:t>
            </a:r>
          </a:p>
        </p:txBody>
      </p:sp>
      <p:sp>
        <p:nvSpPr>
          <p:cNvPr id="25" name="Rectangle 36">
            <a:extLst>
              <a:ext uri="{FF2B5EF4-FFF2-40B4-BE49-F238E27FC236}">
                <a16:creationId xmlns:a16="http://schemas.microsoft.com/office/drawing/2014/main" id="{C11430BF-444F-E791-4E04-8AAB93A950B8}"/>
              </a:ext>
            </a:extLst>
          </p:cNvPr>
          <p:cNvSpPr>
            <a:spLocks noChangeArrowheads="1"/>
          </p:cNvSpPr>
          <p:nvPr/>
        </p:nvSpPr>
        <p:spPr bwMode="auto">
          <a:xfrm>
            <a:off x="5056155" y="2669430"/>
            <a:ext cx="1616075"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pPr>
              <a:buFont typeface="Wingdings" panose="05000000000000000000" pitchFamily="2" charset="2"/>
              <a:buNone/>
            </a:pPr>
            <a:endParaRPr lang="zh-CN" altLang="en-US" sz="1400">
              <a:solidFill>
                <a:srgbClr val="FFFF00"/>
              </a:solidFill>
              <a:effectLst/>
              <a:latin typeface="楷体_GB2312" pitchFamily="49" charset="-122"/>
            </a:endParaRPr>
          </a:p>
          <a:p>
            <a:r>
              <a:rPr lang="zh-CN" altLang="en-US" sz="1400">
                <a:solidFill>
                  <a:srgbClr val="FFFF00"/>
                </a:solidFill>
                <a:effectLst/>
                <a:latin typeface="楷体_GB2312" pitchFamily="49" charset="-122"/>
              </a:rPr>
              <a:t>什么是战略和战略</a:t>
            </a:r>
          </a:p>
          <a:p>
            <a:pPr>
              <a:buFont typeface="Wingdings" panose="05000000000000000000" pitchFamily="2" charset="2"/>
              <a:buNone/>
            </a:pPr>
            <a:r>
              <a:rPr lang="zh-CN" altLang="en-US" sz="1400">
                <a:solidFill>
                  <a:srgbClr val="FFFF00"/>
                </a:solidFill>
                <a:effectLst/>
                <a:latin typeface="楷体_GB2312" pitchFamily="49" charset="-122"/>
              </a:rPr>
              <a:t> 规划</a:t>
            </a:r>
            <a:endParaRPr lang="en-US" altLang="zh-CN" sz="1400">
              <a:solidFill>
                <a:srgbClr val="FFFF00"/>
              </a:solidFill>
              <a:effectLst/>
              <a:latin typeface="楷体_GB2312" pitchFamily="49" charset="-122"/>
            </a:endParaRPr>
          </a:p>
          <a:p>
            <a:r>
              <a:rPr lang="zh-CN" altLang="en-US" sz="1400">
                <a:solidFill>
                  <a:srgbClr val="FFFF00"/>
                </a:solidFill>
                <a:effectLst/>
                <a:latin typeface="楷体_GB2312" pitchFamily="49" charset="-122"/>
              </a:rPr>
              <a:t>业务战略规划过程</a:t>
            </a:r>
          </a:p>
          <a:p>
            <a:r>
              <a:rPr lang="en-US" altLang="zh-CN" sz="1400">
                <a:solidFill>
                  <a:srgbClr val="FFFF00"/>
                </a:solidFill>
                <a:effectLst/>
                <a:latin typeface="楷体_GB2312" pitchFamily="49" charset="-122"/>
              </a:rPr>
              <a:t>IT</a:t>
            </a:r>
            <a:r>
              <a:rPr lang="zh-CN" altLang="en-US" sz="1400">
                <a:solidFill>
                  <a:srgbClr val="FFFF00"/>
                </a:solidFill>
                <a:effectLst/>
                <a:latin typeface="楷体_GB2312" pitchFamily="49" charset="-122"/>
              </a:rPr>
              <a:t>规划中的业务战</a:t>
            </a:r>
          </a:p>
          <a:p>
            <a:pPr>
              <a:buFont typeface="Wingdings" panose="05000000000000000000" pitchFamily="2" charset="2"/>
              <a:buNone/>
            </a:pPr>
            <a:r>
              <a:rPr lang="zh-CN" altLang="en-US" sz="1400">
                <a:solidFill>
                  <a:srgbClr val="FFFF00"/>
                </a:solidFill>
                <a:effectLst/>
                <a:latin typeface="楷体_GB2312" pitchFamily="49" charset="-122"/>
              </a:rPr>
              <a:t> 略审视</a:t>
            </a:r>
            <a:endParaRPr lang="zh-CN" altLang="de-DE" sz="1400">
              <a:solidFill>
                <a:srgbClr val="FFFF00"/>
              </a:solidFill>
              <a:effectLst/>
              <a:latin typeface="楷体_GB2312" pitchFamily="49" charset="-122"/>
            </a:endParaRPr>
          </a:p>
        </p:txBody>
      </p:sp>
      <p:sp>
        <p:nvSpPr>
          <p:cNvPr id="26" name="Rectangle 37">
            <a:extLst>
              <a:ext uri="{FF2B5EF4-FFF2-40B4-BE49-F238E27FC236}">
                <a16:creationId xmlns:a16="http://schemas.microsoft.com/office/drawing/2014/main" id="{B5CA235E-FA5A-63DB-3691-33B86336DB76}"/>
              </a:ext>
            </a:extLst>
          </p:cNvPr>
          <p:cNvSpPr>
            <a:spLocks noChangeArrowheads="1"/>
          </p:cNvSpPr>
          <p:nvPr/>
        </p:nvSpPr>
        <p:spPr bwMode="auto">
          <a:xfrm>
            <a:off x="3265455" y="2956767"/>
            <a:ext cx="1538288" cy="1303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r>
              <a:rPr lang="zh-CN" altLang="en-US" sz="1400">
                <a:solidFill>
                  <a:srgbClr val="FFFF00"/>
                </a:solidFill>
                <a:effectLst/>
                <a:latin typeface="楷体_GB2312" pitchFamily="49" charset="-122"/>
              </a:rPr>
              <a:t>充分的调研前期</a:t>
            </a:r>
          </a:p>
          <a:p>
            <a:pPr>
              <a:buFont typeface="Wingdings" panose="05000000000000000000" pitchFamily="2" charset="2"/>
              <a:buNone/>
            </a:pPr>
            <a:r>
              <a:rPr lang="zh-CN" altLang="en-US" sz="1400">
                <a:solidFill>
                  <a:srgbClr val="FFFF00"/>
                </a:solidFill>
                <a:effectLst/>
                <a:latin typeface="楷体_GB2312" pitchFamily="49" charset="-122"/>
              </a:rPr>
              <a:t> 准备</a:t>
            </a:r>
          </a:p>
          <a:p>
            <a:r>
              <a:rPr lang="zh-CN" altLang="en-US" sz="1400">
                <a:solidFill>
                  <a:srgbClr val="FFFF00"/>
                </a:solidFill>
                <a:effectLst/>
                <a:latin typeface="楷体_GB2312" pitchFamily="49" charset="-122"/>
              </a:rPr>
              <a:t>调研问卷的设计</a:t>
            </a:r>
          </a:p>
          <a:p>
            <a:r>
              <a:rPr lang="zh-CN" altLang="en-US" sz="1400">
                <a:solidFill>
                  <a:srgbClr val="FFFF00"/>
                </a:solidFill>
                <a:effectLst/>
                <a:latin typeface="楷体_GB2312" pitchFamily="49" charset="-122"/>
              </a:rPr>
              <a:t>有效的调研沟通</a:t>
            </a:r>
          </a:p>
          <a:p>
            <a:pPr>
              <a:buFont typeface="Wingdings" panose="05000000000000000000" pitchFamily="2" charset="2"/>
              <a:buNone/>
            </a:pPr>
            <a:r>
              <a:rPr lang="zh-CN" altLang="en-US" sz="1400">
                <a:solidFill>
                  <a:srgbClr val="FFFF00"/>
                </a:solidFill>
                <a:effectLst/>
                <a:latin typeface="楷体_GB2312" pitchFamily="49" charset="-122"/>
              </a:rPr>
              <a:t> 和交流</a:t>
            </a:r>
            <a:endParaRPr lang="zh-CN" altLang="de-DE" sz="1400">
              <a:solidFill>
                <a:srgbClr val="FFFF00"/>
              </a:solidFill>
              <a:effectLst/>
              <a:latin typeface="楷体_GB2312" pitchFamily="49" charset="-122"/>
            </a:endParaRPr>
          </a:p>
        </p:txBody>
      </p:sp>
      <p:sp>
        <p:nvSpPr>
          <p:cNvPr id="27" name="Rectangle 61">
            <a:extLst>
              <a:ext uri="{FF2B5EF4-FFF2-40B4-BE49-F238E27FC236}">
                <a16:creationId xmlns:a16="http://schemas.microsoft.com/office/drawing/2014/main" id="{F5CD3235-1BC6-E1A6-78D6-4A07B15ED6D1}"/>
              </a:ext>
            </a:extLst>
          </p:cNvPr>
          <p:cNvSpPr>
            <a:spLocks noChangeArrowheads="1"/>
          </p:cNvSpPr>
          <p:nvPr/>
        </p:nvSpPr>
        <p:spPr bwMode="auto">
          <a:xfrm>
            <a:off x="1427130" y="2985342"/>
            <a:ext cx="1587500"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pPr algn="just"/>
            <a:r>
              <a:rPr lang="zh-CN" altLang="en-US" sz="1400">
                <a:solidFill>
                  <a:srgbClr val="FFFF00"/>
                </a:solidFill>
                <a:effectLst/>
                <a:latin typeface="楷体_GB2312" pitchFamily="49" charset="-122"/>
              </a:rPr>
              <a:t>选择最佳启动时机</a:t>
            </a:r>
          </a:p>
          <a:p>
            <a:pPr algn="just"/>
            <a:r>
              <a:rPr lang="zh-CN" altLang="en-US" sz="1400">
                <a:solidFill>
                  <a:srgbClr val="FFFF00"/>
                </a:solidFill>
                <a:effectLst/>
                <a:latin typeface="楷体_GB2312" pitchFamily="49" charset="-122"/>
              </a:rPr>
              <a:t>一份好的立项建议</a:t>
            </a:r>
          </a:p>
          <a:p>
            <a:pPr algn="just"/>
            <a:r>
              <a:rPr lang="zh-CN" altLang="en-US" sz="1400">
                <a:solidFill>
                  <a:srgbClr val="FFFF00"/>
                </a:solidFill>
                <a:effectLst/>
                <a:latin typeface="楷体_GB2312" pitchFamily="49" charset="-122"/>
              </a:rPr>
              <a:t>组建成功顼目团队</a:t>
            </a:r>
          </a:p>
          <a:p>
            <a:pPr algn="just"/>
            <a:r>
              <a:rPr lang="zh-CN" altLang="en-US" sz="1400">
                <a:solidFill>
                  <a:srgbClr val="FFFF00"/>
                </a:solidFill>
                <a:effectLst/>
                <a:latin typeface="楷体_GB2312" pitchFamily="49" charset="-122"/>
              </a:rPr>
              <a:t>确定外部咨询专家</a:t>
            </a:r>
          </a:p>
          <a:p>
            <a:pPr algn="just"/>
            <a:r>
              <a:rPr lang="zh-CN" altLang="en-US" sz="1400">
                <a:solidFill>
                  <a:srgbClr val="FFFF00"/>
                </a:solidFill>
                <a:effectLst/>
                <a:latin typeface="楷体_GB2312" pitchFamily="49" charset="-122"/>
              </a:rPr>
              <a:t>拟订合理项目计划</a:t>
            </a:r>
          </a:p>
          <a:p>
            <a:r>
              <a:rPr lang="zh-CN" altLang="en-US" sz="1400">
                <a:solidFill>
                  <a:srgbClr val="FFFF00"/>
                </a:solidFill>
                <a:effectLst/>
                <a:latin typeface="楷体_GB2312" pitchFamily="49" charset="-122"/>
              </a:rPr>
              <a:t>召开</a:t>
            </a:r>
            <a:r>
              <a:rPr lang="en-US" altLang="zh-CN" sz="1400">
                <a:solidFill>
                  <a:srgbClr val="FFFF00"/>
                </a:solidFill>
                <a:effectLst/>
                <a:latin typeface="Times New Roman" panose="02020603050405020304" pitchFamily="18" charset="0"/>
              </a:rPr>
              <a:t>Kick Off</a:t>
            </a:r>
            <a:r>
              <a:rPr lang="en-US" altLang="zh-CN" sz="1400">
                <a:solidFill>
                  <a:srgbClr val="FFFF00"/>
                </a:solidFill>
                <a:effectLst/>
                <a:latin typeface="楷体_GB2312" pitchFamily="49" charset="-122"/>
              </a:rPr>
              <a:t> </a:t>
            </a:r>
            <a:r>
              <a:rPr lang="zh-CN" altLang="en-US" sz="1400">
                <a:solidFill>
                  <a:srgbClr val="FFFF00"/>
                </a:solidFill>
                <a:effectLst/>
                <a:latin typeface="楷体_GB2312" pitchFamily="49" charset="-122"/>
              </a:rPr>
              <a:t>会议</a:t>
            </a:r>
            <a:endParaRPr lang="zh-CN" altLang="de-DE" sz="1400">
              <a:solidFill>
                <a:srgbClr val="FFFF00"/>
              </a:solidFill>
              <a:effectLst/>
              <a:latin typeface="楷体_GB2312" pitchFamily="49" charset="-122"/>
            </a:endParaRPr>
          </a:p>
        </p:txBody>
      </p:sp>
      <p:pic>
        <p:nvPicPr>
          <p:cNvPr id="28" name="Picture 72">
            <a:extLst>
              <a:ext uri="{FF2B5EF4-FFF2-40B4-BE49-F238E27FC236}">
                <a16:creationId xmlns:a16="http://schemas.microsoft.com/office/drawing/2014/main" id="{195DA559-5130-A805-02EA-73E962F2B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580" y="5036392"/>
            <a:ext cx="8972550" cy="4953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97">
            <a:extLst>
              <a:ext uri="{FF2B5EF4-FFF2-40B4-BE49-F238E27FC236}">
                <a16:creationId xmlns:a16="http://schemas.microsoft.com/office/drawing/2014/main" id="{4CCEA84B-76F7-BBC3-BDF8-3439F8665BD3}"/>
              </a:ext>
            </a:extLst>
          </p:cNvPr>
          <p:cNvGrpSpPr>
            <a:grpSpLocks/>
          </p:cNvGrpSpPr>
          <p:nvPr/>
        </p:nvGrpSpPr>
        <p:grpSpPr bwMode="auto">
          <a:xfrm>
            <a:off x="1296955" y="1640730"/>
            <a:ext cx="8948738" cy="465137"/>
            <a:chOff x="0" y="747"/>
            <a:chExt cx="5637" cy="293"/>
          </a:xfrm>
        </p:grpSpPr>
        <p:pic>
          <p:nvPicPr>
            <p:cNvPr id="30" name="Picture 58">
              <a:extLst>
                <a:ext uri="{FF2B5EF4-FFF2-40B4-BE49-F238E27FC236}">
                  <a16:creationId xmlns:a16="http://schemas.microsoft.com/office/drawing/2014/main" id="{A74AE1E5-17F8-D3FE-F84B-C007E0AC72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6" y="753"/>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57">
              <a:extLst>
                <a:ext uri="{FF2B5EF4-FFF2-40B4-BE49-F238E27FC236}">
                  <a16:creationId xmlns:a16="http://schemas.microsoft.com/office/drawing/2014/main" id="{ED837E98-13BF-AC7D-EBD4-A0FD5F3074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6" y="765"/>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0">
              <a:extLst>
                <a:ext uri="{FF2B5EF4-FFF2-40B4-BE49-F238E27FC236}">
                  <a16:creationId xmlns:a16="http://schemas.microsoft.com/office/drawing/2014/main" id="{60425651-7131-4838-51DE-03AE0A48B6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8" y="771"/>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0">
              <a:extLst>
                <a:ext uri="{FF2B5EF4-FFF2-40B4-BE49-F238E27FC236}">
                  <a16:creationId xmlns:a16="http://schemas.microsoft.com/office/drawing/2014/main" id="{E1E02943-982F-4FCF-DD28-8CA4885E1E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 y="877"/>
              <a:ext cx="803"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 name="Oval 43">
              <a:extLst>
                <a:ext uri="{FF2B5EF4-FFF2-40B4-BE49-F238E27FC236}">
                  <a16:creationId xmlns:a16="http://schemas.microsoft.com/office/drawing/2014/main" id="{83105D57-7368-BD22-3B71-FA0123177A90}"/>
                </a:ext>
              </a:extLst>
            </p:cNvPr>
            <p:cNvSpPr>
              <a:spLocks noChangeArrowheads="1"/>
            </p:cNvSpPr>
            <p:nvPr/>
          </p:nvSpPr>
          <p:spPr bwMode="auto">
            <a:xfrm>
              <a:off x="2239" y="790"/>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zh-CN" altLang="en-US" sz="1800" b="0">
                  <a:solidFill>
                    <a:schemeClr val="bg1"/>
                  </a:solidFill>
                  <a:effectLst>
                    <a:outerShdw blurRad="38100" dist="38100" dir="2700000" algn="tl">
                      <a:srgbClr val="000000"/>
                    </a:outerShdw>
                  </a:effectLst>
                </a:rPr>
                <a:t>3</a:t>
              </a:r>
            </a:p>
          </p:txBody>
        </p:sp>
        <p:sp>
          <p:nvSpPr>
            <p:cNvPr id="35" name="Oval 44">
              <a:extLst>
                <a:ext uri="{FF2B5EF4-FFF2-40B4-BE49-F238E27FC236}">
                  <a16:creationId xmlns:a16="http://schemas.microsoft.com/office/drawing/2014/main" id="{371970E3-01E9-E2F5-BDCD-963C7CA32B2E}"/>
                </a:ext>
              </a:extLst>
            </p:cNvPr>
            <p:cNvSpPr>
              <a:spLocks noChangeArrowheads="1"/>
            </p:cNvSpPr>
            <p:nvPr/>
          </p:nvSpPr>
          <p:spPr bwMode="auto">
            <a:xfrm>
              <a:off x="3379" y="782"/>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zh-CN" altLang="en-US" sz="1800" b="0">
                  <a:solidFill>
                    <a:schemeClr val="bg1"/>
                  </a:solidFill>
                  <a:effectLst>
                    <a:outerShdw blurRad="38100" dist="38100" dir="2700000" algn="tl">
                      <a:srgbClr val="000000"/>
                    </a:outerShdw>
                  </a:effectLst>
                </a:rPr>
                <a:t>4</a:t>
              </a:r>
            </a:p>
          </p:txBody>
        </p:sp>
        <p:pic>
          <p:nvPicPr>
            <p:cNvPr id="36" name="Picture 45">
              <a:extLst>
                <a:ext uri="{FF2B5EF4-FFF2-40B4-BE49-F238E27FC236}">
                  <a16:creationId xmlns:a16="http://schemas.microsoft.com/office/drawing/2014/main" id="{1B5FE8C9-5B00-BCB7-AD02-E8D8748F60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3" y="860"/>
              <a:ext cx="798" cy="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 name="Oval 48">
              <a:extLst>
                <a:ext uri="{FF2B5EF4-FFF2-40B4-BE49-F238E27FC236}">
                  <a16:creationId xmlns:a16="http://schemas.microsoft.com/office/drawing/2014/main" id="{5FA44F93-5F9F-1C73-346B-FCB97373D6FE}"/>
                </a:ext>
              </a:extLst>
            </p:cNvPr>
            <p:cNvSpPr>
              <a:spLocks noChangeArrowheads="1"/>
            </p:cNvSpPr>
            <p:nvPr/>
          </p:nvSpPr>
          <p:spPr bwMode="auto">
            <a:xfrm>
              <a:off x="0" y="807"/>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en-US" altLang="zh-CN" sz="1800" b="0">
                  <a:solidFill>
                    <a:schemeClr val="bg1"/>
                  </a:solidFill>
                  <a:effectLst>
                    <a:outerShdw blurRad="38100" dist="38100" dir="2700000" algn="tl">
                      <a:srgbClr val="000000"/>
                    </a:outerShdw>
                  </a:effectLst>
                </a:rPr>
                <a:t>1</a:t>
              </a:r>
            </a:p>
          </p:txBody>
        </p:sp>
        <p:sp>
          <p:nvSpPr>
            <p:cNvPr id="38" name="Oval 49">
              <a:extLst>
                <a:ext uri="{FF2B5EF4-FFF2-40B4-BE49-F238E27FC236}">
                  <a16:creationId xmlns:a16="http://schemas.microsoft.com/office/drawing/2014/main" id="{654E041D-E226-3A2D-3A50-7BC8F2D5175C}"/>
                </a:ext>
              </a:extLst>
            </p:cNvPr>
            <p:cNvSpPr>
              <a:spLocks noChangeArrowheads="1"/>
            </p:cNvSpPr>
            <p:nvPr/>
          </p:nvSpPr>
          <p:spPr bwMode="auto">
            <a:xfrm>
              <a:off x="1128" y="799"/>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en-US" altLang="zh-CN" sz="1800" b="0">
                  <a:solidFill>
                    <a:schemeClr val="bg1"/>
                  </a:solidFill>
                  <a:effectLst>
                    <a:outerShdw blurRad="38100" dist="38100" dir="2700000" algn="tl">
                      <a:srgbClr val="000000"/>
                    </a:outerShdw>
                  </a:effectLst>
                </a:rPr>
                <a:t>2</a:t>
              </a:r>
            </a:p>
          </p:txBody>
        </p:sp>
        <p:sp>
          <p:nvSpPr>
            <p:cNvPr id="39" name="Oval 52">
              <a:extLst>
                <a:ext uri="{FF2B5EF4-FFF2-40B4-BE49-F238E27FC236}">
                  <a16:creationId xmlns:a16="http://schemas.microsoft.com/office/drawing/2014/main" id="{BFFB8A14-CA19-FB41-A02C-F7605341001F}"/>
                </a:ext>
              </a:extLst>
            </p:cNvPr>
            <p:cNvSpPr>
              <a:spLocks noChangeArrowheads="1"/>
            </p:cNvSpPr>
            <p:nvPr/>
          </p:nvSpPr>
          <p:spPr bwMode="auto">
            <a:xfrm>
              <a:off x="4506" y="781"/>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en-US" altLang="zh-CN" sz="1800" b="0">
                  <a:solidFill>
                    <a:schemeClr val="bg1"/>
                  </a:solidFill>
                  <a:effectLst>
                    <a:outerShdw blurRad="38100" dist="38100" dir="2700000" algn="tl">
                      <a:srgbClr val="000000"/>
                    </a:outerShdw>
                  </a:effectLst>
                </a:rPr>
                <a:t>5</a:t>
              </a:r>
            </a:p>
          </p:txBody>
        </p:sp>
        <p:pic>
          <p:nvPicPr>
            <p:cNvPr id="40" name="Picture 55">
              <a:extLst>
                <a:ext uri="{FF2B5EF4-FFF2-40B4-BE49-F238E27FC236}">
                  <a16:creationId xmlns:a16="http://schemas.microsoft.com/office/drawing/2014/main" id="{D1E0FEAA-E0D9-5281-1E17-42053BC3A6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6" y="871"/>
              <a:ext cx="774"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59">
              <a:extLst>
                <a:ext uri="{FF2B5EF4-FFF2-40B4-BE49-F238E27FC236}">
                  <a16:creationId xmlns:a16="http://schemas.microsoft.com/office/drawing/2014/main" id="{A39071E1-EABA-2B28-DD7D-CA81B93E2F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4" y="759"/>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53">
              <a:extLst>
                <a:ext uri="{FF2B5EF4-FFF2-40B4-BE49-F238E27FC236}">
                  <a16:creationId xmlns:a16="http://schemas.microsoft.com/office/drawing/2014/main" id="{BFA8740D-0A34-E912-EEF0-59F70293B5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6" y="864"/>
              <a:ext cx="791"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73">
              <a:extLst>
                <a:ext uri="{FF2B5EF4-FFF2-40B4-BE49-F238E27FC236}">
                  <a16:creationId xmlns:a16="http://schemas.microsoft.com/office/drawing/2014/main" id="{02BF324A-8C66-A693-F540-5A736488E7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2" y="747"/>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74">
              <a:extLst>
                <a:ext uri="{FF2B5EF4-FFF2-40B4-BE49-F238E27FC236}">
                  <a16:creationId xmlns:a16="http://schemas.microsoft.com/office/drawing/2014/main" id="{F15F8B10-382A-5159-BA08-AA9E7F9A16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0" y="852"/>
              <a:ext cx="791"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5" name="Text Box 96">
            <a:extLst>
              <a:ext uri="{FF2B5EF4-FFF2-40B4-BE49-F238E27FC236}">
                <a16:creationId xmlns:a16="http://schemas.microsoft.com/office/drawing/2014/main" id="{9DDE5009-EDA4-197D-97E1-83DC4185F755}"/>
              </a:ext>
            </a:extLst>
          </p:cNvPr>
          <p:cNvSpPr txBox="1">
            <a:spLocks noChangeArrowheads="1"/>
          </p:cNvSpPr>
          <p:nvPr/>
        </p:nvSpPr>
        <p:spPr bwMode="auto">
          <a:xfrm>
            <a:off x="1639855" y="5099892"/>
            <a:ext cx="77851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buClrTx/>
              <a:buFontTx/>
              <a:buNone/>
            </a:pPr>
            <a:r>
              <a:rPr lang="zh-CN" altLang="en-US" sz="2000">
                <a:solidFill>
                  <a:schemeClr val="bg1"/>
                </a:solidFill>
                <a:effectLst/>
              </a:rPr>
              <a:t>系统规划的一般过程：过程共分为10个步骤</a:t>
            </a:r>
            <a:r>
              <a:rPr lang="en-US" altLang="zh-CN" sz="2000">
                <a:solidFill>
                  <a:schemeClr val="bg1"/>
                </a:solidFill>
                <a:effectLst/>
              </a:rPr>
              <a:t>:</a:t>
            </a:r>
            <a:r>
              <a:rPr lang="zh-CN" altLang="en-US" sz="2000">
                <a:solidFill>
                  <a:schemeClr val="bg1"/>
                </a:solidFill>
                <a:effectLst/>
                <a:latin typeface="Arial" panose="020B0604020202020204" pitchFamily="34" charset="0"/>
                <a:ea typeface="宋体" panose="02010600030101010101" pitchFamily="2" charset="-122"/>
              </a:rPr>
              <a:t>步骤</a:t>
            </a:r>
            <a:r>
              <a:rPr lang="en-US" altLang="zh-CN" sz="2000">
                <a:solidFill>
                  <a:schemeClr val="bg1"/>
                </a:solidFill>
                <a:effectLst/>
                <a:latin typeface="Arial" panose="020B0604020202020204" pitchFamily="34" charset="0"/>
                <a:ea typeface="宋体" panose="02010600030101010101" pitchFamily="2" charset="-122"/>
              </a:rPr>
              <a:t>1-5</a:t>
            </a:r>
          </a:p>
        </p:txBody>
      </p:sp>
      <p:sp>
        <p:nvSpPr>
          <p:cNvPr id="46" name="Text Box 100">
            <a:extLst>
              <a:ext uri="{FF2B5EF4-FFF2-40B4-BE49-F238E27FC236}">
                <a16:creationId xmlns:a16="http://schemas.microsoft.com/office/drawing/2014/main" id="{746D15FE-3B04-C4C9-FB45-E5A6FEB25A83}"/>
              </a:ext>
            </a:extLst>
          </p:cNvPr>
          <p:cNvSpPr txBox="1">
            <a:spLocks noChangeArrowheads="1"/>
          </p:cNvSpPr>
          <p:nvPr/>
        </p:nvSpPr>
        <p:spPr bwMode="auto">
          <a:xfrm>
            <a:off x="3940143" y="1102567"/>
            <a:ext cx="5089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Font typeface="Times New Roman" panose="02020603050405020304" pitchFamily="18" charset="0"/>
              <a:buNone/>
            </a:pPr>
            <a:r>
              <a:rPr kumimoji="1" lang="zh-CN" altLang="en-US" sz="2800" dirty="0">
                <a:solidFill>
                  <a:schemeClr val="bg1"/>
                </a:solidFill>
                <a:effectLst/>
                <a:latin typeface="Times New Roman" panose="02020603050405020304" pitchFamily="18" charset="0"/>
              </a:rPr>
              <a:t>系统规划的步骤</a:t>
            </a:r>
          </a:p>
        </p:txBody>
      </p:sp>
      <p:pic>
        <p:nvPicPr>
          <p:cNvPr id="47" name="Picture 107">
            <a:extLst>
              <a:ext uri="{FF2B5EF4-FFF2-40B4-BE49-F238E27FC236}">
                <a16:creationId xmlns:a16="http://schemas.microsoft.com/office/drawing/2014/main" id="{61EE149A-4D2A-5471-81E4-B5F5E71C653A}"/>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354105" y="5592017"/>
            <a:ext cx="8963025" cy="15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257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CB42E8-C5D2-8274-3FF3-B1C0E250E333}"/>
              </a:ext>
            </a:extLst>
          </p:cNvPr>
          <p:cNvSpPr>
            <a:spLocks noGrp="1"/>
          </p:cNvSpPr>
          <p:nvPr>
            <p:ph type="body" sz="quarter" idx="10"/>
          </p:nvPr>
        </p:nvSpPr>
        <p:spPr>
          <a:xfrm>
            <a:off x="1587197" y="340254"/>
            <a:ext cx="5664200" cy="530225"/>
          </a:xfrm>
        </p:spPr>
        <p:txBody>
          <a:bodyPr/>
          <a:lstStyle/>
          <a:p>
            <a:r>
              <a:rPr lang="en-CA" dirty="0"/>
              <a:t>3.2 </a:t>
            </a:r>
            <a:r>
              <a:rPr lang="zh-CN" altLang="en-US" dirty="0"/>
              <a:t>系统规划的目标和任务</a:t>
            </a:r>
            <a:endParaRPr lang="en-CA" dirty="0"/>
          </a:p>
          <a:p>
            <a:endParaRPr lang="en-CA" dirty="0"/>
          </a:p>
        </p:txBody>
      </p:sp>
      <p:pic>
        <p:nvPicPr>
          <p:cNvPr id="3" name="Picture 2">
            <a:extLst>
              <a:ext uri="{FF2B5EF4-FFF2-40B4-BE49-F238E27FC236}">
                <a16:creationId xmlns:a16="http://schemas.microsoft.com/office/drawing/2014/main" id="{1F76917E-3633-F0FF-D3A5-18FD71F33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197" y="1158940"/>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a:extLst>
              <a:ext uri="{FF2B5EF4-FFF2-40B4-BE49-F238E27FC236}">
                <a16:creationId xmlns:a16="http://schemas.microsoft.com/office/drawing/2014/main" id="{F97DE103-E101-8841-BD05-5ABBA96E54D7}"/>
              </a:ext>
            </a:extLst>
          </p:cNvPr>
          <p:cNvGrpSpPr>
            <a:grpSpLocks/>
          </p:cNvGrpSpPr>
          <p:nvPr/>
        </p:nvGrpSpPr>
        <p:grpSpPr bwMode="auto">
          <a:xfrm>
            <a:off x="7076772" y="2301940"/>
            <a:ext cx="1727200" cy="2751138"/>
            <a:chOff x="1410" y="2112"/>
            <a:chExt cx="828" cy="1536"/>
          </a:xfrm>
        </p:grpSpPr>
        <p:pic>
          <p:nvPicPr>
            <p:cNvPr id="5" name="Picture 4">
              <a:extLst>
                <a:ext uri="{FF2B5EF4-FFF2-40B4-BE49-F238E27FC236}">
                  <a16:creationId xmlns:a16="http://schemas.microsoft.com/office/drawing/2014/main" id="{A19D112B-2EDD-24A2-8096-E42862450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 y="2112"/>
              <a:ext cx="414" cy="1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EFFF32F2-3B69-FAEA-FD11-724848F93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 y="2112"/>
              <a:ext cx="414" cy="1536"/>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C1BB5FDA-303C-366E-46DA-59DD04DB62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4797" y="2663890"/>
            <a:ext cx="17399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AA7897-C142-F685-60C7-04BCE57FE7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1647" y="2262253"/>
            <a:ext cx="1724025" cy="27987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A415C2B-0C9B-ED42-FDB3-AC2D92A0A5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2397" y="2378140"/>
            <a:ext cx="17272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6D84D7F7-7A87-06C3-DFC7-F226D2A43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5047" y="2574990"/>
            <a:ext cx="1739900"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a:extLst>
              <a:ext uri="{FF2B5EF4-FFF2-40B4-BE49-F238E27FC236}">
                <a16:creationId xmlns:a16="http://schemas.microsoft.com/office/drawing/2014/main" id="{403BA492-9271-D441-FF95-C17D83507346}"/>
              </a:ext>
            </a:extLst>
          </p:cNvPr>
          <p:cNvGrpSpPr>
            <a:grpSpLocks/>
          </p:cNvGrpSpPr>
          <p:nvPr/>
        </p:nvGrpSpPr>
        <p:grpSpPr bwMode="auto">
          <a:xfrm>
            <a:off x="1625297" y="2284478"/>
            <a:ext cx="9005888" cy="511175"/>
            <a:chOff x="24" y="823"/>
            <a:chExt cx="5673" cy="586"/>
          </a:xfrm>
        </p:grpSpPr>
        <p:sp>
          <p:nvSpPr>
            <p:cNvPr id="12" name="AutoShape 11">
              <a:extLst>
                <a:ext uri="{FF2B5EF4-FFF2-40B4-BE49-F238E27FC236}">
                  <a16:creationId xmlns:a16="http://schemas.microsoft.com/office/drawing/2014/main" id="{541DB80C-633F-67F3-3E25-1B8F4E3B5A54}"/>
                </a:ext>
              </a:extLst>
            </p:cNvPr>
            <p:cNvSpPr>
              <a:spLocks noChangeArrowheads="1"/>
            </p:cNvSpPr>
            <p:nvPr/>
          </p:nvSpPr>
          <p:spPr bwMode="auto">
            <a:xfrm rot="5400000">
              <a:off x="2559" y="572"/>
              <a:ext cx="585" cy="1089"/>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sp>
          <p:nvSpPr>
            <p:cNvPr id="13" name="AutoShape 12">
              <a:extLst>
                <a:ext uri="{FF2B5EF4-FFF2-40B4-BE49-F238E27FC236}">
                  <a16:creationId xmlns:a16="http://schemas.microsoft.com/office/drawing/2014/main" id="{38361502-CA9D-F8F1-DBD5-80238B3AC960}"/>
                </a:ext>
              </a:extLst>
            </p:cNvPr>
            <p:cNvSpPr>
              <a:spLocks noChangeArrowheads="1"/>
            </p:cNvSpPr>
            <p:nvPr/>
          </p:nvSpPr>
          <p:spPr bwMode="auto">
            <a:xfrm rot="5400000">
              <a:off x="276" y="571"/>
              <a:ext cx="585" cy="1089"/>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sp>
          <p:nvSpPr>
            <p:cNvPr id="14" name="AutoShape 13">
              <a:extLst>
                <a:ext uri="{FF2B5EF4-FFF2-40B4-BE49-F238E27FC236}">
                  <a16:creationId xmlns:a16="http://schemas.microsoft.com/office/drawing/2014/main" id="{5E6DA1FE-8B4F-4D74-A71C-B92B2A7D2FAF}"/>
                </a:ext>
              </a:extLst>
            </p:cNvPr>
            <p:cNvSpPr>
              <a:spLocks noChangeArrowheads="1"/>
            </p:cNvSpPr>
            <p:nvPr/>
          </p:nvSpPr>
          <p:spPr bwMode="auto">
            <a:xfrm rot="5400000">
              <a:off x="1417" y="572"/>
              <a:ext cx="585" cy="1088"/>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sp>
          <p:nvSpPr>
            <p:cNvPr id="15" name="AutoShape 14">
              <a:extLst>
                <a:ext uri="{FF2B5EF4-FFF2-40B4-BE49-F238E27FC236}">
                  <a16:creationId xmlns:a16="http://schemas.microsoft.com/office/drawing/2014/main" id="{91FC6458-11EB-0C0F-7C78-2E4A261B2721}"/>
                </a:ext>
              </a:extLst>
            </p:cNvPr>
            <p:cNvSpPr>
              <a:spLocks noChangeArrowheads="1"/>
            </p:cNvSpPr>
            <p:nvPr/>
          </p:nvSpPr>
          <p:spPr bwMode="auto">
            <a:xfrm rot="5400000">
              <a:off x="3713" y="571"/>
              <a:ext cx="585" cy="1089"/>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sp>
          <p:nvSpPr>
            <p:cNvPr id="16" name="AutoShape 15">
              <a:extLst>
                <a:ext uri="{FF2B5EF4-FFF2-40B4-BE49-F238E27FC236}">
                  <a16:creationId xmlns:a16="http://schemas.microsoft.com/office/drawing/2014/main" id="{36F9FA1F-7808-360F-1724-B44E82E80B34}"/>
                </a:ext>
              </a:extLst>
            </p:cNvPr>
            <p:cNvSpPr>
              <a:spLocks noChangeArrowheads="1"/>
            </p:cNvSpPr>
            <p:nvPr/>
          </p:nvSpPr>
          <p:spPr bwMode="auto">
            <a:xfrm rot="5400000">
              <a:off x="4860" y="572"/>
              <a:ext cx="585" cy="1088"/>
            </a:xfrm>
            <a:prstGeom prst="homePlate">
              <a:avLst>
                <a:gd name="adj" fmla="val 26949"/>
              </a:avLst>
            </a:prstGeom>
            <a:gradFill rotWithShape="0">
              <a:gsLst>
                <a:gs pos="0">
                  <a:srgbClr val="9999FF"/>
                </a:gs>
                <a:gs pos="100000">
                  <a:srgbClr val="9999FF">
                    <a:gamma/>
                    <a:tint val="98431"/>
                    <a:invGamma/>
                  </a:srgbClr>
                </a:gs>
              </a:gsLst>
              <a:lin ang="5400000" scaled="1"/>
            </a:gradFill>
            <a:ln>
              <a:noFill/>
            </a:ln>
            <a:effectLst/>
            <a:scene3d>
              <a:camera prst="legacyPerspectiveTop"/>
              <a:lightRig rig="legacyFlat3" dir="b"/>
            </a:scene3d>
            <a:sp3d extrusionH="887400" prstMaterial="legacyMatte">
              <a:bevelT w="13500" h="13500" prst="angle"/>
              <a:bevelB w="13500" h="13500" prst="angle"/>
              <a:extrusionClr>
                <a:srgbClr val="9999FF"/>
              </a:extrusionClr>
              <a:contourClr>
                <a:srgbClr val="9999FF"/>
              </a:contourClr>
            </a:sp3d>
            <a:extLst>
              <a:ext uri="{91240B29-F687-4F45-9708-019B960494DF}">
                <a14:hiddenLine xmlns:a14="http://schemas.microsoft.com/office/drawing/2010/main" w="6350">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flatTx/>
            </a:bodyPr>
            <a:lstStyle/>
            <a:p>
              <a:endParaRPr lang="en-CA"/>
            </a:p>
          </p:txBody>
        </p:sp>
      </p:grpSp>
      <p:sp>
        <p:nvSpPr>
          <p:cNvPr id="17" name="Text Box 16">
            <a:extLst>
              <a:ext uri="{FF2B5EF4-FFF2-40B4-BE49-F238E27FC236}">
                <a16:creationId xmlns:a16="http://schemas.microsoft.com/office/drawing/2014/main" id="{23E30C6B-05A8-0FE1-72D3-63F5BB389C1E}"/>
              </a:ext>
            </a:extLst>
          </p:cNvPr>
          <p:cNvSpPr txBox="1">
            <a:spLocks noChangeArrowheads="1"/>
          </p:cNvSpPr>
          <p:nvPr/>
        </p:nvSpPr>
        <p:spPr bwMode="auto">
          <a:xfrm>
            <a:off x="1857072" y="5194365"/>
            <a:ext cx="77851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buClrTx/>
              <a:buFontTx/>
              <a:buNone/>
            </a:pPr>
            <a:r>
              <a:rPr lang="zh-CN" altLang="en-US" sz="2000">
                <a:effectLst/>
              </a:rPr>
              <a:t>系统规划的一般过程：过程共分为10个步骤</a:t>
            </a:r>
            <a:r>
              <a:rPr lang="en-US" altLang="zh-CN" sz="2000">
                <a:effectLst/>
              </a:rPr>
              <a:t>:</a:t>
            </a:r>
            <a:r>
              <a:rPr lang="zh-CN" altLang="en-US" sz="2000">
                <a:effectLst/>
                <a:latin typeface="Arial" panose="020B0604020202020204" pitchFamily="34" charset="0"/>
                <a:ea typeface="宋体" panose="02010600030101010101" pitchFamily="2" charset="-122"/>
              </a:rPr>
              <a:t>步骤</a:t>
            </a:r>
            <a:r>
              <a:rPr lang="en-US" altLang="zh-CN" sz="2000">
                <a:effectLst/>
                <a:latin typeface="Arial" panose="020B0604020202020204" pitchFamily="34" charset="0"/>
                <a:ea typeface="宋体" panose="02010600030101010101" pitchFamily="2" charset="-122"/>
              </a:rPr>
              <a:t>1-5</a:t>
            </a:r>
          </a:p>
        </p:txBody>
      </p:sp>
      <p:pic>
        <p:nvPicPr>
          <p:cNvPr id="18" name="Picture 27">
            <a:extLst>
              <a:ext uri="{FF2B5EF4-FFF2-40B4-BE49-F238E27FC236}">
                <a16:creationId xmlns:a16="http://schemas.microsoft.com/office/drawing/2014/main" id="{ED19F148-AAA7-4F59-875B-F4AB00578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4822" y="5073715"/>
            <a:ext cx="8972550" cy="495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48">
            <a:extLst>
              <a:ext uri="{FF2B5EF4-FFF2-40B4-BE49-F238E27FC236}">
                <a16:creationId xmlns:a16="http://schemas.microsoft.com/office/drawing/2014/main" id="{FE29B358-4C2A-0793-65D9-0827D6CE983F}"/>
              </a:ext>
            </a:extLst>
          </p:cNvPr>
          <p:cNvSpPr txBox="1">
            <a:spLocks noChangeArrowheads="1"/>
          </p:cNvSpPr>
          <p:nvPr/>
        </p:nvSpPr>
        <p:spPr bwMode="auto">
          <a:xfrm>
            <a:off x="1930097" y="5137215"/>
            <a:ext cx="77851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buClrTx/>
              <a:buFontTx/>
              <a:buNone/>
            </a:pPr>
            <a:r>
              <a:rPr lang="zh-CN" altLang="en-US" sz="2000">
                <a:solidFill>
                  <a:schemeClr val="bg1"/>
                </a:solidFill>
                <a:effectLst/>
              </a:rPr>
              <a:t>系统规划的一般过程：过程共分为10个步骤</a:t>
            </a:r>
            <a:r>
              <a:rPr lang="en-US" altLang="zh-CN" sz="2000">
                <a:solidFill>
                  <a:schemeClr val="bg1"/>
                </a:solidFill>
                <a:effectLst/>
              </a:rPr>
              <a:t>:</a:t>
            </a:r>
            <a:r>
              <a:rPr lang="zh-CN" altLang="en-US" sz="2000">
                <a:solidFill>
                  <a:schemeClr val="bg1"/>
                </a:solidFill>
                <a:effectLst/>
                <a:latin typeface="Arial" panose="020B0604020202020204" pitchFamily="34" charset="0"/>
                <a:ea typeface="宋体" panose="02010600030101010101" pitchFamily="2" charset="-122"/>
              </a:rPr>
              <a:t>步骤</a:t>
            </a:r>
            <a:r>
              <a:rPr lang="en-US" altLang="zh-CN" sz="2000">
                <a:solidFill>
                  <a:schemeClr val="bg1"/>
                </a:solidFill>
                <a:effectLst/>
                <a:latin typeface="Arial" panose="020B0604020202020204" pitchFamily="34" charset="0"/>
                <a:ea typeface="宋体" panose="02010600030101010101" pitchFamily="2" charset="-122"/>
              </a:rPr>
              <a:t>6-10</a:t>
            </a:r>
          </a:p>
        </p:txBody>
      </p:sp>
      <p:sp>
        <p:nvSpPr>
          <p:cNvPr id="20" name="Text Box 49">
            <a:extLst>
              <a:ext uri="{FF2B5EF4-FFF2-40B4-BE49-F238E27FC236}">
                <a16:creationId xmlns:a16="http://schemas.microsoft.com/office/drawing/2014/main" id="{FE6A34D2-CE20-CBA5-4B86-E9594A1B4C2A}"/>
              </a:ext>
            </a:extLst>
          </p:cNvPr>
          <p:cNvSpPr txBox="1">
            <a:spLocks noChangeArrowheads="1"/>
          </p:cNvSpPr>
          <p:nvPr/>
        </p:nvSpPr>
        <p:spPr bwMode="auto">
          <a:xfrm>
            <a:off x="4230385" y="1139890"/>
            <a:ext cx="5089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Font typeface="Times New Roman" panose="02020603050405020304" pitchFamily="18" charset="0"/>
              <a:buNone/>
            </a:pPr>
            <a:r>
              <a:rPr kumimoji="1" lang="zh-CN" altLang="en-US" sz="2800" dirty="0">
                <a:solidFill>
                  <a:schemeClr val="bg1"/>
                </a:solidFill>
                <a:effectLst/>
                <a:latin typeface="Times New Roman" panose="02020603050405020304" pitchFamily="18" charset="0"/>
              </a:rPr>
              <a:t>系统规划的步骤</a:t>
            </a:r>
          </a:p>
        </p:txBody>
      </p:sp>
      <p:sp>
        <p:nvSpPr>
          <p:cNvPr id="21" name="Rectangle 52">
            <a:extLst>
              <a:ext uri="{FF2B5EF4-FFF2-40B4-BE49-F238E27FC236}">
                <a16:creationId xmlns:a16="http://schemas.microsoft.com/office/drawing/2014/main" id="{934529D8-8892-3AAB-B0BE-78F275463919}"/>
              </a:ext>
            </a:extLst>
          </p:cNvPr>
          <p:cNvSpPr>
            <a:spLocks noChangeArrowheads="1"/>
          </p:cNvSpPr>
          <p:nvPr/>
        </p:nvSpPr>
        <p:spPr bwMode="auto">
          <a:xfrm>
            <a:off x="1696735" y="3032190"/>
            <a:ext cx="1657350" cy="12280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r>
              <a:rPr lang="en-US" altLang="zh-CN" sz="1400" dirty="0">
                <a:solidFill>
                  <a:srgbClr val="FFFF00"/>
                </a:solidFill>
                <a:effectLst/>
                <a:latin typeface="楷体_GB2312" pitchFamily="49" charset="-122"/>
              </a:rPr>
              <a:t>AS-IS</a:t>
            </a:r>
            <a:r>
              <a:rPr lang="zh-CN" altLang="en-US" sz="1400" dirty="0">
                <a:solidFill>
                  <a:srgbClr val="FFFF00"/>
                </a:solidFill>
                <a:effectLst/>
                <a:latin typeface="楷体_GB2312" pitchFamily="49" charset="-122"/>
              </a:rPr>
              <a:t>应用系统评估</a:t>
            </a:r>
          </a:p>
          <a:p>
            <a:r>
              <a:rPr lang="zh-CN" altLang="en-US" sz="1400" dirty="0">
                <a:solidFill>
                  <a:srgbClr val="FFFF00"/>
                </a:solidFill>
                <a:effectLst/>
                <a:latin typeface="楷体_GB2312" pitchFamily="49" charset="-122"/>
              </a:rPr>
              <a:t>发展潮流与企业需</a:t>
            </a:r>
          </a:p>
          <a:p>
            <a:pPr>
              <a:buFont typeface="Wingdings" panose="05000000000000000000" pitchFamily="2" charset="2"/>
              <a:buNone/>
            </a:pPr>
            <a:r>
              <a:rPr lang="zh-CN" altLang="en-US" sz="1400" dirty="0">
                <a:solidFill>
                  <a:srgbClr val="FFFF00"/>
                </a:solidFill>
                <a:effectLst/>
                <a:latin typeface="楷体_GB2312" pitchFamily="49" charset="-122"/>
              </a:rPr>
              <a:t> 求的抉择</a:t>
            </a:r>
          </a:p>
          <a:p>
            <a:r>
              <a:rPr lang="zh-CN" altLang="en-US" sz="1400" dirty="0">
                <a:solidFill>
                  <a:srgbClr val="FFFF00"/>
                </a:solidFill>
                <a:effectLst/>
                <a:latin typeface="楷体_GB2312" pitchFamily="49" charset="-122"/>
              </a:rPr>
              <a:t>搭起</a:t>
            </a:r>
            <a:r>
              <a:rPr lang="en-US" altLang="zh-CN" sz="1400" dirty="0">
                <a:solidFill>
                  <a:srgbClr val="FFFF00"/>
                </a:solidFill>
                <a:effectLst/>
                <a:latin typeface="楷体_GB2312" pitchFamily="49" charset="-122"/>
              </a:rPr>
              <a:t>To-Be</a:t>
            </a:r>
            <a:r>
              <a:rPr lang="zh-CN" altLang="en-US" sz="1400" dirty="0">
                <a:solidFill>
                  <a:srgbClr val="FFFF00"/>
                </a:solidFill>
                <a:effectLst/>
                <a:latin typeface="楷体_GB2312" pitchFamily="49" charset="-122"/>
              </a:rPr>
              <a:t>应用系统框架</a:t>
            </a:r>
            <a:endParaRPr lang="zh-CN" altLang="de-DE" sz="1400" dirty="0">
              <a:solidFill>
                <a:srgbClr val="FFFF00"/>
              </a:solidFill>
              <a:effectLst/>
              <a:latin typeface="楷体_GB2312" pitchFamily="49" charset="-122"/>
            </a:endParaRPr>
          </a:p>
        </p:txBody>
      </p:sp>
      <p:sp>
        <p:nvSpPr>
          <p:cNvPr id="22" name="Rectangle 53">
            <a:extLst>
              <a:ext uri="{FF2B5EF4-FFF2-40B4-BE49-F238E27FC236}">
                <a16:creationId xmlns:a16="http://schemas.microsoft.com/office/drawing/2014/main" id="{CF79137F-2C7D-49E7-2431-302AC08856A1}"/>
              </a:ext>
            </a:extLst>
          </p:cNvPr>
          <p:cNvSpPr>
            <a:spLocks noChangeArrowheads="1"/>
          </p:cNvSpPr>
          <p:nvPr/>
        </p:nvSpPr>
        <p:spPr bwMode="auto">
          <a:xfrm>
            <a:off x="3468385" y="3022665"/>
            <a:ext cx="1704975"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r>
              <a:rPr lang="zh-CN" altLang="en-US" sz="1400">
                <a:solidFill>
                  <a:srgbClr val="FFFF00"/>
                </a:solidFill>
                <a:effectLst/>
                <a:latin typeface="楷体_GB2312" pitchFamily="49" charset="-122"/>
              </a:rPr>
              <a:t>什么是</a:t>
            </a:r>
            <a:r>
              <a:rPr lang="en-US" altLang="zh-CN" sz="1400">
                <a:solidFill>
                  <a:srgbClr val="FFFF00"/>
                </a:solidFill>
                <a:effectLst/>
                <a:latin typeface="楷体_GB2312" pitchFamily="49" charset="-122"/>
              </a:rPr>
              <a:t>IT</a:t>
            </a:r>
            <a:r>
              <a:rPr lang="zh-CN" altLang="en-US" sz="1400">
                <a:solidFill>
                  <a:srgbClr val="FFFF00"/>
                </a:solidFill>
                <a:effectLst/>
                <a:latin typeface="楷体_GB2312" pitchFamily="49" charset="-122"/>
              </a:rPr>
              <a:t>基础设施建</a:t>
            </a:r>
          </a:p>
          <a:p>
            <a:pPr>
              <a:buFont typeface="Wingdings" panose="05000000000000000000" pitchFamily="2" charset="2"/>
              <a:buNone/>
            </a:pPr>
            <a:r>
              <a:rPr lang="zh-CN" altLang="en-US" sz="1400">
                <a:solidFill>
                  <a:srgbClr val="FFFF00"/>
                </a:solidFill>
                <a:effectLst/>
                <a:latin typeface="楷体_GB2312" pitchFamily="49" charset="-122"/>
              </a:rPr>
              <a:t> 设规划</a:t>
            </a:r>
            <a:r>
              <a:rPr lang="en-US" altLang="zh-CN" sz="1400">
                <a:solidFill>
                  <a:srgbClr val="FFFF00"/>
                </a:solidFill>
                <a:effectLst/>
                <a:latin typeface="楷体_GB2312" pitchFamily="49" charset="-122"/>
              </a:rPr>
              <a:t>?</a:t>
            </a:r>
          </a:p>
          <a:p>
            <a:r>
              <a:rPr lang="en-US" altLang="zh-CN" sz="1400">
                <a:solidFill>
                  <a:srgbClr val="FFFF00"/>
                </a:solidFill>
                <a:effectLst/>
                <a:latin typeface="楷体_GB2312" pitchFamily="49" charset="-122"/>
              </a:rPr>
              <a:t>IT</a:t>
            </a:r>
            <a:r>
              <a:rPr lang="zh-CN" altLang="en-US" sz="1400">
                <a:solidFill>
                  <a:srgbClr val="FFFF00"/>
                </a:solidFill>
                <a:effectLst/>
                <a:latin typeface="楷体_GB2312" pitchFamily="49" charset="-122"/>
              </a:rPr>
              <a:t>基础设施</a:t>
            </a:r>
            <a:r>
              <a:rPr lang="en-US" altLang="zh-CN" sz="1400">
                <a:solidFill>
                  <a:srgbClr val="FFFF00"/>
                </a:solidFill>
                <a:effectLst/>
                <a:latin typeface="楷体_GB2312" pitchFamily="49" charset="-122"/>
              </a:rPr>
              <a:t>7</a:t>
            </a:r>
            <a:r>
              <a:rPr lang="zh-CN" altLang="en-US" sz="1400">
                <a:solidFill>
                  <a:srgbClr val="FFFF00"/>
                </a:solidFill>
                <a:effectLst/>
                <a:latin typeface="楷体_GB2312" pitchFamily="49" charset="-122"/>
              </a:rPr>
              <a:t>大方面</a:t>
            </a:r>
            <a:endParaRPr lang="zh-CN" altLang="de-DE" sz="1400">
              <a:solidFill>
                <a:srgbClr val="FFFF00"/>
              </a:solidFill>
              <a:effectLst/>
              <a:latin typeface="楷体_GB2312" pitchFamily="49" charset="-122"/>
            </a:endParaRPr>
          </a:p>
        </p:txBody>
      </p:sp>
      <p:sp>
        <p:nvSpPr>
          <p:cNvPr id="23" name="Rectangle 54">
            <a:extLst>
              <a:ext uri="{FF2B5EF4-FFF2-40B4-BE49-F238E27FC236}">
                <a16:creationId xmlns:a16="http://schemas.microsoft.com/office/drawing/2014/main" id="{473E9CE7-E767-ED58-6B05-0CA9546E6BB2}"/>
              </a:ext>
            </a:extLst>
          </p:cNvPr>
          <p:cNvSpPr>
            <a:spLocks noChangeArrowheads="1"/>
          </p:cNvSpPr>
          <p:nvPr/>
        </p:nvSpPr>
        <p:spPr bwMode="auto">
          <a:xfrm>
            <a:off x="5314647" y="3036953"/>
            <a:ext cx="1666875"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r>
              <a:rPr lang="zh-CN" altLang="en-US" sz="1400">
                <a:solidFill>
                  <a:srgbClr val="FFFF00"/>
                </a:solidFill>
                <a:effectLst/>
                <a:latin typeface="楷体_GB2312" pitchFamily="49" charset="-122"/>
              </a:rPr>
              <a:t>你的</a:t>
            </a:r>
            <a:r>
              <a:rPr lang="en-US" altLang="zh-CN" sz="1400">
                <a:solidFill>
                  <a:srgbClr val="FFFF00"/>
                </a:solidFill>
                <a:effectLst/>
                <a:latin typeface="楷体_GB2312" pitchFamily="49" charset="-122"/>
              </a:rPr>
              <a:t>IT</a:t>
            </a:r>
            <a:r>
              <a:rPr lang="zh-CN" altLang="en-US" sz="1400">
                <a:solidFill>
                  <a:srgbClr val="FFFF00"/>
                </a:solidFill>
                <a:effectLst/>
                <a:latin typeface="楷体_GB2312" pitchFamily="49" charset="-122"/>
              </a:rPr>
              <a:t>组织结构合</a:t>
            </a:r>
          </a:p>
          <a:p>
            <a:pPr>
              <a:buFont typeface="Wingdings" panose="05000000000000000000" pitchFamily="2" charset="2"/>
              <a:buNone/>
            </a:pPr>
            <a:r>
              <a:rPr lang="zh-CN" altLang="en-US" sz="1400">
                <a:solidFill>
                  <a:srgbClr val="FFFF00"/>
                </a:solidFill>
                <a:effectLst/>
                <a:latin typeface="楷体_GB2312" pitchFamily="49" charset="-122"/>
              </a:rPr>
              <a:t> 理吗</a:t>
            </a:r>
            <a:r>
              <a:rPr lang="en-US" altLang="zh-CN" sz="1400">
                <a:solidFill>
                  <a:srgbClr val="FFFF00"/>
                </a:solidFill>
                <a:effectLst/>
                <a:latin typeface="楷体_GB2312" pitchFamily="49" charset="-122"/>
              </a:rPr>
              <a:t>?</a:t>
            </a:r>
          </a:p>
          <a:p>
            <a:r>
              <a:rPr lang="zh-CN" altLang="en-US" sz="1400">
                <a:solidFill>
                  <a:srgbClr val="FFFF00"/>
                </a:solidFill>
                <a:effectLst/>
                <a:latin typeface="楷体_GB2312" pitchFamily="49" charset="-122"/>
              </a:rPr>
              <a:t>规划未来的</a:t>
            </a:r>
            <a:r>
              <a:rPr lang="en-US" altLang="zh-CN" sz="1400">
                <a:solidFill>
                  <a:srgbClr val="FFFF00"/>
                </a:solidFill>
                <a:effectLst/>
                <a:latin typeface="楷体_GB2312" pitchFamily="49" charset="-122"/>
              </a:rPr>
              <a:t>IT</a:t>
            </a:r>
            <a:r>
              <a:rPr lang="zh-CN" altLang="en-US" sz="1400">
                <a:solidFill>
                  <a:srgbClr val="FFFF00"/>
                </a:solidFill>
                <a:effectLst/>
                <a:latin typeface="楷体_GB2312" pitchFamily="49" charset="-122"/>
              </a:rPr>
              <a:t>组织</a:t>
            </a:r>
          </a:p>
          <a:p>
            <a:pPr>
              <a:buFont typeface="Wingdings" panose="05000000000000000000" pitchFamily="2" charset="2"/>
              <a:buNone/>
            </a:pPr>
            <a:r>
              <a:rPr lang="zh-CN" altLang="en-US" sz="1400">
                <a:solidFill>
                  <a:srgbClr val="FFFF00"/>
                </a:solidFill>
                <a:effectLst/>
                <a:latin typeface="楷体_GB2312" pitchFamily="49" charset="-122"/>
              </a:rPr>
              <a:t> 结构</a:t>
            </a:r>
            <a:endParaRPr lang="zh-CN" altLang="de-DE" sz="1400">
              <a:solidFill>
                <a:srgbClr val="FFFF00"/>
              </a:solidFill>
              <a:effectLst/>
              <a:latin typeface="楷体_GB2312" pitchFamily="49" charset="-122"/>
            </a:endParaRPr>
          </a:p>
        </p:txBody>
      </p:sp>
      <p:sp>
        <p:nvSpPr>
          <p:cNvPr id="24" name="Rectangle 55">
            <a:extLst>
              <a:ext uri="{FF2B5EF4-FFF2-40B4-BE49-F238E27FC236}">
                <a16:creationId xmlns:a16="http://schemas.microsoft.com/office/drawing/2014/main" id="{61B379DE-53F1-6C0A-AB48-A7094699CD4C}"/>
              </a:ext>
            </a:extLst>
          </p:cNvPr>
          <p:cNvSpPr>
            <a:spLocks noChangeArrowheads="1"/>
          </p:cNvSpPr>
          <p:nvPr/>
        </p:nvSpPr>
        <p:spPr bwMode="auto">
          <a:xfrm>
            <a:off x="7186310" y="3003615"/>
            <a:ext cx="160020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r>
              <a:rPr lang="zh-CN" altLang="en-US" sz="1400">
                <a:solidFill>
                  <a:srgbClr val="FFFF00"/>
                </a:solidFill>
                <a:effectLst/>
                <a:latin typeface="楷体_GB2312" pitchFamily="49" charset="-122"/>
              </a:rPr>
              <a:t>计划的起始时间</a:t>
            </a:r>
          </a:p>
          <a:p>
            <a:r>
              <a:rPr lang="zh-CN" altLang="en-US" sz="1400">
                <a:solidFill>
                  <a:srgbClr val="FFFF00"/>
                </a:solidFill>
                <a:effectLst/>
              </a:rPr>
              <a:t> </a:t>
            </a:r>
            <a:r>
              <a:rPr lang="zh-CN" altLang="en-US" sz="1400">
                <a:solidFill>
                  <a:srgbClr val="FFFF00"/>
                </a:solidFill>
                <a:effectLst/>
                <a:latin typeface="楷体_GB2312" pitchFamily="49" charset="-122"/>
              </a:rPr>
              <a:t>主实施计划的主要</a:t>
            </a:r>
          </a:p>
          <a:p>
            <a:pPr>
              <a:buFont typeface="Wingdings" panose="05000000000000000000" pitchFamily="2" charset="2"/>
              <a:buNone/>
            </a:pPr>
            <a:r>
              <a:rPr lang="zh-CN" altLang="en-US" sz="1400">
                <a:solidFill>
                  <a:srgbClr val="FFFF00"/>
                </a:solidFill>
                <a:effectLst/>
                <a:latin typeface="楷体_GB2312" pitchFamily="49" charset="-122"/>
              </a:rPr>
              <a:t>  组成部分</a:t>
            </a:r>
          </a:p>
          <a:p>
            <a:r>
              <a:rPr lang="zh-CN" altLang="en-US" sz="1400">
                <a:solidFill>
                  <a:srgbClr val="FFFF00"/>
                </a:solidFill>
                <a:effectLst/>
                <a:latin typeface="楷体_GB2312" pitchFamily="49" charset="-122"/>
              </a:rPr>
              <a:t>资源和人力分配</a:t>
            </a:r>
            <a:endParaRPr lang="zh-CN" altLang="de-DE" sz="1400">
              <a:solidFill>
                <a:srgbClr val="FFFF00"/>
              </a:solidFill>
              <a:effectLst/>
              <a:latin typeface="楷体_GB2312" pitchFamily="49" charset="-122"/>
            </a:endParaRPr>
          </a:p>
        </p:txBody>
      </p:sp>
      <p:sp>
        <p:nvSpPr>
          <p:cNvPr id="25" name="Rectangle 56">
            <a:extLst>
              <a:ext uri="{FF2B5EF4-FFF2-40B4-BE49-F238E27FC236}">
                <a16:creationId xmlns:a16="http://schemas.microsoft.com/office/drawing/2014/main" id="{E44781F9-822B-D4AF-EA2F-CEDE95F97E6D}"/>
              </a:ext>
            </a:extLst>
          </p:cNvPr>
          <p:cNvSpPr>
            <a:spLocks noChangeArrowheads="1"/>
          </p:cNvSpPr>
          <p:nvPr/>
        </p:nvSpPr>
        <p:spPr bwMode="auto">
          <a:xfrm>
            <a:off x="9011935" y="2965515"/>
            <a:ext cx="1552575" cy="1303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330200">
              <a:lnSpc>
                <a:spcPct val="90000"/>
              </a:lnSpc>
              <a:spcBef>
                <a:spcPct val="40000"/>
              </a:spcBef>
              <a:buClr>
                <a:srgbClr val="8DACD0"/>
              </a:buClr>
              <a:buSzPct val="70000"/>
              <a:buBlip>
                <a:blip r:embed="rId9"/>
              </a:buBlip>
              <a:tabLst>
                <a:tab pos="8521700" algn="r"/>
              </a:tabLst>
              <a:defRPr sz="2400" b="1">
                <a:solidFill>
                  <a:schemeClr val="tx1"/>
                </a:solidFill>
                <a:latin typeface="Arial Narrow" panose="020B0606020202030204" pitchFamily="34" charset="0"/>
              </a:defRPr>
            </a:lvl1pPr>
            <a:lvl2pPr marL="190500" indent="-188913" defTabSz="330200">
              <a:spcBef>
                <a:spcPct val="40000"/>
              </a:spcBef>
              <a:buClr>
                <a:srgbClr val="8DACD0"/>
              </a:buClr>
              <a:tabLst>
                <a:tab pos="8521700" algn="r"/>
              </a:tabLst>
              <a:defRPr sz="2400">
                <a:solidFill>
                  <a:schemeClr val="tx1"/>
                </a:solidFill>
                <a:latin typeface="Arial Narrow" panose="020B0606020202030204" pitchFamily="34" charset="0"/>
              </a:defRPr>
            </a:lvl2pPr>
            <a:lvl3pPr marL="371475" indent="-179388" defTabSz="330200">
              <a:spcBef>
                <a:spcPct val="20000"/>
              </a:spcBef>
              <a:tabLst>
                <a:tab pos="8521700" algn="r"/>
              </a:tabLst>
              <a:defRPr sz="2000">
                <a:solidFill>
                  <a:schemeClr val="tx1"/>
                </a:solidFill>
                <a:latin typeface="Arial Narrow" panose="020B0606020202030204" pitchFamily="34" charset="0"/>
              </a:defRPr>
            </a:lvl3pPr>
            <a:lvl4pPr marL="547688" indent="-174625" defTabSz="330200">
              <a:spcBef>
                <a:spcPct val="20000"/>
              </a:spcBef>
              <a:tabLst>
                <a:tab pos="8521700" algn="r"/>
              </a:tabLst>
              <a:defRPr sz="2000">
                <a:solidFill>
                  <a:schemeClr val="tx1"/>
                </a:solidFill>
                <a:latin typeface="Arial Narrow" panose="020B0606020202030204" pitchFamily="34" charset="0"/>
              </a:defRPr>
            </a:lvl4pPr>
            <a:lvl5pPr marL="1511300" indent="-328613" defTabSz="330200">
              <a:spcBef>
                <a:spcPct val="20000"/>
              </a:spcBef>
              <a:tabLst>
                <a:tab pos="8521700" algn="r"/>
              </a:tabLst>
              <a:defRPr sz="2000">
                <a:solidFill>
                  <a:schemeClr val="tx1"/>
                </a:solidFill>
                <a:latin typeface="Arial Narrow" panose="020B0606020202030204" pitchFamily="34" charset="0"/>
              </a:defRPr>
            </a:lvl5pPr>
            <a:lvl6pPr marL="19685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6pPr>
            <a:lvl7pPr marL="24257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7pPr>
            <a:lvl8pPr marL="28829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8pPr>
            <a:lvl9pPr marL="3340100" indent="-328613" defTabSz="330200" eaLnBrk="0" fontAlgn="base" hangingPunct="0">
              <a:spcBef>
                <a:spcPct val="20000"/>
              </a:spcBef>
              <a:spcAft>
                <a:spcPct val="0"/>
              </a:spcAft>
              <a:tabLst>
                <a:tab pos="8521700" algn="r"/>
              </a:tabLst>
              <a:defRPr sz="2000">
                <a:solidFill>
                  <a:schemeClr val="tx1"/>
                </a:solidFill>
                <a:latin typeface="Arial Narrow" panose="020B0606020202030204" pitchFamily="34" charset="0"/>
              </a:defRPr>
            </a:lvl9pPr>
          </a:lstStyle>
          <a:p>
            <a:r>
              <a:rPr lang="zh-CN" altLang="en-US" sz="1400">
                <a:solidFill>
                  <a:srgbClr val="FFFF00"/>
                </a:solidFill>
                <a:effectLst/>
                <a:latin typeface="楷体_GB2312" pitchFamily="49" charset="-122"/>
              </a:rPr>
              <a:t>向谁汇报</a:t>
            </a:r>
            <a:endParaRPr lang="en-US" altLang="zh-CN" sz="1400">
              <a:solidFill>
                <a:srgbClr val="FFFF00"/>
              </a:solidFill>
              <a:effectLst/>
              <a:latin typeface="楷体_GB2312" pitchFamily="49" charset="-122"/>
            </a:endParaRPr>
          </a:p>
          <a:p>
            <a:r>
              <a:rPr lang="zh-CN" altLang="en-US" sz="1400">
                <a:solidFill>
                  <a:srgbClr val="FFFF00"/>
                </a:solidFill>
                <a:effectLst/>
                <a:latin typeface="楷体_GB2312" pitchFamily="49" charset="-122"/>
              </a:rPr>
              <a:t>汇报的目的</a:t>
            </a:r>
          </a:p>
          <a:p>
            <a:r>
              <a:rPr lang="zh-CN" altLang="en-US" sz="1400">
                <a:solidFill>
                  <a:srgbClr val="FFFF00"/>
                </a:solidFill>
                <a:effectLst/>
                <a:latin typeface="楷体_GB2312" pitchFamily="49" charset="-122"/>
              </a:rPr>
              <a:t>何时安排汇报</a:t>
            </a:r>
          </a:p>
          <a:p>
            <a:r>
              <a:rPr lang="zh-CN" altLang="en-US" sz="1400">
                <a:solidFill>
                  <a:srgbClr val="FFFF00"/>
                </a:solidFill>
                <a:effectLst/>
                <a:latin typeface="楷体_GB2312" pitchFamily="49" charset="-122"/>
              </a:rPr>
              <a:t>汇报什么</a:t>
            </a:r>
          </a:p>
          <a:p>
            <a:r>
              <a:rPr lang="zh-CN" altLang="en-US" sz="1400">
                <a:solidFill>
                  <a:srgbClr val="FFFF00"/>
                </a:solidFill>
                <a:effectLst/>
                <a:latin typeface="楷体_GB2312" pitchFamily="49" charset="-122"/>
              </a:rPr>
              <a:t>汇报过程中的技巧</a:t>
            </a:r>
            <a:endParaRPr lang="zh-CN" altLang="de-DE" sz="1400">
              <a:solidFill>
                <a:srgbClr val="FFFF00"/>
              </a:solidFill>
              <a:effectLst/>
              <a:latin typeface="楷体_GB2312" pitchFamily="49" charset="-122"/>
            </a:endParaRPr>
          </a:p>
        </p:txBody>
      </p:sp>
      <p:sp>
        <p:nvSpPr>
          <p:cNvPr id="26" name="Text Box 58">
            <a:extLst>
              <a:ext uri="{FF2B5EF4-FFF2-40B4-BE49-F238E27FC236}">
                <a16:creationId xmlns:a16="http://schemas.microsoft.com/office/drawing/2014/main" id="{DBA016E0-CFBB-5852-095E-C379632D982F}"/>
              </a:ext>
            </a:extLst>
          </p:cNvPr>
          <p:cNvSpPr txBox="1">
            <a:spLocks noChangeArrowheads="1"/>
          </p:cNvSpPr>
          <p:nvPr/>
        </p:nvSpPr>
        <p:spPr bwMode="auto">
          <a:xfrm>
            <a:off x="3565222" y="2240028"/>
            <a:ext cx="1546225" cy="549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buClrTx/>
              <a:buFontTx/>
              <a:buNone/>
            </a:pPr>
            <a:r>
              <a:rPr lang="en-US" altLang="zh-CN" sz="1800">
                <a:solidFill>
                  <a:schemeClr val="bg1"/>
                </a:solidFill>
                <a:effectLst/>
              </a:rPr>
              <a:t>IT</a:t>
            </a:r>
            <a:r>
              <a:rPr lang="zh-CN" altLang="en-US" sz="1800">
                <a:solidFill>
                  <a:schemeClr val="bg1"/>
                </a:solidFill>
                <a:effectLst/>
              </a:rPr>
              <a:t>基础设施建设规划</a:t>
            </a:r>
          </a:p>
        </p:txBody>
      </p:sp>
      <p:sp>
        <p:nvSpPr>
          <p:cNvPr id="27" name="Text Box 59">
            <a:extLst>
              <a:ext uri="{FF2B5EF4-FFF2-40B4-BE49-F238E27FC236}">
                <a16:creationId xmlns:a16="http://schemas.microsoft.com/office/drawing/2014/main" id="{D5A776E4-A03C-D6C7-90E1-80CA3DE343B4}"/>
              </a:ext>
            </a:extLst>
          </p:cNvPr>
          <p:cNvSpPr txBox="1">
            <a:spLocks noChangeArrowheads="1"/>
          </p:cNvSpPr>
          <p:nvPr/>
        </p:nvSpPr>
        <p:spPr bwMode="auto">
          <a:xfrm>
            <a:off x="5351160" y="2240028"/>
            <a:ext cx="1546225" cy="549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buClrTx/>
              <a:buFontTx/>
              <a:buNone/>
            </a:pPr>
            <a:r>
              <a:rPr kumimoji="1" lang="zh-CN" altLang="en-US" sz="1800">
                <a:solidFill>
                  <a:schemeClr val="bg1"/>
                </a:solidFill>
                <a:effectLst/>
              </a:rPr>
              <a:t>推荐</a:t>
            </a:r>
            <a:r>
              <a:rPr kumimoji="1" lang="en-US" altLang="zh-CN" sz="1800">
                <a:solidFill>
                  <a:schemeClr val="bg1"/>
                </a:solidFill>
                <a:effectLst/>
              </a:rPr>
              <a:t>IT</a:t>
            </a:r>
            <a:r>
              <a:rPr kumimoji="1" lang="zh-CN" altLang="en-US" sz="1800">
                <a:solidFill>
                  <a:schemeClr val="bg1"/>
                </a:solidFill>
                <a:effectLst/>
              </a:rPr>
              <a:t>组织</a:t>
            </a:r>
          </a:p>
          <a:p>
            <a:pPr algn="ctr">
              <a:buClrTx/>
              <a:buFontTx/>
              <a:buNone/>
            </a:pPr>
            <a:r>
              <a:rPr kumimoji="1" lang="zh-CN" altLang="en-US" sz="1800">
                <a:solidFill>
                  <a:schemeClr val="bg1"/>
                </a:solidFill>
                <a:effectLst/>
              </a:rPr>
              <a:t>结构 </a:t>
            </a:r>
          </a:p>
        </p:txBody>
      </p:sp>
      <p:sp>
        <p:nvSpPr>
          <p:cNvPr id="28" name="Text Box 60">
            <a:extLst>
              <a:ext uri="{FF2B5EF4-FFF2-40B4-BE49-F238E27FC236}">
                <a16:creationId xmlns:a16="http://schemas.microsoft.com/office/drawing/2014/main" id="{29FE9783-9757-23B4-6B6C-33C1DE5BB07B}"/>
              </a:ext>
            </a:extLst>
          </p:cNvPr>
          <p:cNvSpPr txBox="1">
            <a:spLocks noChangeArrowheads="1"/>
          </p:cNvSpPr>
          <p:nvPr/>
        </p:nvSpPr>
        <p:spPr bwMode="auto">
          <a:xfrm>
            <a:off x="7251397" y="2240028"/>
            <a:ext cx="1546225" cy="549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buClrTx/>
              <a:buFontTx/>
              <a:buNone/>
            </a:pPr>
            <a:r>
              <a:rPr kumimoji="1" lang="zh-CN" altLang="en-US" sz="1800">
                <a:solidFill>
                  <a:schemeClr val="bg1"/>
                </a:solidFill>
                <a:effectLst/>
              </a:rPr>
              <a:t>确立主实施</a:t>
            </a:r>
          </a:p>
          <a:p>
            <a:pPr algn="ctr">
              <a:buClrTx/>
              <a:buFontTx/>
              <a:buNone/>
            </a:pPr>
            <a:r>
              <a:rPr kumimoji="1" lang="zh-CN" altLang="en-US" sz="1800">
                <a:solidFill>
                  <a:schemeClr val="bg1"/>
                </a:solidFill>
                <a:effectLst/>
              </a:rPr>
              <a:t>计划</a:t>
            </a:r>
          </a:p>
        </p:txBody>
      </p:sp>
      <p:sp>
        <p:nvSpPr>
          <p:cNvPr id="29" name="Text Box 61">
            <a:extLst>
              <a:ext uri="{FF2B5EF4-FFF2-40B4-BE49-F238E27FC236}">
                <a16:creationId xmlns:a16="http://schemas.microsoft.com/office/drawing/2014/main" id="{09E996B1-EEAA-CD37-3441-18FABE2F64EE}"/>
              </a:ext>
            </a:extLst>
          </p:cNvPr>
          <p:cNvSpPr txBox="1">
            <a:spLocks noChangeArrowheads="1"/>
          </p:cNvSpPr>
          <p:nvPr/>
        </p:nvSpPr>
        <p:spPr bwMode="auto">
          <a:xfrm>
            <a:off x="8980185" y="2378140"/>
            <a:ext cx="154622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buClrTx/>
              <a:buFontTx/>
              <a:buNone/>
            </a:pPr>
            <a:r>
              <a:rPr kumimoji="1" lang="zh-CN" altLang="en-US" sz="1800">
                <a:solidFill>
                  <a:schemeClr val="bg1"/>
                </a:solidFill>
                <a:effectLst/>
              </a:rPr>
              <a:t>汇报与反馈</a:t>
            </a:r>
          </a:p>
        </p:txBody>
      </p:sp>
      <p:sp>
        <p:nvSpPr>
          <p:cNvPr id="30" name="Text Box 62">
            <a:extLst>
              <a:ext uri="{FF2B5EF4-FFF2-40B4-BE49-F238E27FC236}">
                <a16:creationId xmlns:a16="http://schemas.microsoft.com/office/drawing/2014/main" id="{37ED621E-7877-6096-0A34-B6763E61044E}"/>
              </a:ext>
            </a:extLst>
          </p:cNvPr>
          <p:cNvSpPr txBox="1">
            <a:spLocks noChangeArrowheads="1"/>
          </p:cNvSpPr>
          <p:nvPr/>
        </p:nvSpPr>
        <p:spPr bwMode="auto">
          <a:xfrm>
            <a:off x="1680860" y="2254315"/>
            <a:ext cx="1660525" cy="587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lnSpc>
                <a:spcPct val="90000"/>
              </a:lnSpc>
              <a:buClr>
                <a:srgbClr val="8DACD0"/>
              </a:buClr>
              <a:buSzPct val="70000"/>
              <a:buFont typeface="Wingdings" panose="05000000000000000000" pitchFamily="2" charset="2"/>
              <a:buNone/>
            </a:pPr>
            <a:r>
              <a:rPr lang="zh-CN" altLang="en-US" sz="1800">
                <a:solidFill>
                  <a:schemeClr val="bg1"/>
                </a:solidFill>
                <a:effectLst/>
              </a:rPr>
              <a:t>推荐应用系统</a:t>
            </a:r>
          </a:p>
          <a:p>
            <a:pPr algn="ctr">
              <a:lnSpc>
                <a:spcPct val="90000"/>
              </a:lnSpc>
              <a:buClr>
                <a:srgbClr val="8DACD0"/>
              </a:buClr>
              <a:buSzPct val="70000"/>
              <a:buFont typeface="Wingdings" panose="05000000000000000000" pitchFamily="2" charset="2"/>
              <a:buNone/>
            </a:pPr>
            <a:r>
              <a:rPr lang="zh-CN" altLang="en-US" sz="1800">
                <a:solidFill>
                  <a:schemeClr val="bg1"/>
                </a:solidFill>
                <a:effectLst/>
              </a:rPr>
              <a:t>框架</a:t>
            </a:r>
          </a:p>
        </p:txBody>
      </p:sp>
      <p:grpSp>
        <p:nvGrpSpPr>
          <p:cNvPr id="31" name="Group 63">
            <a:extLst>
              <a:ext uri="{FF2B5EF4-FFF2-40B4-BE49-F238E27FC236}">
                <a16:creationId xmlns:a16="http://schemas.microsoft.com/office/drawing/2014/main" id="{650F6140-DF93-5AC2-EC09-BA5DE10D9703}"/>
              </a:ext>
            </a:extLst>
          </p:cNvPr>
          <p:cNvGrpSpPr>
            <a:grpSpLocks/>
          </p:cNvGrpSpPr>
          <p:nvPr/>
        </p:nvGrpSpPr>
        <p:grpSpPr bwMode="auto">
          <a:xfrm>
            <a:off x="1625297" y="1668528"/>
            <a:ext cx="9043988" cy="455612"/>
            <a:chOff x="261" y="885"/>
            <a:chExt cx="5424" cy="287"/>
          </a:xfrm>
        </p:grpSpPr>
        <p:pic>
          <p:nvPicPr>
            <p:cNvPr id="32" name="Picture 64">
              <a:extLst>
                <a:ext uri="{FF2B5EF4-FFF2-40B4-BE49-F238E27FC236}">
                  <a16:creationId xmlns:a16="http://schemas.microsoft.com/office/drawing/2014/main" id="{821C7ECC-DFC6-8C6D-47AC-344DDA7DC6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3" y="885"/>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5">
              <a:extLst>
                <a:ext uri="{FF2B5EF4-FFF2-40B4-BE49-F238E27FC236}">
                  <a16:creationId xmlns:a16="http://schemas.microsoft.com/office/drawing/2014/main" id="{E541CB50-62CD-344D-629B-D2DC1EDCE4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3" y="897"/>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6">
              <a:extLst>
                <a:ext uri="{FF2B5EF4-FFF2-40B4-BE49-F238E27FC236}">
                  <a16:creationId xmlns:a16="http://schemas.microsoft.com/office/drawing/2014/main" id="{71DA4F8C-49B3-A06F-554C-92D072700F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 y="903"/>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7">
              <a:extLst>
                <a:ext uri="{FF2B5EF4-FFF2-40B4-BE49-F238E27FC236}">
                  <a16:creationId xmlns:a16="http://schemas.microsoft.com/office/drawing/2014/main" id="{C8734437-14F6-FC99-45B4-5FC4294E04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5" y="1009"/>
              <a:ext cx="803"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 name="Oval 68">
              <a:extLst>
                <a:ext uri="{FF2B5EF4-FFF2-40B4-BE49-F238E27FC236}">
                  <a16:creationId xmlns:a16="http://schemas.microsoft.com/office/drawing/2014/main" id="{F7C69FA9-0A58-9AF7-32B6-6A358641918C}"/>
                </a:ext>
              </a:extLst>
            </p:cNvPr>
            <p:cNvSpPr>
              <a:spLocks noChangeArrowheads="1"/>
            </p:cNvSpPr>
            <p:nvPr/>
          </p:nvSpPr>
          <p:spPr bwMode="auto">
            <a:xfrm>
              <a:off x="3216" y="922"/>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zh-CN" altLang="en-US" sz="1800" b="0">
                  <a:solidFill>
                    <a:schemeClr val="bg1"/>
                  </a:solidFill>
                  <a:effectLst>
                    <a:outerShdw blurRad="38100" dist="38100" dir="2700000" algn="tl">
                      <a:srgbClr val="000000"/>
                    </a:outerShdw>
                  </a:effectLst>
                </a:rPr>
                <a:t>8</a:t>
              </a:r>
            </a:p>
          </p:txBody>
        </p:sp>
        <p:sp>
          <p:nvSpPr>
            <p:cNvPr id="37" name="Oval 69">
              <a:extLst>
                <a:ext uri="{FF2B5EF4-FFF2-40B4-BE49-F238E27FC236}">
                  <a16:creationId xmlns:a16="http://schemas.microsoft.com/office/drawing/2014/main" id="{9E23BA8C-F9C4-93AF-18ED-19DAF610011C}"/>
                </a:ext>
              </a:extLst>
            </p:cNvPr>
            <p:cNvSpPr>
              <a:spLocks noChangeArrowheads="1"/>
            </p:cNvSpPr>
            <p:nvPr/>
          </p:nvSpPr>
          <p:spPr bwMode="auto">
            <a:xfrm>
              <a:off x="4356" y="914"/>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zh-CN" altLang="en-US" sz="1800" b="0">
                  <a:solidFill>
                    <a:schemeClr val="bg1"/>
                  </a:solidFill>
                  <a:effectLst>
                    <a:outerShdw blurRad="38100" dist="38100" dir="2700000" algn="tl">
                      <a:srgbClr val="000000"/>
                    </a:outerShdw>
                  </a:effectLst>
                </a:rPr>
                <a:t>9</a:t>
              </a:r>
            </a:p>
          </p:txBody>
        </p:sp>
        <p:pic>
          <p:nvPicPr>
            <p:cNvPr id="38" name="Picture 70">
              <a:extLst>
                <a:ext uri="{FF2B5EF4-FFF2-40B4-BE49-F238E27FC236}">
                  <a16:creationId xmlns:a16="http://schemas.microsoft.com/office/drawing/2014/main" id="{BB3181CE-E3AD-27C8-7000-352DBBF324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0" y="992"/>
              <a:ext cx="798" cy="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 name="Oval 71">
              <a:extLst>
                <a:ext uri="{FF2B5EF4-FFF2-40B4-BE49-F238E27FC236}">
                  <a16:creationId xmlns:a16="http://schemas.microsoft.com/office/drawing/2014/main" id="{740D8119-670F-943C-448B-E0587C247BC1}"/>
                </a:ext>
              </a:extLst>
            </p:cNvPr>
            <p:cNvSpPr>
              <a:spLocks noChangeArrowheads="1"/>
            </p:cNvSpPr>
            <p:nvPr/>
          </p:nvSpPr>
          <p:spPr bwMode="auto">
            <a:xfrm>
              <a:off x="965" y="939"/>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en-US" altLang="zh-CN" sz="1800" b="0">
                  <a:solidFill>
                    <a:schemeClr val="bg1"/>
                  </a:solidFill>
                  <a:effectLst>
                    <a:outerShdw blurRad="38100" dist="38100" dir="2700000" algn="tl">
                      <a:srgbClr val="000000"/>
                    </a:outerShdw>
                  </a:effectLst>
                </a:rPr>
                <a:t>6</a:t>
              </a:r>
            </a:p>
          </p:txBody>
        </p:sp>
        <p:sp>
          <p:nvSpPr>
            <p:cNvPr id="40" name="Oval 72">
              <a:extLst>
                <a:ext uri="{FF2B5EF4-FFF2-40B4-BE49-F238E27FC236}">
                  <a16:creationId xmlns:a16="http://schemas.microsoft.com/office/drawing/2014/main" id="{26A6604B-73FC-79A9-A254-7A18D1DA653B}"/>
                </a:ext>
              </a:extLst>
            </p:cNvPr>
            <p:cNvSpPr>
              <a:spLocks noChangeArrowheads="1"/>
            </p:cNvSpPr>
            <p:nvPr/>
          </p:nvSpPr>
          <p:spPr bwMode="auto">
            <a:xfrm>
              <a:off x="2105" y="931"/>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en-US" altLang="zh-CN" sz="1800" b="0">
                  <a:solidFill>
                    <a:schemeClr val="bg1"/>
                  </a:solidFill>
                  <a:effectLst>
                    <a:outerShdw blurRad="38100" dist="38100" dir="2700000" algn="tl">
                      <a:srgbClr val="000000"/>
                    </a:outerShdw>
                  </a:effectLst>
                </a:rPr>
                <a:t>7</a:t>
              </a:r>
            </a:p>
          </p:txBody>
        </p:sp>
        <p:sp>
          <p:nvSpPr>
            <p:cNvPr id="41" name="Oval 73">
              <a:extLst>
                <a:ext uri="{FF2B5EF4-FFF2-40B4-BE49-F238E27FC236}">
                  <a16:creationId xmlns:a16="http://schemas.microsoft.com/office/drawing/2014/main" id="{7998502C-FABF-D4BC-8719-E76B04021F13}"/>
                </a:ext>
              </a:extLst>
            </p:cNvPr>
            <p:cNvSpPr>
              <a:spLocks noChangeArrowheads="1"/>
            </p:cNvSpPr>
            <p:nvPr/>
          </p:nvSpPr>
          <p:spPr bwMode="auto">
            <a:xfrm>
              <a:off x="5483" y="913"/>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headEnd/>
              <a:tailEnd/>
            </a:ln>
            <a:effectLst/>
            <a:extLst>
              <a:ext uri="{AF507438-7753-43E0-B8FC-AC1667EBCBE1}">
                <a14:hiddenEffects xmlns:a14="http://schemas.microsoft.com/office/drawing/2010/main">
                  <a:effectLst>
                    <a:outerShdw dist="71842" dir="2700000" algn="ctr" rotWithShape="0">
                      <a:srgbClr val="B2B2B2"/>
                    </a:outerShdw>
                  </a:effectLst>
                </a14:hiddenEffects>
              </a:ext>
            </a:extLst>
          </p:spPr>
          <p:txBody>
            <a:bodyPr wrap="none" lIns="90488" tIns="44450" rIns="90488" bIns="44450" anchor="ctr"/>
            <a:lstStyle/>
            <a:p>
              <a:pPr algn="ctr">
                <a:buClrTx/>
                <a:buFontTx/>
                <a:buNone/>
              </a:pPr>
              <a:r>
                <a:rPr lang="en-US" altLang="zh-CN" sz="1800" b="0">
                  <a:solidFill>
                    <a:schemeClr val="bg1"/>
                  </a:solidFill>
                  <a:effectLst>
                    <a:outerShdw blurRad="38100" dist="38100" dir="2700000" algn="tl">
                      <a:srgbClr val="000000"/>
                    </a:outerShdw>
                  </a:effectLst>
                </a:rPr>
                <a:t>10</a:t>
              </a:r>
            </a:p>
          </p:txBody>
        </p:sp>
        <p:pic>
          <p:nvPicPr>
            <p:cNvPr id="42" name="Picture 74">
              <a:extLst>
                <a:ext uri="{FF2B5EF4-FFF2-40B4-BE49-F238E27FC236}">
                  <a16:creationId xmlns:a16="http://schemas.microsoft.com/office/drawing/2014/main" id="{098C1DDE-15AC-B3F8-1951-C02C21223C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3" y="1003"/>
              <a:ext cx="774"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75">
              <a:extLst>
                <a:ext uri="{FF2B5EF4-FFF2-40B4-BE49-F238E27FC236}">
                  <a16:creationId xmlns:a16="http://schemas.microsoft.com/office/drawing/2014/main" id="{F68CF940-6F18-5F5C-B75A-C79AC9FE64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1" y="891"/>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76">
              <a:extLst>
                <a:ext uri="{FF2B5EF4-FFF2-40B4-BE49-F238E27FC236}">
                  <a16:creationId xmlns:a16="http://schemas.microsoft.com/office/drawing/2014/main" id="{421E2285-7955-2108-C343-3E6D538594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3" y="996"/>
              <a:ext cx="791"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 name="Picture 77">
              <a:extLst>
                <a:ext uri="{FF2B5EF4-FFF2-40B4-BE49-F238E27FC236}">
                  <a16:creationId xmlns:a16="http://schemas.microsoft.com/office/drawing/2014/main" id="{960D86E1-12F9-5F7F-1FF6-7E187A958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 y="903"/>
              <a:ext cx="215" cy="26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8">
              <a:extLst>
                <a:ext uri="{FF2B5EF4-FFF2-40B4-BE49-F238E27FC236}">
                  <a16:creationId xmlns:a16="http://schemas.microsoft.com/office/drawing/2014/main" id="{FE0B7F77-9354-68CB-91BD-ADF1507AB9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1" y="1002"/>
              <a:ext cx="554" cy="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497574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48BF37-B018-609A-7400-9F3E319B39AA}"/>
              </a:ext>
            </a:extLst>
          </p:cNvPr>
          <p:cNvSpPr>
            <a:spLocks noGrp="1"/>
          </p:cNvSpPr>
          <p:nvPr>
            <p:ph type="body" sz="quarter" idx="10"/>
          </p:nvPr>
        </p:nvSpPr>
        <p:spPr>
          <a:xfrm>
            <a:off x="1587197" y="340254"/>
            <a:ext cx="6530436" cy="530225"/>
          </a:xfrm>
        </p:spPr>
        <p:txBody>
          <a:bodyPr/>
          <a:lstStyle/>
          <a:p>
            <a:r>
              <a:rPr lang="en-CA" dirty="0"/>
              <a:t>3.3 </a:t>
            </a:r>
            <a:r>
              <a:rPr lang="zh-CN" altLang="en-US" dirty="0"/>
              <a:t>信息系统规划的常用方法</a:t>
            </a:r>
            <a:endParaRPr lang="en-CA" dirty="0"/>
          </a:p>
        </p:txBody>
      </p:sp>
      <p:pic>
        <p:nvPicPr>
          <p:cNvPr id="3" name="Picture 9">
            <a:extLst>
              <a:ext uri="{FF2B5EF4-FFF2-40B4-BE49-F238E27FC236}">
                <a16:creationId xmlns:a16="http://schemas.microsoft.com/office/drawing/2014/main" id="{B70FAFAB-478D-B78B-DB3E-B1B47F3C8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80" y="1706919"/>
            <a:ext cx="11715490" cy="390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5">
            <a:extLst>
              <a:ext uri="{FF2B5EF4-FFF2-40B4-BE49-F238E27FC236}">
                <a16:creationId xmlns:a16="http://schemas.microsoft.com/office/drawing/2014/main" id="{5F2B478E-3DDF-C7D0-9214-42779522E8A5}"/>
              </a:ext>
            </a:extLst>
          </p:cNvPr>
          <p:cNvGraphicFramePr>
            <a:graphicFrameLocks noChangeAspect="1"/>
          </p:cNvGraphicFramePr>
          <p:nvPr>
            <p:extLst>
              <p:ext uri="{D42A27DB-BD31-4B8C-83A1-F6EECF244321}">
                <p14:modId xmlns:p14="http://schemas.microsoft.com/office/powerpoint/2010/main" val="3213428489"/>
              </p:ext>
            </p:extLst>
          </p:nvPr>
        </p:nvGraphicFramePr>
        <p:xfrm>
          <a:off x="250955" y="1121132"/>
          <a:ext cx="4914900" cy="561975"/>
        </p:xfrm>
        <a:graphic>
          <a:graphicData uri="http://schemas.openxmlformats.org/presentationml/2006/ole">
            <mc:AlternateContent xmlns:mc="http://schemas.openxmlformats.org/markup-compatibility/2006">
              <mc:Choice xmlns:v="urn:schemas-microsoft-com:vml" Requires="v">
                <p:oleObj spid="_x0000_s20483" name="位图图像" r:id="rId4" imgW="4076190" imgH="561905" progId="Paint.Picture">
                  <p:embed/>
                </p:oleObj>
              </mc:Choice>
              <mc:Fallback>
                <p:oleObj name="位图图像" r:id="rId4" imgW="4076190" imgH="561905" progId="Paint.Picture">
                  <p:embed/>
                  <p:pic>
                    <p:nvPicPr>
                      <p:cNvPr id="1024005" name="Object 5">
                        <a:extLst>
                          <a:ext uri="{FF2B5EF4-FFF2-40B4-BE49-F238E27FC236}">
                            <a16:creationId xmlns:a16="http://schemas.microsoft.com/office/drawing/2014/main" id="{0CF52262-B857-D44E-B2C1-9B4FB68A2C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55" y="1121132"/>
                        <a:ext cx="491490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5" name="Text Box 6">
            <a:extLst>
              <a:ext uri="{FF2B5EF4-FFF2-40B4-BE49-F238E27FC236}">
                <a16:creationId xmlns:a16="http://schemas.microsoft.com/office/drawing/2014/main" id="{9735B58C-5BAA-5C21-37F0-CD1591C724CF}"/>
              </a:ext>
            </a:extLst>
          </p:cNvPr>
          <p:cNvSpPr txBox="1">
            <a:spLocks noChangeArrowheads="1"/>
          </p:cNvSpPr>
          <p:nvPr/>
        </p:nvSpPr>
        <p:spPr bwMode="auto">
          <a:xfrm>
            <a:off x="222380" y="1087794"/>
            <a:ext cx="5029200" cy="5084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nSpc>
                <a:spcPct val="110000"/>
              </a:lnSpc>
              <a:spcBef>
                <a:spcPct val="50000"/>
              </a:spcBef>
              <a:buClrTx/>
              <a:buFontTx/>
              <a:buNone/>
            </a:pPr>
            <a:r>
              <a:rPr kumimoji="1" lang="zh-CN" altLang="en-US" sz="2800" dirty="0">
                <a:solidFill>
                  <a:schemeClr val="bg1"/>
                </a:solidFill>
                <a:effectLst/>
                <a:latin typeface="宋体" panose="02010600030101010101" pitchFamily="2" charset="-122"/>
                <a:ea typeface="宋体" panose="02010600030101010101" pitchFamily="2" charset="-122"/>
              </a:rPr>
              <a:t>企业系统规划法（</a:t>
            </a:r>
            <a:r>
              <a:rPr kumimoji="1" lang="en-US" altLang="zh-CN" sz="2800" dirty="0">
                <a:solidFill>
                  <a:schemeClr val="bg1"/>
                </a:solidFill>
                <a:effectLst/>
                <a:latin typeface="宋体" panose="02010600030101010101" pitchFamily="2" charset="-122"/>
                <a:ea typeface="宋体" panose="02010600030101010101" pitchFamily="2" charset="-122"/>
              </a:rPr>
              <a:t>BSP）</a:t>
            </a:r>
            <a:endParaRPr lang="en-US" altLang="zh-CN" sz="2800" dirty="0">
              <a:solidFill>
                <a:schemeClr val="bg1"/>
              </a:solidFill>
              <a:effectLst/>
              <a:latin typeface="宋体" panose="02010600030101010101" pitchFamily="2" charset="-122"/>
              <a:ea typeface="宋体" panose="02010600030101010101" pitchFamily="2" charset="-122"/>
            </a:endParaRPr>
          </a:p>
        </p:txBody>
      </p:sp>
      <p:sp>
        <p:nvSpPr>
          <p:cNvPr id="6" name="Text Box 8">
            <a:extLst>
              <a:ext uri="{FF2B5EF4-FFF2-40B4-BE49-F238E27FC236}">
                <a16:creationId xmlns:a16="http://schemas.microsoft.com/office/drawing/2014/main" id="{9850B86E-12CF-9EAC-6655-1CE9502B9171}"/>
              </a:ext>
            </a:extLst>
          </p:cNvPr>
          <p:cNvSpPr txBox="1">
            <a:spLocks noChangeArrowheads="1"/>
          </p:cNvSpPr>
          <p:nvPr/>
        </p:nvSpPr>
        <p:spPr bwMode="auto">
          <a:xfrm>
            <a:off x="270005" y="1675169"/>
            <a:ext cx="1148656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Tx/>
              <a:buFontTx/>
              <a:buNone/>
            </a:pPr>
            <a:r>
              <a:rPr lang="zh-CN" altLang="en-US" sz="2200" b="0" dirty="0">
                <a:solidFill>
                  <a:srgbClr val="FFFF00"/>
                </a:solidFill>
                <a:effectLst/>
              </a:rPr>
              <a:t>    </a:t>
            </a:r>
            <a:r>
              <a:rPr lang="en-US" altLang="zh-CN" sz="2200" dirty="0">
                <a:solidFill>
                  <a:srgbClr val="FFFF00"/>
                </a:solidFill>
                <a:effectLst/>
              </a:rPr>
              <a:t>BSP</a:t>
            </a:r>
            <a:r>
              <a:rPr lang="zh-CN" altLang="en-US" sz="2200" dirty="0">
                <a:solidFill>
                  <a:srgbClr val="FFFF00"/>
                </a:solidFill>
                <a:effectLst/>
              </a:rPr>
              <a:t>是美国</a:t>
            </a:r>
            <a:r>
              <a:rPr lang="en-US" altLang="zh-CN" sz="2200" dirty="0">
                <a:solidFill>
                  <a:srgbClr val="FFFF00"/>
                </a:solidFill>
                <a:effectLst/>
              </a:rPr>
              <a:t>IBM</a:t>
            </a:r>
            <a:r>
              <a:rPr lang="zh-CN" altLang="en-US" sz="2200" dirty="0">
                <a:solidFill>
                  <a:srgbClr val="FFFF00"/>
                </a:solidFill>
                <a:effectLst/>
              </a:rPr>
              <a:t>公司在20世纪70年代初用于企业内部系统开发的一种方法。这种方法是基于用信息支持企业运行的思想，首先是自上而下地识别系统目标、识别企业的过程、识别数据，然后再自下而上地设计系统目标，最后把企业的目标转化为信息系统规划的全过程。</a:t>
            </a:r>
          </a:p>
        </p:txBody>
      </p:sp>
      <p:sp>
        <p:nvSpPr>
          <p:cNvPr id="7" name="Text Box 13">
            <a:extLst>
              <a:ext uri="{FF2B5EF4-FFF2-40B4-BE49-F238E27FC236}">
                <a16:creationId xmlns:a16="http://schemas.microsoft.com/office/drawing/2014/main" id="{E3E48A76-BBF8-C118-DC9E-80EC50D7CE36}"/>
              </a:ext>
            </a:extLst>
          </p:cNvPr>
          <p:cNvSpPr txBox="1">
            <a:spLocks noChangeArrowheads="1"/>
          </p:cNvSpPr>
          <p:nvPr/>
        </p:nvSpPr>
        <p:spPr bwMode="auto">
          <a:xfrm>
            <a:off x="141807" y="3140392"/>
            <a:ext cx="7555948"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buClr>
                <a:schemeClr val="tx2"/>
              </a:buClr>
              <a:buFont typeface="Wingdings" panose="05000000000000000000" pitchFamily="2" charset="2"/>
              <a:buNone/>
            </a:pPr>
            <a:r>
              <a:rPr lang="zh-CN" altLang="en-US" sz="2000" dirty="0">
                <a:solidFill>
                  <a:schemeClr val="bg1"/>
                </a:solidFill>
                <a:effectLst/>
                <a:latin typeface="Arial" panose="020B0604020202020204" pitchFamily="34" charset="0"/>
              </a:rPr>
              <a:t>（1）信息系统必须支持企业的目标</a:t>
            </a:r>
          </a:p>
          <a:p>
            <a:pPr>
              <a:lnSpc>
                <a:spcPct val="140000"/>
              </a:lnSpc>
              <a:buClrTx/>
              <a:buFontTx/>
              <a:buNone/>
            </a:pPr>
            <a:r>
              <a:rPr lang="zh-CN" altLang="en-US" sz="2000" dirty="0">
                <a:solidFill>
                  <a:schemeClr val="bg1"/>
                </a:solidFill>
                <a:effectLst/>
                <a:latin typeface="Arial" panose="020B0604020202020204" pitchFamily="34" charset="0"/>
              </a:rPr>
              <a:t>（2）系统的规划应当表达出企业各管理层次的需求</a:t>
            </a:r>
          </a:p>
          <a:p>
            <a:pPr>
              <a:lnSpc>
                <a:spcPct val="140000"/>
              </a:lnSpc>
              <a:buClrTx/>
              <a:buFontTx/>
              <a:buNone/>
            </a:pPr>
            <a:r>
              <a:rPr lang="zh-CN" altLang="en-US" sz="2000" dirty="0">
                <a:solidFill>
                  <a:schemeClr val="bg1"/>
                </a:solidFill>
                <a:effectLst/>
                <a:latin typeface="Arial" panose="020B0604020202020204" pitchFamily="34" charset="0"/>
              </a:rPr>
              <a:t>（3）信息系统能向整个企业提供一致的信息</a:t>
            </a:r>
          </a:p>
          <a:p>
            <a:pPr>
              <a:lnSpc>
                <a:spcPct val="140000"/>
              </a:lnSpc>
              <a:buClrTx/>
              <a:buFontTx/>
              <a:buNone/>
            </a:pPr>
            <a:r>
              <a:rPr lang="zh-CN" altLang="en-US" sz="2000" dirty="0">
                <a:solidFill>
                  <a:schemeClr val="bg1"/>
                </a:solidFill>
                <a:effectLst/>
                <a:latin typeface="Arial" panose="020B0604020202020204" pitchFamily="34" charset="0"/>
              </a:rPr>
              <a:t>（4）信息系统对组织机构和管理体制的变化具有适应性</a:t>
            </a:r>
          </a:p>
          <a:p>
            <a:pPr>
              <a:lnSpc>
                <a:spcPct val="140000"/>
              </a:lnSpc>
              <a:buClrTx/>
              <a:buFontTx/>
              <a:buNone/>
            </a:pPr>
            <a:r>
              <a:rPr lang="zh-CN" altLang="en-US" sz="2000" dirty="0">
                <a:solidFill>
                  <a:schemeClr val="bg1"/>
                </a:solidFill>
                <a:effectLst/>
                <a:latin typeface="Arial" panose="020B0604020202020204" pitchFamily="34" charset="0"/>
              </a:rPr>
              <a:t>（5）信息系统的战略由信息系统总体结构中的子系统开始实现</a:t>
            </a:r>
            <a:endParaRPr lang="zh-CN" altLang="en-US" sz="2000" dirty="0">
              <a:solidFill>
                <a:schemeClr val="bg1"/>
              </a:solidFill>
              <a:effectLst/>
              <a:latin typeface="Times New Roman" panose="02020603050405020304" pitchFamily="18" charset="0"/>
              <a:ea typeface="宋体" panose="02010600030101010101" pitchFamily="2" charset="-122"/>
            </a:endParaRPr>
          </a:p>
        </p:txBody>
      </p:sp>
      <p:sp>
        <p:nvSpPr>
          <p:cNvPr id="8" name="Rectangle 14">
            <a:extLst>
              <a:ext uri="{FF2B5EF4-FFF2-40B4-BE49-F238E27FC236}">
                <a16:creationId xmlns:a16="http://schemas.microsoft.com/office/drawing/2014/main" id="{98F96DDA-1C51-F024-B280-8FDED2287C0A}"/>
              </a:ext>
            </a:extLst>
          </p:cNvPr>
          <p:cNvSpPr>
            <a:spLocks noChangeArrowheads="1"/>
          </p:cNvSpPr>
          <p:nvPr/>
        </p:nvSpPr>
        <p:spPr bwMode="auto">
          <a:xfrm>
            <a:off x="621232" y="2683192"/>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Clr>
                <a:schemeClr val="tx2"/>
              </a:buClr>
              <a:buFont typeface="Wingdings" panose="05000000000000000000" pitchFamily="2" charset="2"/>
              <a:buNone/>
            </a:pPr>
            <a:r>
              <a:rPr lang="zh-CN" altLang="en-US" sz="2400">
                <a:solidFill>
                  <a:schemeClr val="bg1"/>
                </a:solidFill>
                <a:effectLst/>
              </a:rPr>
              <a:t> </a:t>
            </a:r>
            <a:r>
              <a:rPr lang="en-US" altLang="zh-CN" sz="2400">
                <a:solidFill>
                  <a:schemeClr val="bg1"/>
                </a:solidFill>
                <a:effectLst/>
              </a:rPr>
              <a:t>BSP</a:t>
            </a:r>
            <a:r>
              <a:rPr lang="zh-CN" altLang="en-US" sz="2400">
                <a:solidFill>
                  <a:schemeClr val="bg1"/>
                </a:solidFill>
                <a:effectLst/>
              </a:rPr>
              <a:t>方法的主要原则</a:t>
            </a:r>
          </a:p>
        </p:txBody>
      </p:sp>
      <p:pic>
        <p:nvPicPr>
          <p:cNvPr id="9" name="Picture 20">
            <a:extLst>
              <a:ext uri="{FF2B5EF4-FFF2-40B4-BE49-F238E27FC236}">
                <a16:creationId xmlns:a16="http://schemas.microsoft.com/office/drawing/2014/main" id="{8A0F33A5-3511-DECB-DF5C-7124772A2001}"/>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35469" y="2664142"/>
            <a:ext cx="561975" cy="5588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Tree>
    <p:extLst>
      <p:ext uri="{BB962C8B-B14F-4D97-AF65-F5344CB8AC3E}">
        <p14:creationId xmlns:p14="http://schemas.microsoft.com/office/powerpoint/2010/main" val="8958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7">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768DC1-4FC4-6256-12C3-F6D7707A8E80}"/>
              </a:ext>
            </a:extLst>
          </p:cNvPr>
          <p:cNvSpPr>
            <a:spLocks noGrp="1"/>
          </p:cNvSpPr>
          <p:nvPr>
            <p:ph type="body" sz="quarter" idx="10"/>
          </p:nvPr>
        </p:nvSpPr>
        <p:spPr>
          <a:xfrm>
            <a:off x="1587196" y="340254"/>
            <a:ext cx="6191251" cy="530225"/>
          </a:xfrm>
        </p:spPr>
        <p:txBody>
          <a:bodyPr/>
          <a:lstStyle/>
          <a:p>
            <a:r>
              <a:rPr lang="en-CA" dirty="0"/>
              <a:t>3.3 </a:t>
            </a:r>
            <a:r>
              <a:rPr lang="zh-CN" altLang="en-US" dirty="0"/>
              <a:t>信息系统规划的常用方法</a:t>
            </a:r>
            <a:endParaRPr lang="en-CA" dirty="0"/>
          </a:p>
          <a:p>
            <a:endParaRPr lang="en-CA" dirty="0"/>
          </a:p>
        </p:txBody>
      </p:sp>
      <p:sp>
        <p:nvSpPr>
          <p:cNvPr id="4" name="Text Box 4">
            <a:extLst>
              <a:ext uri="{FF2B5EF4-FFF2-40B4-BE49-F238E27FC236}">
                <a16:creationId xmlns:a16="http://schemas.microsoft.com/office/drawing/2014/main" id="{3B79E5C5-27ED-CD97-ACA5-9BB668C90516}"/>
              </a:ext>
            </a:extLst>
          </p:cNvPr>
          <p:cNvSpPr txBox="1">
            <a:spLocks noChangeArrowheads="1"/>
          </p:cNvSpPr>
          <p:nvPr/>
        </p:nvSpPr>
        <p:spPr bwMode="auto">
          <a:xfrm>
            <a:off x="1606248" y="2549979"/>
            <a:ext cx="1143000" cy="366713"/>
          </a:xfrm>
          <a:prstGeom prst="rect">
            <a:avLst/>
          </a:prstGeom>
          <a:gradFill rotWithShape="0">
            <a:gsLst>
              <a:gs pos="0">
                <a:srgbClr val="CC99FF"/>
              </a:gs>
              <a:gs pos="100000">
                <a:srgbClr val="66FF33"/>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rgbClr val="CC99FF"/>
            </a:extrusionClr>
            <a:contourClr>
              <a:srgbClr val="CC99FF"/>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flatTx/>
          </a:bodyPr>
          <a:lstStyle/>
          <a:p>
            <a:pPr algn="ctr">
              <a:spcBef>
                <a:spcPct val="50000"/>
              </a:spcBef>
              <a:buClrTx/>
              <a:buFontTx/>
              <a:buNone/>
            </a:pPr>
            <a:r>
              <a:rPr lang="zh-CN" altLang="en-US" sz="1800">
                <a:solidFill>
                  <a:srgbClr val="2170FF"/>
                </a:solidFill>
                <a:effectLst/>
                <a:latin typeface="Arial" panose="020B0604020202020204" pitchFamily="34" charset="0"/>
                <a:ea typeface="宋体" panose="02010600030101010101" pitchFamily="2" charset="-122"/>
              </a:rPr>
              <a:t>企业目标</a:t>
            </a:r>
          </a:p>
        </p:txBody>
      </p:sp>
      <p:sp>
        <p:nvSpPr>
          <p:cNvPr id="6" name="Text Box 32">
            <a:extLst>
              <a:ext uri="{FF2B5EF4-FFF2-40B4-BE49-F238E27FC236}">
                <a16:creationId xmlns:a16="http://schemas.microsoft.com/office/drawing/2014/main" id="{97FE0378-D13B-9178-8D16-AAAAE9C8309D}"/>
              </a:ext>
            </a:extLst>
          </p:cNvPr>
          <p:cNvSpPr txBox="1">
            <a:spLocks noChangeArrowheads="1"/>
          </p:cNvSpPr>
          <p:nvPr/>
        </p:nvSpPr>
        <p:spPr bwMode="auto">
          <a:xfrm>
            <a:off x="2854023" y="3111954"/>
            <a:ext cx="1114425" cy="366713"/>
          </a:xfrm>
          <a:prstGeom prst="rect">
            <a:avLst/>
          </a:prstGeom>
          <a:gradFill rotWithShape="0">
            <a:gsLst>
              <a:gs pos="0">
                <a:srgbClr val="CC99FF"/>
              </a:gs>
              <a:gs pos="100000">
                <a:srgbClr val="66FF33"/>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rgbClr val="CC99FF"/>
            </a:extrusionClr>
            <a:contourClr>
              <a:srgbClr val="CC99FF"/>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flatTx/>
          </a:bodyPr>
          <a:lstStyle/>
          <a:p>
            <a:pPr algn="ctr">
              <a:spcBef>
                <a:spcPct val="50000"/>
              </a:spcBef>
              <a:buClrTx/>
              <a:buFontTx/>
              <a:buNone/>
            </a:pPr>
            <a:r>
              <a:rPr lang="zh-CN" altLang="en-US" sz="1800">
                <a:solidFill>
                  <a:srgbClr val="2170FF"/>
                </a:solidFill>
                <a:effectLst/>
                <a:latin typeface="Arial" panose="020B0604020202020204" pitchFamily="34" charset="0"/>
                <a:ea typeface="宋体" panose="02010600030101010101" pitchFamily="2" charset="-122"/>
              </a:rPr>
              <a:t>企业过程</a:t>
            </a:r>
          </a:p>
        </p:txBody>
      </p:sp>
      <p:sp>
        <p:nvSpPr>
          <p:cNvPr id="8" name="Text Box 33">
            <a:extLst>
              <a:ext uri="{FF2B5EF4-FFF2-40B4-BE49-F238E27FC236}">
                <a16:creationId xmlns:a16="http://schemas.microsoft.com/office/drawing/2014/main" id="{C142D7BA-A8D6-B423-6C2B-66009719A020}"/>
              </a:ext>
            </a:extLst>
          </p:cNvPr>
          <p:cNvSpPr txBox="1">
            <a:spLocks noChangeArrowheads="1"/>
          </p:cNvSpPr>
          <p:nvPr/>
        </p:nvSpPr>
        <p:spPr bwMode="auto">
          <a:xfrm>
            <a:off x="4016073" y="3797754"/>
            <a:ext cx="1114425" cy="366713"/>
          </a:xfrm>
          <a:prstGeom prst="rect">
            <a:avLst/>
          </a:prstGeom>
          <a:gradFill rotWithShape="0">
            <a:gsLst>
              <a:gs pos="0">
                <a:srgbClr val="CC99FF"/>
              </a:gs>
              <a:gs pos="100000">
                <a:srgbClr val="66FF33"/>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rgbClr val="CC99FF"/>
            </a:extrusionClr>
            <a:contourClr>
              <a:srgbClr val="CC99FF"/>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flatTx/>
          </a:bodyPr>
          <a:lstStyle/>
          <a:p>
            <a:pPr algn="ctr">
              <a:spcBef>
                <a:spcPct val="50000"/>
              </a:spcBef>
              <a:buClrTx/>
              <a:buFontTx/>
              <a:buNone/>
            </a:pPr>
            <a:r>
              <a:rPr lang="zh-CN" altLang="en-US" sz="1800">
                <a:solidFill>
                  <a:srgbClr val="2170FF"/>
                </a:solidFill>
                <a:effectLst/>
                <a:latin typeface="Arial" panose="020B0604020202020204" pitchFamily="34" charset="0"/>
                <a:ea typeface="宋体" panose="02010600030101010101" pitchFamily="2" charset="-122"/>
              </a:rPr>
              <a:t>数据分析</a:t>
            </a:r>
          </a:p>
        </p:txBody>
      </p:sp>
      <p:sp>
        <p:nvSpPr>
          <p:cNvPr id="10" name="Text Box 34">
            <a:extLst>
              <a:ext uri="{FF2B5EF4-FFF2-40B4-BE49-F238E27FC236}">
                <a16:creationId xmlns:a16="http://schemas.microsoft.com/office/drawing/2014/main" id="{779A4BEA-AB29-2CD8-8DF4-B2DF2987EB0B}"/>
              </a:ext>
            </a:extLst>
          </p:cNvPr>
          <p:cNvSpPr txBox="1">
            <a:spLocks noChangeArrowheads="1"/>
          </p:cNvSpPr>
          <p:nvPr/>
        </p:nvSpPr>
        <p:spPr bwMode="auto">
          <a:xfrm>
            <a:off x="5359098" y="4435929"/>
            <a:ext cx="1685925" cy="366713"/>
          </a:xfrm>
          <a:prstGeom prst="rect">
            <a:avLst/>
          </a:prstGeom>
          <a:gradFill rotWithShape="0">
            <a:gsLst>
              <a:gs pos="0">
                <a:srgbClr val="CC99FF"/>
              </a:gs>
              <a:gs pos="100000">
                <a:srgbClr val="66FF33"/>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rgbClr val="CC99FF"/>
            </a:extrusionClr>
            <a:contourClr>
              <a:srgbClr val="CC99FF"/>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flatTx/>
          </a:bodyPr>
          <a:lstStyle/>
          <a:p>
            <a:pPr algn="ctr">
              <a:spcBef>
                <a:spcPct val="50000"/>
              </a:spcBef>
              <a:buClrTx/>
              <a:buFontTx/>
              <a:buNone/>
            </a:pPr>
            <a:r>
              <a:rPr lang="zh-CN" altLang="en-US" sz="1800">
                <a:solidFill>
                  <a:srgbClr val="2170FF"/>
                </a:solidFill>
                <a:effectLst/>
                <a:latin typeface="Arial" panose="020B0604020202020204" pitchFamily="34" charset="0"/>
                <a:ea typeface="宋体" panose="02010600030101010101" pitchFamily="2" charset="-122"/>
              </a:rPr>
              <a:t>数据分类</a:t>
            </a:r>
          </a:p>
        </p:txBody>
      </p:sp>
      <p:sp>
        <p:nvSpPr>
          <p:cNvPr id="12" name="Text Box 35">
            <a:extLst>
              <a:ext uri="{FF2B5EF4-FFF2-40B4-BE49-F238E27FC236}">
                <a16:creationId xmlns:a16="http://schemas.microsoft.com/office/drawing/2014/main" id="{976A8474-4154-131A-FEA4-989C469EA44E}"/>
              </a:ext>
            </a:extLst>
          </p:cNvPr>
          <p:cNvSpPr txBox="1">
            <a:spLocks noChangeArrowheads="1"/>
          </p:cNvSpPr>
          <p:nvPr/>
        </p:nvSpPr>
        <p:spPr bwMode="auto">
          <a:xfrm>
            <a:off x="7130748" y="3854904"/>
            <a:ext cx="1114425" cy="366713"/>
          </a:xfrm>
          <a:prstGeom prst="rect">
            <a:avLst/>
          </a:prstGeom>
          <a:gradFill rotWithShape="0">
            <a:gsLst>
              <a:gs pos="0">
                <a:srgbClr val="66FF33"/>
              </a:gs>
              <a:gs pos="100000">
                <a:srgbClr val="FFFF00"/>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rgbClr val="66FF33"/>
            </a:extrusionClr>
            <a:contourClr>
              <a:srgbClr val="66FF33"/>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flatTx/>
          </a:bodyPr>
          <a:lstStyle/>
          <a:p>
            <a:pPr algn="ctr">
              <a:spcBef>
                <a:spcPct val="50000"/>
              </a:spcBef>
              <a:buClrTx/>
              <a:buFontTx/>
              <a:buNone/>
            </a:pPr>
            <a:r>
              <a:rPr lang="zh-CN" altLang="en-US" sz="1800">
                <a:solidFill>
                  <a:srgbClr val="2170FF"/>
                </a:solidFill>
                <a:effectLst/>
                <a:latin typeface="Arial" panose="020B0604020202020204" pitchFamily="34" charset="0"/>
                <a:ea typeface="宋体" panose="02010600030101010101" pitchFamily="2" charset="-122"/>
              </a:rPr>
              <a:t>系统结构</a:t>
            </a:r>
          </a:p>
        </p:txBody>
      </p:sp>
      <p:sp>
        <p:nvSpPr>
          <p:cNvPr id="14" name="Text Box 36">
            <a:extLst>
              <a:ext uri="{FF2B5EF4-FFF2-40B4-BE49-F238E27FC236}">
                <a16:creationId xmlns:a16="http://schemas.microsoft.com/office/drawing/2014/main" id="{EA86400A-B7FB-25D0-822E-A99E29637F15}"/>
              </a:ext>
            </a:extLst>
          </p:cNvPr>
          <p:cNvSpPr txBox="1">
            <a:spLocks noChangeArrowheads="1"/>
          </p:cNvSpPr>
          <p:nvPr/>
        </p:nvSpPr>
        <p:spPr bwMode="auto">
          <a:xfrm>
            <a:off x="8254698" y="3207204"/>
            <a:ext cx="1114425" cy="366713"/>
          </a:xfrm>
          <a:prstGeom prst="rect">
            <a:avLst/>
          </a:prstGeom>
          <a:gradFill rotWithShape="0">
            <a:gsLst>
              <a:gs pos="0">
                <a:srgbClr val="66FF33"/>
              </a:gs>
              <a:gs pos="100000">
                <a:srgbClr val="FFFF00"/>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rgbClr val="66FF33"/>
            </a:extrusionClr>
            <a:contourClr>
              <a:srgbClr val="66FF33"/>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flatTx/>
          </a:bodyPr>
          <a:lstStyle/>
          <a:p>
            <a:pPr algn="ctr">
              <a:spcBef>
                <a:spcPct val="50000"/>
              </a:spcBef>
              <a:buClrTx/>
              <a:buFontTx/>
              <a:buNone/>
            </a:pPr>
            <a:r>
              <a:rPr lang="zh-CN" altLang="en-US" sz="1800">
                <a:solidFill>
                  <a:srgbClr val="2170FF"/>
                </a:solidFill>
                <a:effectLst/>
                <a:latin typeface="Arial" panose="020B0604020202020204" pitchFamily="34" charset="0"/>
                <a:ea typeface="宋体" panose="02010600030101010101" pitchFamily="2" charset="-122"/>
              </a:rPr>
              <a:t>系统功能</a:t>
            </a:r>
          </a:p>
        </p:txBody>
      </p:sp>
      <p:sp>
        <p:nvSpPr>
          <p:cNvPr id="16" name="Text Box 37">
            <a:extLst>
              <a:ext uri="{FF2B5EF4-FFF2-40B4-BE49-F238E27FC236}">
                <a16:creationId xmlns:a16="http://schemas.microsoft.com/office/drawing/2014/main" id="{2B1963A2-B620-5E59-DD22-C776DCAE66C2}"/>
              </a:ext>
            </a:extLst>
          </p:cNvPr>
          <p:cNvSpPr txBox="1">
            <a:spLocks noChangeArrowheads="1"/>
          </p:cNvSpPr>
          <p:nvPr/>
        </p:nvSpPr>
        <p:spPr bwMode="auto">
          <a:xfrm>
            <a:off x="9492948" y="2540454"/>
            <a:ext cx="1114425" cy="366713"/>
          </a:xfrm>
          <a:prstGeom prst="rect">
            <a:avLst/>
          </a:prstGeom>
          <a:gradFill rotWithShape="0">
            <a:gsLst>
              <a:gs pos="0">
                <a:srgbClr val="66FF33"/>
              </a:gs>
              <a:gs pos="100000">
                <a:srgbClr val="FFFF00"/>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rgbClr val="66FF33"/>
            </a:extrusionClr>
            <a:contourClr>
              <a:srgbClr val="66FF33"/>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flatTx/>
          </a:bodyPr>
          <a:lstStyle/>
          <a:p>
            <a:pPr algn="ctr">
              <a:spcBef>
                <a:spcPct val="50000"/>
              </a:spcBef>
              <a:buClrTx/>
              <a:buFontTx/>
              <a:buNone/>
            </a:pPr>
            <a:r>
              <a:rPr lang="zh-CN" altLang="en-US" sz="1800">
                <a:solidFill>
                  <a:srgbClr val="2170FF"/>
                </a:solidFill>
                <a:effectLst/>
                <a:latin typeface="Arial" panose="020B0604020202020204" pitchFamily="34" charset="0"/>
                <a:ea typeface="宋体" panose="02010600030101010101" pitchFamily="2" charset="-122"/>
              </a:rPr>
              <a:t>系统目标</a:t>
            </a:r>
          </a:p>
        </p:txBody>
      </p:sp>
      <p:sp>
        <p:nvSpPr>
          <p:cNvPr id="18" name="Line 46">
            <a:extLst>
              <a:ext uri="{FF2B5EF4-FFF2-40B4-BE49-F238E27FC236}">
                <a16:creationId xmlns:a16="http://schemas.microsoft.com/office/drawing/2014/main" id="{F7010D93-E88E-4909-6104-AAF9632FB660}"/>
              </a:ext>
            </a:extLst>
          </p:cNvPr>
          <p:cNvSpPr>
            <a:spLocks noChangeShapeType="1"/>
          </p:cNvSpPr>
          <p:nvPr/>
        </p:nvSpPr>
        <p:spPr bwMode="auto">
          <a:xfrm>
            <a:off x="1691973" y="5493204"/>
            <a:ext cx="4533900" cy="0"/>
          </a:xfrm>
          <a:prstGeom prst="line">
            <a:avLst/>
          </a:prstGeom>
          <a:noFill/>
          <a:ln w="38100">
            <a:solidFill>
              <a:srgbClr val="CC0099"/>
            </a:solidFill>
            <a:miter lim="800000"/>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0" name="Line 51">
            <a:extLst>
              <a:ext uri="{FF2B5EF4-FFF2-40B4-BE49-F238E27FC236}">
                <a16:creationId xmlns:a16="http://schemas.microsoft.com/office/drawing/2014/main" id="{EF5955B9-16D1-1077-66B9-C2A46AD6750E}"/>
              </a:ext>
            </a:extLst>
          </p:cNvPr>
          <p:cNvSpPr>
            <a:spLocks noChangeShapeType="1"/>
          </p:cNvSpPr>
          <p:nvPr/>
        </p:nvSpPr>
        <p:spPr bwMode="auto">
          <a:xfrm>
            <a:off x="6235398" y="5274129"/>
            <a:ext cx="0" cy="466725"/>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p>
            <a:endParaRPr lang="en-CA"/>
          </a:p>
        </p:txBody>
      </p:sp>
      <p:sp>
        <p:nvSpPr>
          <p:cNvPr id="22" name="Line 52">
            <a:extLst>
              <a:ext uri="{FF2B5EF4-FFF2-40B4-BE49-F238E27FC236}">
                <a16:creationId xmlns:a16="http://schemas.microsoft.com/office/drawing/2014/main" id="{1421DF6E-E4F7-B0FC-4754-0487B69DDDE1}"/>
              </a:ext>
            </a:extLst>
          </p:cNvPr>
          <p:cNvSpPr>
            <a:spLocks noChangeShapeType="1"/>
          </p:cNvSpPr>
          <p:nvPr/>
        </p:nvSpPr>
        <p:spPr bwMode="auto">
          <a:xfrm>
            <a:off x="1682448" y="5255079"/>
            <a:ext cx="0" cy="466725"/>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p>
            <a:endParaRPr lang="en-CA"/>
          </a:p>
        </p:txBody>
      </p:sp>
      <p:sp>
        <p:nvSpPr>
          <p:cNvPr id="24" name="Text Box 53">
            <a:extLst>
              <a:ext uri="{FF2B5EF4-FFF2-40B4-BE49-F238E27FC236}">
                <a16:creationId xmlns:a16="http://schemas.microsoft.com/office/drawing/2014/main" id="{84D7E3A1-27DB-7D66-4732-30C65A8C725D}"/>
              </a:ext>
            </a:extLst>
          </p:cNvPr>
          <p:cNvSpPr txBox="1">
            <a:spLocks noChangeArrowheads="1"/>
          </p:cNvSpPr>
          <p:nvPr/>
        </p:nvSpPr>
        <p:spPr bwMode="auto">
          <a:xfrm>
            <a:off x="3892248" y="5131254"/>
            <a:ext cx="962025"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1800">
                <a:solidFill>
                  <a:srgbClr val="D60093"/>
                </a:solidFill>
                <a:effectLst>
                  <a:outerShdw blurRad="38100" dist="38100" dir="2700000" algn="tl">
                    <a:srgbClr val="C0C0C0"/>
                  </a:outerShdw>
                </a:effectLst>
                <a:latin typeface="Arial" panose="020B0604020202020204" pitchFamily="34" charset="0"/>
                <a:ea typeface="宋体" panose="02010600030101010101" pitchFamily="2" charset="-122"/>
              </a:rPr>
              <a:t>规划</a:t>
            </a:r>
          </a:p>
        </p:txBody>
      </p:sp>
      <p:sp>
        <p:nvSpPr>
          <p:cNvPr id="26" name="Line 54">
            <a:extLst>
              <a:ext uri="{FF2B5EF4-FFF2-40B4-BE49-F238E27FC236}">
                <a16:creationId xmlns:a16="http://schemas.microsoft.com/office/drawing/2014/main" id="{B0DC37B2-7E9C-C843-332D-F453DA829F5A}"/>
              </a:ext>
            </a:extLst>
          </p:cNvPr>
          <p:cNvSpPr>
            <a:spLocks noChangeShapeType="1"/>
          </p:cNvSpPr>
          <p:nvPr/>
        </p:nvSpPr>
        <p:spPr bwMode="auto">
          <a:xfrm flipV="1">
            <a:off x="6263973" y="5493204"/>
            <a:ext cx="4286250" cy="0"/>
          </a:xfrm>
          <a:prstGeom prst="line">
            <a:avLst/>
          </a:prstGeom>
          <a:noFill/>
          <a:ln w="38100">
            <a:solidFill>
              <a:srgbClr val="CC0099"/>
            </a:solidFill>
            <a:miter lim="800000"/>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28" name="Line 55">
            <a:extLst>
              <a:ext uri="{FF2B5EF4-FFF2-40B4-BE49-F238E27FC236}">
                <a16:creationId xmlns:a16="http://schemas.microsoft.com/office/drawing/2014/main" id="{6EE2CD56-3D09-BE22-29D6-AB9B1002F272}"/>
              </a:ext>
            </a:extLst>
          </p:cNvPr>
          <p:cNvSpPr>
            <a:spLocks noChangeShapeType="1"/>
          </p:cNvSpPr>
          <p:nvPr/>
        </p:nvSpPr>
        <p:spPr bwMode="auto">
          <a:xfrm>
            <a:off x="10578798" y="5245554"/>
            <a:ext cx="0" cy="466725"/>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p>
            <a:endParaRPr lang="en-CA"/>
          </a:p>
        </p:txBody>
      </p:sp>
      <p:sp>
        <p:nvSpPr>
          <p:cNvPr id="30" name="Text Box 57">
            <a:extLst>
              <a:ext uri="{FF2B5EF4-FFF2-40B4-BE49-F238E27FC236}">
                <a16:creationId xmlns:a16="http://schemas.microsoft.com/office/drawing/2014/main" id="{7A1D31BD-5B7F-0164-6BA6-C8D776BB4C2D}"/>
              </a:ext>
            </a:extLst>
          </p:cNvPr>
          <p:cNvSpPr txBox="1">
            <a:spLocks noChangeArrowheads="1"/>
          </p:cNvSpPr>
          <p:nvPr/>
        </p:nvSpPr>
        <p:spPr bwMode="auto">
          <a:xfrm>
            <a:off x="7778448" y="5121729"/>
            <a:ext cx="962025"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1800">
                <a:solidFill>
                  <a:srgbClr val="D60093"/>
                </a:solidFill>
                <a:effectLst>
                  <a:outerShdw blurRad="38100" dist="38100" dir="2700000" algn="tl">
                    <a:srgbClr val="C0C0C0"/>
                  </a:outerShdw>
                </a:effectLst>
                <a:latin typeface="Arial" panose="020B0604020202020204" pitchFamily="34" charset="0"/>
                <a:ea typeface="宋体" panose="02010600030101010101" pitchFamily="2" charset="-122"/>
              </a:rPr>
              <a:t>实现</a:t>
            </a:r>
          </a:p>
        </p:txBody>
      </p:sp>
      <p:sp>
        <p:nvSpPr>
          <p:cNvPr id="32" name="Text Box 59">
            <a:extLst>
              <a:ext uri="{FF2B5EF4-FFF2-40B4-BE49-F238E27FC236}">
                <a16:creationId xmlns:a16="http://schemas.microsoft.com/office/drawing/2014/main" id="{04D3CC6C-DACD-3E31-9EF6-1F79F9CB3B0C}"/>
              </a:ext>
            </a:extLst>
          </p:cNvPr>
          <p:cNvSpPr txBox="1">
            <a:spLocks noChangeArrowheads="1"/>
          </p:cNvSpPr>
          <p:nvPr/>
        </p:nvSpPr>
        <p:spPr bwMode="auto">
          <a:xfrm>
            <a:off x="2368248" y="1665742"/>
            <a:ext cx="730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Clr>
                <a:schemeClr val="tx2"/>
              </a:buClr>
              <a:buFont typeface="Wingdings" panose="05000000000000000000" pitchFamily="2" charset="2"/>
              <a:buNone/>
            </a:pPr>
            <a:r>
              <a:rPr lang="zh-CN" altLang="en-US" sz="2400" b="0">
                <a:effectLst/>
                <a:latin typeface="Times New Roman" panose="02020603050405020304" pitchFamily="18" charset="0"/>
                <a:ea typeface="宋体" panose="02010600030101010101" pitchFamily="2" charset="-122"/>
              </a:rPr>
              <a:t> </a:t>
            </a:r>
            <a:r>
              <a:rPr lang="en-US" altLang="zh-CN" sz="2400">
                <a:effectLst/>
                <a:latin typeface="Times New Roman" panose="02020603050405020304" pitchFamily="18" charset="0"/>
                <a:ea typeface="宋体" panose="02010600030101010101" pitchFamily="2" charset="-122"/>
              </a:rPr>
              <a:t>BSP</a:t>
            </a:r>
            <a:r>
              <a:rPr lang="zh-CN" altLang="en-US" sz="2400">
                <a:effectLst/>
                <a:latin typeface="Times New Roman" panose="02020603050405020304" pitchFamily="18" charset="0"/>
                <a:ea typeface="宋体" panose="02010600030101010101" pitchFamily="2" charset="-122"/>
              </a:rPr>
              <a:t>方法采用自上而下的分析和自下而上的实施策略</a:t>
            </a:r>
            <a:r>
              <a:rPr lang="zh-CN" altLang="en-US" sz="2800" b="0">
                <a:effectLst/>
                <a:latin typeface="Times New Roman" panose="02020603050405020304" pitchFamily="18" charset="0"/>
                <a:ea typeface="宋体" panose="02010600030101010101" pitchFamily="2" charset="-122"/>
              </a:rPr>
              <a:t> </a:t>
            </a:r>
          </a:p>
        </p:txBody>
      </p:sp>
      <p:sp>
        <p:nvSpPr>
          <p:cNvPr id="34" name="Text Box 68">
            <a:extLst>
              <a:ext uri="{FF2B5EF4-FFF2-40B4-BE49-F238E27FC236}">
                <a16:creationId xmlns:a16="http://schemas.microsoft.com/office/drawing/2014/main" id="{8C2FC9A4-5C80-AA77-575A-03CAF16BD203}"/>
              </a:ext>
            </a:extLst>
          </p:cNvPr>
          <p:cNvSpPr txBox="1">
            <a:spLocks noChangeArrowheads="1"/>
          </p:cNvSpPr>
          <p:nvPr/>
        </p:nvSpPr>
        <p:spPr bwMode="auto">
          <a:xfrm>
            <a:off x="2492073" y="1121229"/>
            <a:ext cx="32861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nSpc>
                <a:spcPct val="110000"/>
              </a:lnSpc>
              <a:spcBef>
                <a:spcPct val="50000"/>
              </a:spcBef>
              <a:buClrTx/>
              <a:buFontTx/>
              <a:buNone/>
            </a:pPr>
            <a:r>
              <a:rPr kumimoji="1" lang="en-US" altLang="zh-CN" sz="2800">
                <a:solidFill>
                  <a:srgbClr val="2170FF"/>
                </a:solidFill>
                <a:effectLst/>
                <a:latin typeface="宋体" panose="02010600030101010101" pitchFamily="2" charset="-122"/>
                <a:ea typeface="宋体" panose="02010600030101010101" pitchFamily="2" charset="-122"/>
              </a:rPr>
              <a:t>BSP</a:t>
            </a:r>
            <a:r>
              <a:rPr kumimoji="1" lang="zh-CN" altLang="en-US" sz="2800">
                <a:solidFill>
                  <a:srgbClr val="2170FF"/>
                </a:solidFill>
                <a:effectLst/>
                <a:latin typeface="宋体" panose="02010600030101010101" pitchFamily="2" charset="-122"/>
                <a:ea typeface="宋体" panose="02010600030101010101" pitchFamily="2" charset="-122"/>
              </a:rPr>
              <a:t>方法的工作策略</a:t>
            </a:r>
            <a:endParaRPr lang="zh-CN" altLang="en-US" sz="2800">
              <a:solidFill>
                <a:srgbClr val="2170FF"/>
              </a:solidFill>
              <a:effectLst/>
              <a:latin typeface="宋体" panose="02010600030101010101" pitchFamily="2" charset="-122"/>
              <a:ea typeface="宋体" panose="02010600030101010101" pitchFamily="2" charset="-122"/>
            </a:endParaRPr>
          </a:p>
        </p:txBody>
      </p:sp>
      <p:pic>
        <p:nvPicPr>
          <p:cNvPr id="36" name="Picture 69">
            <a:extLst>
              <a:ext uri="{FF2B5EF4-FFF2-40B4-BE49-F238E27FC236}">
                <a16:creationId xmlns:a16="http://schemas.microsoft.com/office/drawing/2014/main" id="{D4F8D2B1-96FE-B424-8019-66051546D4D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904698" y="1173617"/>
            <a:ext cx="561975" cy="5588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38" name="Text Box 70">
            <a:extLst>
              <a:ext uri="{FF2B5EF4-FFF2-40B4-BE49-F238E27FC236}">
                <a16:creationId xmlns:a16="http://schemas.microsoft.com/office/drawing/2014/main" id="{BAD5BA74-073A-69E1-19FE-E00102477101}"/>
              </a:ext>
            </a:extLst>
          </p:cNvPr>
          <p:cNvSpPr txBox="1">
            <a:spLocks noChangeArrowheads="1"/>
          </p:cNvSpPr>
          <p:nvPr/>
        </p:nvSpPr>
        <p:spPr bwMode="auto">
          <a:xfrm>
            <a:off x="3304873" y="6317117"/>
            <a:ext cx="5695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Clr>
                <a:schemeClr val="tx2"/>
              </a:buClr>
              <a:buFont typeface="Wingdings" panose="05000000000000000000" pitchFamily="2" charset="2"/>
              <a:buNone/>
            </a:pPr>
            <a:r>
              <a:rPr lang="zh-CN" altLang="en-US" sz="2400" b="0">
                <a:effectLst/>
                <a:latin typeface="Times New Roman" panose="02020603050405020304" pitchFamily="18" charset="0"/>
                <a:ea typeface="宋体" panose="02010600030101010101" pitchFamily="2" charset="-122"/>
              </a:rPr>
              <a:t> </a:t>
            </a:r>
            <a:r>
              <a:rPr lang="en-US" altLang="zh-CN" sz="2400">
                <a:effectLst/>
                <a:latin typeface="Times New Roman" panose="02020603050405020304" pitchFamily="18" charset="0"/>
                <a:ea typeface="宋体" panose="02010600030101010101" pitchFamily="2" charset="-122"/>
              </a:rPr>
              <a:t>BSP</a:t>
            </a:r>
            <a:r>
              <a:rPr lang="zh-CN" altLang="en-US" sz="2400">
                <a:effectLst/>
                <a:latin typeface="Times New Roman" panose="02020603050405020304" pitchFamily="18" charset="0"/>
                <a:ea typeface="宋体" panose="02010600030101010101" pitchFamily="2" charset="-122"/>
              </a:rPr>
              <a:t>是最早应用面向过程管理思想的方法</a:t>
            </a:r>
            <a:endParaRPr lang="zh-CN" altLang="en-US" sz="2800" b="0">
              <a:effectLst/>
              <a:latin typeface="Times New Roman" panose="02020603050405020304" pitchFamily="18" charset="0"/>
              <a:ea typeface="宋体" panose="02010600030101010101" pitchFamily="2" charset="-122"/>
            </a:endParaRPr>
          </a:p>
        </p:txBody>
      </p:sp>
      <p:pic>
        <p:nvPicPr>
          <p:cNvPr id="40" name="Picture 73">
            <a:extLst>
              <a:ext uri="{FF2B5EF4-FFF2-40B4-BE49-F238E27FC236}">
                <a16:creationId xmlns:a16="http://schemas.microsoft.com/office/drawing/2014/main" id="{CDA125A3-EBE2-A072-AB8E-6B39D71594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87198" y="5759904"/>
            <a:ext cx="8975725" cy="222250"/>
          </a:xfrm>
          <a:prstGeom prst="rect">
            <a:avLst/>
          </a:prstGeom>
          <a:noFill/>
          <a:extLst>
            <a:ext uri="{909E8E84-426E-40DD-AFC4-6F175D3DCCD1}">
              <a14:hiddenFill xmlns:a14="http://schemas.microsoft.com/office/drawing/2010/main">
                <a:solidFill>
                  <a:srgbClr val="FFFFFF"/>
                </a:solidFill>
              </a14:hiddenFill>
            </a:ext>
          </a:extLst>
        </p:spPr>
      </p:pic>
      <p:sp>
        <p:nvSpPr>
          <p:cNvPr id="42" name="Freeform 80">
            <a:extLst>
              <a:ext uri="{FF2B5EF4-FFF2-40B4-BE49-F238E27FC236}">
                <a16:creationId xmlns:a16="http://schemas.microsoft.com/office/drawing/2014/main" id="{47F4C296-0087-5AAA-6A75-13E416678545}"/>
              </a:ext>
            </a:extLst>
          </p:cNvPr>
          <p:cNvSpPr>
            <a:spLocks/>
          </p:cNvSpPr>
          <p:nvPr/>
        </p:nvSpPr>
        <p:spPr bwMode="auto">
          <a:xfrm>
            <a:off x="1726898" y="3007179"/>
            <a:ext cx="3178175" cy="2139950"/>
          </a:xfrm>
          <a:custGeom>
            <a:avLst/>
            <a:gdLst>
              <a:gd name="T0" fmla="*/ 271 w 2002"/>
              <a:gd name="T1" fmla="*/ 0 h 1348"/>
              <a:gd name="T2" fmla="*/ 287 w 2002"/>
              <a:gd name="T3" fmla="*/ 44 h 1348"/>
              <a:gd name="T4" fmla="*/ 308 w 2002"/>
              <a:gd name="T5" fmla="*/ 99 h 1348"/>
              <a:gd name="T6" fmla="*/ 329 w 2002"/>
              <a:gd name="T7" fmla="*/ 144 h 1348"/>
              <a:gd name="T8" fmla="*/ 351 w 2002"/>
              <a:gd name="T9" fmla="*/ 194 h 1348"/>
              <a:gd name="T10" fmla="*/ 378 w 2002"/>
              <a:gd name="T11" fmla="*/ 244 h 1348"/>
              <a:gd name="T12" fmla="*/ 407 w 2002"/>
              <a:gd name="T13" fmla="*/ 290 h 1348"/>
              <a:gd name="T14" fmla="*/ 432 w 2002"/>
              <a:gd name="T15" fmla="*/ 328 h 1348"/>
              <a:gd name="T16" fmla="*/ 462 w 2002"/>
              <a:gd name="T17" fmla="*/ 369 h 1348"/>
              <a:gd name="T18" fmla="*/ 493 w 2002"/>
              <a:gd name="T19" fmla="*/ 412 h 1348"/>
              <a:gd name="T20" fmla="*/ 518 w 2002"/>
              <a:gd name="T21" fmla="*/ 446 h 1348"/>
              <a:gd name="T22" fmla="*/ 558 w 2002"/>
              <a:gd name="T23" fmla="*/ 491 h 1348"/>
              <a:gd name="T24" fmla="*/ 607 w 2002"/>
              <a:gd name="T25" fmla="*/ 546 h 1348"/>
              <a:gd name="T26" fmla="*/ 659 w 2002"/>
              <a:gd name="T27" fmla="*/ 597 h 1348"/>
              <a:gd name="T28" fmla="*/ 715 w 2002"/>
              <a:gd name="T29" fmla="*/ 644 h 1348"/>
              <a:gd name="T30" fmla="*/ 771 w 2002"/>
              <a:gd name="T31" fmla="*/ 687 h 1348"/>
              <a:gd name="T32" fmla="*/ 838 w 2002"/>
              <a:gd name="T33" fmla="*/ 735 h 1348"/>
              <a:gd name="T34" fmla="*/ 906 w 2002"/>
              <a:gd name="T35" fmla="*/ 778 h 1348"/>
              <a:gd name="T36" fmla="*/ 981 w 2002"/>
              <a:gd name="T37" fmla="*/ 816 h 1348"/>
              <a:gd name="T38" fmla="*/ 1049 w 2002"/>
              <a:gd name="T39" fmla="*/ 848 h 1348"/>
              <a:gd name="T40" fmla="*/ 1117 w 2002"/>
              <a:gd name="T41" fmla="*/ 877 h 1348"/>
              <a:gd name="T42" fmla="*/ 1186 w 2002"/>
              <a:gd name="T43" fmla="*/ 901 h 1348"/>
              <a:gd name="T44" fmla="*/ 1257 w 2002"/>
              <a:gd name="T45" fmla="*/ 924 h 1348"/>
              <a:gd name="T46" fmla="*/ 1338 w 2002"/>
              <a:gd name="T47" fmla="*/ 944 h 1348"/>
              <a:gd name="T48" fmla="*/ 1420 w 2002"/>
              <a:gd name="T49" fmla="*/ 960 h 1348"/>
              <a:gd name="T50" fmla="*/ 1502 w 2002"/>
              <a:gd name="T51" fmla="*/ 970 h 1348"/>
              <a:gd name="T52" fmla="*/ 1590 w 2002"/>
              <a:gd name="T53" fmla="*/ 975 h 1348"/>
              <a:gd name="T54" fmla="*/ 1675 w 2002"/>
              <a:gd name="T55" fmla="*/ 975 h 1348"/>
              <a:gd name="T56" fmla="*/ 2002 w 2002"/>
              <a:gd name="T57" fmla="*/ 1104 h 1348"/>
              <a:gd name="T58" fmla="*/ 1675 w 2002"/>
              <a:gd name="T59" fmla="*/ 1255 h 1348"/>
              <a:gd name="T60" fmla="*/ 1576 w 2002"/>
              <a:gd name="T61" fmla="*/ 1254 h 1348"/>
              <a:gd name="T62" fmla="*/ 1483 w 2002"/>
              <a:gd name="T63" fmla="*/ 1247 h 1348"/>
              <a:gd name="T64" fmla="*/ 1401 w 2002"/>
              <a:gd name="T65" fmla="*/ 1238 h 1348"/>
              <a:gd name="T66" fmla="*/ 1319 w 2002"/>
              <a:gd name="T67" fmla="*/ 1226 h 1348"/>
              <a:gd name="T68" fmla="*/ 1242 w 2002"/>
              <a:gd name="T69" fmla="*/ 1211 h 1348"/>
              <a:gd name="T70" fmla="*/ 1154 w 2002"/>
              <a:gd name="T71" fmla="*/ 1188 h 1348"/>
              <a:gd name="T72" fmla="*/ 1079 w 2002"/>
              <a:gd name="T73" fmla="*/ 1164 h 1348"/>
              <a:gd name="T74" fmla="*/ 995 w 2002"/>
              <a:gd name="T75" fmla="*/ 1133 h 1348"/>
              <a:gd name="T76" fmla="*/ 922 w 2002"/>
              <a:gd name="T77" fmla="*/ 1102 h 1348"/>
              <a:gd name="T78" fmla="*/ 841 w 2002"/>
              <a:gd name="T79" fmla="*/ 1063 h 1348"/>
              <a:gd name="T80" fmla="*/ 771 w 2002"/>
              <a:gd name="T81" fmla="*/ 1025 h 1348"/>
              <a:gd name="T82" fmla="*/ 705 w 2002"/>
              <a:gd name="T83" fmla="*/ 986 h 1348"/>
              <a:gd name="T84" fmla="*/ 637 w 2002"/>
              <a:gd name="T85" fmla="*/ 941 h 1348"/>
              <a:gd name="T86" fmla="*/ 570 w 2002"/>
              <a:gd name="T87" fmla="*/ 891 h 1348"/>
              <a:gd name="T88" fmla="*/ 509 w 2002"/>
              <a:gd name="T89" fmla="*/ 841 h 1348"/>
              <a:gd name="T90" fmla="*/ 456 w 2002"/>
              <a:gd name="T91" fmla="*/ 795 h 1348"/>
              <a:gd name="T92" fmla="*/ 397 w 2002"/>
              <a:gd name="T93" fmla="*/ 737 h 1348"/>
              <a:gd name="T94" fmla="*/ 346 w 2002"/>
              <a:gd name="T95" fmla="*/ 683 h 1348"/>
              <a:gd name="T96" fmla="*/ 296 w 2002"/>
              <a:gd name="T97" fmla="*/ 623 h 1348"/>
              <a:gd name="T98" fmla="*/ 248 w 2002"/>
              <a:gd name="T99" fmla="*/ 563 h 1348"/>
              <a:gd name="T100" fmla="*/ 203 w 2002"/>
              <a:gd name="T101" fmla="*/ 505 h 1348"/>
              <a:gd name="T102" fmla="*/ 171 w 2002"/>
              <a:gd name="T103" fmla="*/ 458 h 1348"/>
              <a:gd name="T104" fmla="*/ 149 w 2002"/>
              <a:gd name="T105" fmla="*/ 424 h 1348"/>
              <a:gd name="T106" fmla="*/ 131 w 2002"/>
              <a:gd name="T107" fmla="*/ 391 h 1348"/>
              <a:gd name="T108" fmla="*/ 112 w 2002"/>
              <a:gd name="T109" fmla="*/ 350 h 1348"/>
              <a:gd name="T110" fmla="*/ 93 w 2002"/>
              <a:gd name="T111" fmla="*/ 317 h 1348"/>
              <a:gd name="T112" fmla="*/ 72 w 2002"/>
              <a:gd name="T113" fmla="*/ 276 h 1348"/>
              <a:gd name="T114" fmla="*/ 51 w 2002"/>
              <a:gd name="T115" fmla="*/ 233 h 1348"/>
              <a:gd name="T116" fmla="*/ 35 w 2002"/>
              <a:gd name="T117" fmla="*/ 197 h 1348"/>
              <a:gd name="T118" fmla="*/ 19 w 2002"/>
              <a:gd name="T119" fmla="*/ 156 h 1348"/>
              <a:gd name="T120" fmla="*/ 7 w 2002"/>
              <a:gd name="T121" fmla="*/ 120 h 1348"/>
              <a:gd name="T122" fmla="*/ 57 w 2002"/>
              <a:gd name="T123" fmla="*/ 16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2" h="1348">
                <a:moveTo>
                  <a:pt x="0" y="103"/>
                </a:moveTo>
                <a:lnTo>
                  <a:pt x="271" y="0"/>
                </a:lnTo>
                <a:lnTo>
                  <a:pt x="278" y="22"/>
                </a:lnTo>
                <a:lnTo>
                  <a:pt x="287" y="44"/>
                </a:lnTo>
                <a:lnTo>
                  <a:pt x="297" y="74"/>
                </a:lnTo>
                <a:lnTo>
                  <a:pt x="308" y="99"/>
                </a:lnTo>
                <a:lnTo>
                  <a:pt x="318" y="123"/>
                </a:lnTo>
                <a:lnTo>
                  <a:pt x="329" y="144"/>
                </a:lnTo>
                <a:lnTo>
                  <a:pt x="341" y="171"/>
                </a:lnTo>
                <a:lnTo>
                  <a:pt x="351" y="194"/>
                </a:lnTo>
                <a:lnTo>
                  <a:pt x="365" y="220"/>
                </a:lnTo>
                <a:lnTo>
                  <a:pt x="378" y="244"/>
                </a:lnTo>
                <a:lnTo>
                  <a:pt x="393" y="268"/>
                </a:lnTo>
                <a:lnTo>
                  <a:pt x="407" y="290"/>
                </a:lnTo>
                <a:lnTo>
                  <a:pt x="420" y="309"/>
                </a:lnTo>
                <a:lnTo>
                  <a:pt x="432" y="328"/>
                </a:lnTo>
                <a:lnTo>
                  <a:pt x="446" y="348"/>
                </a:lnTo>
                <a:lnTo>
                  <a:pt x="462" y="369"/>
                </a:lnTo>
                <a:lnTo>
                  <a:pt x="477" y="391"/>
                </a:lnTo>
                <a:lnTo>
                  <a:pt x="493" y="412"/>
                </a:lnTo>
                <a:lnTo>
                  <a:pt x="504" y="427"/>
                </a:lnTo>
                <a:lnTo>
                  <a:pt x="518" y="446"/>
                </a:lnTo>
                <a:lnTo>
                  <a:pt x="537" y="469"/>
                </a:lnTo>
                <a:lnTo>
                  <a:pt x="558" y="491"/>
                </a:lnTo>
                <a:lnTo>
                  <a:pt x="582" y="520"/>
                </a:lnTo>
                <a:lnTo>
                  <a:pt x="607" y="546"/>
                </a:lnTo>
                <a:lnTo>
                  <a:pt x="633" y="572"/>
                </a:lnTo>
                <a:lnTo>
                  <a:pt x="659" y="597"/>
                </a:lnTo>
                <a:lnTo>
                  <a:pt x="691" y="623"/>
                </a:lnTo>
                <a:lnTo>
                  <a:pt x="715" y="644"/>
                </a:lnTo>
                <a:lnTo>
                  <a:pt x="741" y="664"/>
                </a:lnTo>
                <a:lnTo>
                  <a:pt x="771" y="687"/>
                </a:lnTo>
                <a:lnTo>
                  <a:pt x="804" y="711"/>
                </a:lnTo>
                <a:lnTo>
                  <a:pt x="838" y="735"/>
                </a:lnTo>
                <a:lnTo>
                  <a:pt x="869" y="755"/>
                </a:lnTo>
                <a:lnTo>
                  <a:pt x="906" y="778"/>
                </a:lnTo>
                <a:lnTo>
                  <a:pt x="944" y="798"/>
                </a:lnTo>
                <a:lnTo>
                  <a:pt x="981" y="816"/>
                </a:lnTo>
                <a:lnTo>
                  <a:pt x="1016" y="833"/>
                </a:lnTo>
                <a:lnTo>
                  <a:pt x="1049" y="848"/>
                </a:lnTo>
                <a:lnTo>
                  <a:pt x="1081" y="862"/>
                </a:lnTo>
                <a:lnTo>
                  <a:pt x="1117" y="877"/>
                </a:lnTo>
                <a:lnTo>
                  <a:pt x="1152" y="889"/>
                </a:lnTo>
                <a:lnTo>
                  <a:pt x="1186" y="901"/>
                </a:lnTo>
                <a:lnTo>
                  <a:pt x="1224" y="913"/>
                </a:lnTo>
                <a:lnTo>
                  <a:pt x="1257" y="924"/>
                </a:lnTo>
                <a:lnTo>
                  <a:pt x="1298" y="934"/>
                </a:lnTo>
                <a:lnTo>
                  <a:pt x="1338" y="944"/>
                </a:lnTo>
                <a:lnTo>
                  <a:pt x="1378" y="953"/>
                </a:lnTo>
                <a:lnTo>
                  <a:pt x="1420" y="960"/>
                </a:lnTo>
                <a:lnTo>
                  <a:pt x="1464" y="967"/>
                </a:lnTo>
                <a:lnTo>
                  <a:pt x="1502" y="970"/>
                </a:lnTo>
                <a:lnTo>
                  <a:pt x="1542" y="974"/>
                </a:lnTo>
                <a:lnTo>
                  <a:pt x="1590" y="975"/>
                </a:lnTo>
                <a:lnTo>
                  <a:pt x="1628" y="975"/>
                </a:lnTo>
                <a:lnTo>
                  <a:pt x="1675" y="975"/>
                </a:lnTo>
                <a:lnTo>
                  <a:pt x="1675" y="877"/>
                </a:lnTo>
                <a:lnTo>
                  <a:pt x="2002" y="1104"/>
                </a:lnTo>
                <a:lnTo>
                  <a:pt x="1675" y="1348"/>
                </a:lnTo>
                <a:lnTo>
                  <a:pt x="1675" y="1255"/>
                </a:lnTo>
                <a:lnTo>
                  <a:pt x="1623" y="1255"/>
                </a:lnTo>
                <a:lnTo>
                  <a:pt x="1576" y="1254"/>
                </a:lnTo>
                <a:lnTo>
                  <a:pt x="1527" y="1250"/>
                </a:lnTo>
                <a:lnTo>
                  <a:pt x="1483" y="1247"/>
                </a:lnTo>
                <a:lnTo>
                  <a:pt x="1441" y="1243"/>
                </a:lnTo>
                <a:lnTo>
                  <a:pt x="1401" y="1238"/>
                </a:lnTo>
                <a:lnTo>
                  <a:pt x="1357" y="1233"/>
                </a:lnTo>
                <a:lnTo>
                  <a:pt x="1319" y="1226"/>
                </a:lnTo>
                <a:lnTo>
                  <a:pt x="1282" y="1219"/>
                </a:lnTo>
                <a:lnTo>
                  <a:pt x="1242" y="1211"/>
                </a:lnTo>
                <a:lnTo>
                  <a:pt x="1191" y="1199"/>
                </a:lnTo>
                <a:lnTo>
                  <a:pt x="1154" y="1188"/>
                </a:lnTo>
                <a:lnTo>
                  <a:pt x="1116" y="1176"/>
                </a:lnTo>
                <a:lnTo>
                  <a:pt x="1079" y="1164"/>
                </a:lnTo>
                <a:lnTo>
                  <a:pt x="1035" y="1149"/>
                </a:lnTo>
                <a:lnTo>
                  <a:pt x="995" y="1133"/>
                </a:lnTo>
                <a:lnTo>
                  <a:pt x="958" y="1118"/>
                </a:lnTo>
                <a:lnTo>
                  <a:pt x="922" y="1102"/>
                </a:lnTo>
                <a:lnTo>
                  <a:pt x="880" y="1082"/>
                </a:lnTo>
                <a:lnTo>
                  <a:pt x="841" y="1063"/>
                </a:lnTo>
                <a:lnTo>
                  <a:pt x="806" y="1046"/>
                </a:lnTo>
                <a:lnTo>
                  <a:pt x="771" y="1025"/>
                </a:lnTo>
                <a:lnTo>
                  <a:pt x="738" y="1008"/>
                </a:lnTo>
                <a:lnTo>
                  <a:pt x="705" y="986"/>
                </a:lnTo>
                <a:lnTo>
                  <a:pt x="673" y="965"/>
                </a:lnTo>
                <a:lnTo>
                  <a:pt x="637" y="941"/>
                </a:lnTo>
                <a:lnTo>
                  <a:pt x="602" y="917"/>
                </a:lnTo>
                <a:lnTo>
                  <a:pt x="570" y="891"/>
                </a:lnTo>
                <a:lnTo>
                  <a:pt x="539" y="865"/>
                </a:lnTo>
                <a:lnTo>
                  <a:pt x="509" y="841"/>
                </a:lnTo>
                <a:lnTo>
                  <a:pt x="481" y="817"/>
                </a:lnTo>
                <a:lnTo>
                  <a:pt x="456" y="795"/>
                </a:lnTo>
                <a:lnTo>
                  <a:pt x="425" y="767"/>
                </a:lnTo>
                <a:lnTo>
                  <a:pt x="397" y="737"/>
                </a:lnTo>
                <a:lnTo>
                  <a:pt x="372" y="713"/>
                </a:lnTo>
                <a:lnTo>
                  <a:pt x="346" y="683"/>
                </a:lnTo>
                <a:lnTo>
                  <a:pt x="322" y="654"/>
                </a:lnTo>
                <a:lnTo>
                  <a:pt x="296" y="623"/>
                </a:lnTo>
                <a:lnTo>
                  <a:pt x="271" y="592"/>
                </a:lnTo>
                <a:lnTo>
                  <a:pt x="248" y="563"/>
                </a:lnTo>
                <a:lnTo>
                  <a:pt x="222" y="532"/>
                </a:lnTo>
                <a:lnTo>
                  <a:pt x="203" y="505"/>
                </a:lnTo>
                <a:lnTo>
                  <a:pt x="184" y="477"/>
                </a:lnTo>
                <a:lnTo>
                  <a:pt x="171" y="458"/>
                </a:lnTo>
                <a:lnTo>
                  <a:pt x="159" y="439"/>
                </a:lnTo>
                <a:lnTo>
                  <a:pt x="149" y="424"/>
                </a:lnTo>
                <a:lnTo>
                  <a:pt x="142" y="408"/>
                </a:lnTo>
                <a:lnTo>
                  <a:pt x="131" y="391"/>
                </a:lnTo>
                <a:lnTo>
                  <a:pt x="122" y="371"/>
                </a:lnTo>
                <a:lnTo>
                  <a:pt x="112" y="350"/>
                </a:lnTo>
                <a:lnTo>
                  <a:pt x="101" y="333"/>
                </a:lnTo>
                <a:lnTo>
                  <a:pt x="93" y="317"/>
                </a:lnTo>
                <a:lnTo>
                  <a:pt x="82" y="297"/>
                </a:lnTo>
                <a:lnTo>
                  <a:pt x="72" y="276"/>
                </a:lnTo>
                <a:lnTo>
                  <a:pt x="63" y="256"/>
                </a:lnTo>
                <a:lnTo>
                  <a:pt x="51" y="233"/>
                </a:lnTo>
                <a:lnTo>
                  <a:pt x="44" y="214"/>
                </a:lnTo>
                <a:lnTo>
                  <a:pt x="35" y="197"/>
                </a:lnTo>
                <a:lnTo>
                  <a:pt x="28" y="177"/>
                </a:lnTo>
                <a:lnTo>
                  <a:pt x="19" y="156"/>
                </a:lnTo>
                <a:lnTo>
                  <a:pt x="12" y="135"/>
                </a:lnTo>
                <a:lnTo>
                  <a:pt x="7" y="120"/>
                </a:lnTo>
                <a:lnTo>
                  <a:pt x="0" y="103"/>
                </a:lnTo>
                <a:lnTo>
                  <a:pt x="57" y="160"/>
                </a:lnTo>
              </a:path>
            </a:pathLst>
          </a:custGeom>
          <a:solidFill>
            <a:srgbClr val="FF0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4" name="Freeform 84">
            <a:extLst>
              <a:ext uri="{FF2B5EF4-FFF2-40B4-BE49-F238E27FC236}">
                <a16:creationId xmlns:a16="http://schemas.microsoft.com/office/drawing/2014/main" id="{DF4CA1F4-413F-E683-DB1C-083376C0294C}"/>
              </a:ext>
            </a:extLst>
          </p:cNvPr>
          <p:cNvSpPr>
            <a:spLocks/>
          </p:cNvSpPr>
          <p:nvPr/>
        </p:nvSpPr>
        <p:spPr bwMode="auto">
          <a:xfrm rot="17525641" flipH="1">
            <a:off x="7582392" y="2839698"/>
            <a:ext cx="3016250" cy="2500312"/>
          </a:xfrm>
          <a:custGeom>
            <a:avLst/>
            <a:gdLst>
              <a:gd name="T0" fmla="*/ 990 w 1146"/>
              <a:gd name="T1" fmla="*/ 0 h 787"/>
              <a:gd name="T2" fmla="*/ 981 w 1146"/>
              <a:gd name="T3" fmla="*/ 26 h 787"/>
              <a:gd name="T4" fmla="*/ 969 w 1146"/>
              <a:gd name="T5" fmla="*/ 58 h 787"/>
              <a:gd name="T6" fmla="*/ 957 w 1146"/>
              <a:gd name="T7" fmla="*/ 84 h 787"/>
              <a:gd name="T8" fmla="*/ 944 w 1146"/>
              <a:gd name="T9" fmla="*/ 113 h 787"/>
              <a:gd name="T10" fmla="*/ 929 w 1146"/>
              <a:gd name="T11" fmla="*/ 142 h 787"/>
              <a:gd name="T12" fmla="*/ 912 w 1146"/>
              <a:gd name="T13" fmla="*/ 169 h 787"/>
              <a:gd name="T14" fmla="*/ 898 w 1146"/>
              <a:gd name="T15" fmla="*/ 191 h 787"/>
              <a:gd name="T16" fmla="*/ 881 w 1146"/>
              <a:gd name="T17" fmla="*/ 215 h 787"/>
              <a:gd name="T18" fmla="*/ 863 w 1146"/>
              <a:gd name="T19" fmla="*/ 240 h 787"/>
              <a:gd name="T20" fmla="*/ 849 w 1146"/>
              <a:gd name="T21" fmla="*/ 260 h 787"/>
              <a:gd name="T22" fmla="*/ 826 w 1146"/>
              <a:gd name="T23" fmla="*/ 286 h 787"/>
              <a:gd name="T24" fmla="*/ 798 w 1146"/>
              <a:gd name="T25" fmla="*/ 318 h 787"/>
              <a:gd name="T26" fmla="*/ 768 w 1146"/>
              <a:gd name="T27" fmla="*/ 348 h 787"/>
              <a:gd name="T28" fmla="*/ 736 w 1146"/>
              <a:gd name="T29" fmla="*/ 375 h 787"/>
              <a:gd name="T30" fmla="*/ 704 w 1146"/>
              <a:gd name="T31" fmla="*/ 400 h 787"/>
              <a:gd name="T32" fmla="*/ 666 w 1146"/>
              <a:gd name="T33" fmla="*/ 428 h 787"/>
              <a:gd name="T34" fmla="*/ 627 w 1146"/>
              <a:gd name="T35" fmla="*/ 453 h 787"/>
              <a:gd name="T36" fmla="*/ 584 w 1146"/>
              <a:gd name="T37" fmla="*/ 475 h 787"/>
              <a:gd name="T38" fmla="*/ 545 w 1146"/>
              <a:gd name="T39" fmla="*/ 494 h 787"/>
              <a:gd name="T40" fmla="*/ 506 w 1146"/>
              <a:gd name="T41" fmla="*/ 511 h 787"/>
              <a:gd name="T42" fmla="*/ 467 w 1146"/>
              <a:gd name="T43" fmla="*/ 525 h 787"/>
              <a:gd name="T44" fmla="*/ 426 w 1146"/>
              <a:gd name="T45" fmla="*/ 538 h 787"/>
              <a:gd name="T46" fmla="*/ 380 w 1146"/>
              <a:gd name="T47" fmla="*/ 550 h 787"/>
              <a:gd name="T48" fmla="*/ 333 w 1146"/>
              <a:gd name="T49" fmla="*/ 559 h 787"/>
              <a:gd name="T50" fmla="*/ 286 w 1146"/>
              <a:gd name="T51" fmla="*/ 565 h 787"/>
              <a:gd name="T52" fmla="*/ 236 w 1146"/>
              <a:gd name="T53" fmla="*/ 568 h 787"/>
              <a:gd name="T54" fmla="*/ 187 w 1146"/>
              <a:gd name="T55" fmla="*/ 568 h 787"/>
              <a:gd name="T56" fmla="*/ 0 w 1146"/>
              <a:gd name="T57" fmla="*/ 643 h 787"/>
              <a:gd name="T58" fmla="*/ 187 w 1146"/>
              <a:gd name="T59" fmla="*/ 731 h 787"/>
              <a:gd name="T60" fmla="*/ 244 w 1146"/>
              <a:gd name="T61" fmla="*/ 730 h 787"/>
              <a:gd name="T62" fmla="*/ 297 w 1146"/>
              <a:gd name="T63" fmla="*/ 726 h 787"/>
              <a:gd name="T64" fmla="*/ 344 w 1146"/>
              <a:gd name="T65" fmla="*/ 721 h 787"/>
              <a:gd name="T66" fmla="*/ 391 w 1146"/>
              <a:gd name="T67" fmla="*/ 714 h 787"/>
              <a:gd name="T68" fmla="*/ 435 w 1146"/>
              <a:gd name="T69" fmla="*/ 705 h 787"/>
              <a:gd name="T70" fmla="*/ 485 w 1146"/>
              <a:gd name="T71" fmla="*/ 692 h 787"/>
              <a:gd name="T72" fmla="*/ 528 w 1146"/>
              <a:gd name="T73" fmla="*/ 678 h 787"/>
              <a:gd name="T74" fmla="*/ 576 w 1146"/>
              <a:gd name="T75" fmla="*/ 660 h 787"/>
              <a:gd name="T76" fmla="*/ 618 w 1146"/>
              <a:gd name="T77" fmla="*/ 642 h 787"/>
              <a:gd name="T78" fmla="*/ 664 w 1146"/>
              <a:gd name="T79" fmla="*/ 619 h 787"/>
              <a:gd name="T80" fmla="*/ 704 w 1146"/>
              <a:gd name="T81" fmla="*/ 597 h 787"/>
              <a:gd name="T82" fmla="*/ 742 w 1146"/>
              <a:gd name="T83" fmla="*/ 574 h 787"/>
              <a:gd name="T84" fmla="*/ 781 w 1146"/>
              <a:gd name="T85" fmla="*/ 548 h 787"/>
              <a:gd name="T86" fmla="*/ 819 w 1146"/>
              <a:gd name="T87" fmla="*/ 519 h 787"/>
              <a:gd name="T88" fmla="*/ 854 w 1146"/>
              <a:gd name="T89" fmla="*/ 490 h 787"/>
              <a:gd name="T90" fmla="*/ 884 w 1146"/>
              <a:gd name="T91" fmla="*/ 463 h 787"/>
              <a:gd name="T92" fmla="*/ 918 w 1146"/>
              <a:gd name="T93" fmla="*/ 429 h 787"/>
              <a:gd name="T94" fmla="*/ 947 w 1146"/>
              <a:gd name="T95" fmla="*/ 398 h 787"/>
              <a:gd name="T96" fmla="*/ 976 w 1146"/>
              <a:gd name="T97" fmla="*/ 363 h 787"/>
              <a:gd name="T98" fmla="*/ 1003 w 1146"/>
              <a:gd name="T99" fmla="*/ 328 h 787"/>
              <a:gd name="T100" fmla="*/ 1029 w 1146"/>
              <a:gd name="T101" fmla="*/ 294 h 787"/>
              <a:gd name="T102" fmla="*/ 1047 w 1146"/>
              <a:gd name="T103" fmla="*/ 267 h 787"/>
              <a:gd name="T104" fmla="*/ 1060 w 1146"/>
              <a:gd name="T105" fmla="*/ 247 h 787"/>
              <a:gd name="T106" fmla="*/ 1070 w 1146"/>
              <a:gd name="T107" fmla="*/ 228 h 787"/>
              <a:gd name="T108" fmla="*/ 1081 w 1146"/>
              <a:gd name="T109" fmla="*/ 204 h 787"/>
              <a:gd name="T110" fmla="*/ 1092 w 1146"/>
              <a:gd name="T111" fmla="*/ 185 h 787"/>
              <a:gd name="T112" fmla="*/ 1104 w 1146"/>
              <a:gd name="T113" fmla="*/ 161 h 787"/>
              <a:gd name="T114" fmla="*/ 1116 w 1146"/>
              <a:gd name="T115" fmla="*/ 136 h 787"/>
              <a:gd name="T116" fmla="*/ 1125 w 1146"/>
              <a:gd name="T117" fmla="*/ 115 h 787"/>
              <a:gd name="T118" fmla="*/ 1134 w 1146"/>
              <a:gd name="T119" fmla="*/ 91 h 787"/>
              <a:gd name="T120" fmla="*/ 1141 w 1146"/>
              <a:gd name="T121" fmla="*/ 7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6" h="787">
                <a:moveTo>
                  <a:pt x="1145" y="60"/>
                </a:moveTo>
                <a:lnTo>
                  <a:pt x="990" y="0"/>
                </a:lnTo>
                <a:lnTo>
                  <a:pt x="986" y="13"/>
                </a:lnTo>
                <a:lnTo>
                  <a:pt x="981" y="26"/>
                </a:lnTo>
                <a:lnTo>
                  <a:pt x="975" y="43"/>
                </a:lnTo>
                <a:lnTo>
                  <a:pt x="969" y="58"/>
                </a:lnTo>
                <a:lnTo>
                  <a:pt x="963" y="72"/>
                </a:lnTo>
                <a:lnTo>
                  <a:pt x="957" y="84"/>
                </a:lnTo>
                <a:lnTo>
                  <a:pt x="950" y="100"/>
                </a:lnTo>
                <a:lnTo>
                  <a:pt x="944" y="113"/>
                </a:lnTo>
                <a:lnTo>
                  <a:pt x="936" y="128"/>
                </a:lnTo>
                <a:lnTo>
                  <a:pt x="929" y="142"/>
                </a:lnTo>
                <a:lnTo>
                  <a:pt x="920" y="156"/>
                </a:lnTo>
                <a:lnTo>
                  <a:pt x="912" y="169"/>
                </a:lnTo>
                <a:lnTo>
                  <a:pt x="905" y="180"/>
                </a:lnTo>
                <a:lnTo>
                  <a:pt x="898" y="191"/>
                </a:lnTo>
                <a:lnTo>
                  <a:pt x="890" y="203"/>
                </a:lnTo>
                <a:lnTo>
                  <a:pt x="881" y="215"/>
                </a:lnTo>
                <a:lnTo>
                  <a:pt x="872" y="228"/>
                </a:lnTo>
                <a:lnTo>
                  <a:pt x="863" y="240"/>
                </a:lnTo>
                <a:lnTo>
                  <a:pt x="857" y="249"/>
                </a:lnTo>
                <a:lnTo>
                  <a:pt x="849" y="260"/>
                </a:lnTo>
                <a:lnTo>
                  <a:pt x="838" y="273"/>
                </a:lnTo>
                <a:lnTo>
                  <a:pt x="826" y="286"/>
                </a:lnTo>
                <a:lnTo>
                  <a:pt x="812" y="303"/>
                </a:lnTo>
                <a:lnTo>
                  <a:pt x="798" y="318"/>
                </a:lnTo>
                <a:lnTo>
                  <a:pt x="783" y="333"/>
                </a:lnTo>
                <a:lnTo>
                  <a:pt x="768" y="348"/>
                </a:lnTo>
                <a:lnTo>
                  <a:pt x="750" y="363"/>
                </a:lnTo>
                <a:lnTo>
                  <a:pt x="736" y="375"/>
                </a:lnTo>
                <a:lnTo>
                  <a:pt x="721" y="387"/>
                </a:lnTo>
                <a:lnTo>
                  <a:pt x="704" y="400"/>
                </a:lnTo>
                <a:lnTo>
                  <a:pt x="685" y="414"/>
                </a:lnTo>
                <a:lnTo>
                  <a:pt x="666" y="428"/>
                </a:lnTo>
                <a:lnTo>
                  <a:pt x="648" y="440"/>
                </a:lnTo>
                <a:lnTo>
                  <a:pt x="627" y="453"/>
                </a:lnTo>
                <a:lnTo>
                  <a:pt x="605" y="465"/>
                </a:lnTo>
                <a:lnTo>
                  <a:pt x="584" y="475"/>
                </a:lnTo>
                <a:lnTo>
                  <a:pt x="564" y="485"/>
                </a:lnTo>
                <a:lnTo>
                  <a:pt x="545" y="494"/>
                </a:lnTo>
                <a:lnTo>
                  <a:pt x="527" y="502"/>
                </a:lnTo>
                <a:lnTo>
                  <a:pt x="506" y="511"/>
                </a:lnTo>
                <a:lnTo>
                  <a:pt x="486" y="518"/>
                </a:lnTo>
                <a:lnTo>
                  <a:pt x="467" y="525"/>
                </a:lnTo>
                <a:lnTo>
                  <a:pt x="445" y="532"/>
                </a:lnTo>
                <a:lnTo>
                  <a:pt x="426" y="538"/>
                </a:lnTo>
                <a:lnTo>
                  <a:pt x="403" y="544"/>
                </a:lnTo>
                <a:lnTo>
                  <a:pt x="380" y="550"/>
                </a:lnTo>
                <a:lnTo>
                  <a:pt x="357" y="555"/>
                </a:lnTo>
                <a:lnTo>
                  <a:pt x="333" y="559"/>
                </a:lnTo>
                <a:lnTo>
                  <a:pt x="308" y="563"/>
                </a:lnTo>
                <a:lnTo>
                  <a:pt x="286" y="565"/>
                </a:lnTo>
                <a:lnTo>
                  <a:pt x="263" y="567"/>
                </a:lnTo>
                <a:lnTo>
                  <a:pt x="236" y="568"/>
                </a:lnTo>
                <a:lnTo>
                  <a:pt x="214" y="568"/>
                </a:lnTo>
                <a:lnTo>
                  <a:pt x="187" y="568"/>
                </a:lnTo>
                <a:lnTo>
                  <a:pt x="187" y="511"/>
                </a:lnTo>
                <a:lnTo>
                  <a:pt x="0" y="643"/>
                </a:lnTo>
                <a:lnTo>
                  <a:pt x="187" y="786"/>
                </a:lnTo>
                <a:lnTo>
                  <a:pt x="187" y="731"/>
                </a:lnTo>
                <a:lnTo>
                  <a:pt x="217" y="731"/>
                </a:lnTo>
                <a:lnTo>
                  <a:pt x="244" y="730"/>
                </a:lnTo>
                <a:lnTo>
                  <a:pt x="272" y="728"/>
                </a:lnTo>
                <a:lnTo>
                  <a:pt x="297" y="726"/>
                </a:lnTo>
                <a:lnTo>
                  <a:pt x="321" y="724"/>
                </a:lnTo>
                <a:lnTo>
                  <a:pt x="344" y="721"/>
                </a:lnTo>
                <a:lnTo>
                  <a:pt x="369" y="718"/>
                </a:lnTo>
                <a:lnTo>
                  <a:pt x="391" y="714"/>
                </a:lnTo>
                <a:lnTo>
                  <a:pt x="412" y="710"/>
                </a:lnTo>
                <a:lnTo>
                  <a:pt x="435" y="705"/>
                </a:lnTo>
                <a:lnTo>
                  <a:pt x="464" y="698"/>
                </a:lnTo>
                <a:lnTo>
                  <a:pt x="485" y="692"/>
                </a:lnTo>
                <a:lnTo>
                  <a:pt x="507" y="685"/>
                </a:lnTo>
                <a:lnTo>
                  <a:pt x="528" y="678"/>
                </a:lnTo>
                <a:lnTo>
                  <a:pt x="553" y="669"/>
                </a:lnTo>
                <a:lnTo>
                  <a:pt x="576" y="660"/>
                </a:lnTo>
                <a:lnTo>
                  <a:pt x="597" y="651"/>
                </a:lnTo>
                <a:lnTo>
                  <a:pt x="618" y="642"/>
                </a:lnTo>
                <a:lnTo>
                  <a:pt x="642" y="630"/>
                </a:lnTo>
                <a:lnTo>
                  <a:pt x="664" y="619"/>
                </a:lnTo>
                <a:lnTo>
                  <a:pt x="684" y="609"/>
                </a:lnTo>
                <a:lnTo>
                  <a:pt x="704" y="597"/>
                </a:lnTo>
                <a:lnTo>
                  <a:pt x="722" y="587"/>
                </a:lnTo>
                <a:lnTo>
                  <a:pt x="742" y="574"/>
                </a:lnTo>
                <a:lnTo>
                  <a:pt x="760" y="562"/>
                </a:lnTo>
                <a:lnTo>
                  <a:pt x="781" y="548"/>
                </a:lnTo>
                <a:lnTo>
                  <a:pt x="801" y="534"/>
                </a:lnTo>
                <a:lnTo>
                  <a:pt x="819" y="519"/>
                </a:lnTo>
                <a:lnTo>
                  <a:pt x="837" y="504"/>
                </a:lnTo>
                <a:lnTo>
                  <a:pt x="854" y="490"/>
                </a:lnTo>
                <a:lnTo>
                  <a:pt x="870" y="476"/>
                </a:lnTo>
                <a:lnTo>
                  <a:pt x="884" y="463"/>
                </a:lnTo>
                <a:lnTo>
                  <a:pt x="902" y="447"/>
                </a:lnTo>
                <a:lnTo>
                  <a:pt x="918" y="429"/>
                </a:lnTo>
                <a:lnTo>
                  <a:pt x="932" y="415"/>
                </a:lnTo>
                <a:lnTo>
                  <a:pt x="947" y="398"/>
                </a:lnTo>
                <a:lnTo>
                  <a:pt x="961" y="381"/>
                </a:lnTo>
                <a:lnTo>
                  <a:pt x="976" y="363"/>
                </a:lnTo>
                <a:lnTo>
                  <a:pt x="990" y="345"/>
                </a:lnTo>
                <a:lnTo>
                  <a:pt x="1003" y="328"/>
                </a:lnTo>
                <a:lnTo>
                  <a:pt x="1018" y="310"/>
                </a:lnTo>
                <a:lnTo>
                  <a:pt x="1029" y="294"/>
                </a:lnTo>
                <a:lnTo>
                  <a:pt x="1040" y="278"/>
                </a:lnTo>
                <a:lnTo>
                  <a:pt x="1047" y="267"/>
                </a:lnTo>
                <a:lnTo>
                  <a:pt x="1054" y="256"/>
                </a:lnTo>
                <a:lnTo>
                  <a:pt x="1060" y="247"/>
                </a:lnTo>
                <a:lnTo>
                  <a:pt x="1064" y="238"/>
                </a:lnTo>
                <a:lnTo>
                  <a:pt x="1070" y="228"/>
                </a:lnTo>
                <a:lnTo>
                  <a:pt x="1075" y="216"/>
                </a:lnTo>
                <a:lnTo>
                  <a:pt x="1081" y="204"/>
                </a:lnTo>
                <a:lnTo>
                  <a:pt x="1087" y="194"/>
                </a:lnTo>
                <a:lnTo>
                  <a:pt x="1092" y="185"/>
                </a:lnTo>
                <a:lnTo>
                  <a:pt x="1098" y="173"/>
                </a:lnTo>
                <a:lnTo>
                  <a:pt x="1104" y="161"/>
                </a:lnTo>
                <a:lnTo>
                  <a:pt x="1109" y="149"/>
                </a:lnTo>
                <a:lnTo>
                  <a:pt x="1116" y="136"/>
                </a:lnTo>
                <a:lnTo>
                  <a:pt x="1120" y="125"/>
                </a:lnTo>
                <a:lnTo>
                  <a:pt x="1125" y="115"/>
                </a:lnTo>
                <a:lnTo>
                  <a:pt x="1129" y="103"/>
                </a:lnTo>
                <a:lnTo>
                  <a:pt x="1134" y="91"/>
                </a:lnTo>
                <a:lnTo>
                  <a:pt x="1138" y="79"/>
                </a:lnTo>
                <a:lnTo>
                  <a:pt x="1141" y="70"/>
                </a:lnTo>
                <a:lnTo>
                  <a:pt x="1145" y="60"/>
                </a:lnTo>
              </a:path>
            </a:pathLst>
          </a:custGeom>
          <a:solidFill>
            <a:srgbClr val="00FF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Tree>
    <p:extLst>
      <p:ext uri="{BB962C8B-B14F-4D97-AF65-F5344CB8AC3E}">
        <p14:creationId xmlns:p14="http://schemas.microsoft.com/office/powerpoint/2010/main" val="1665596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053">
            <a:extLst>
              <a:ext uri="{FF2B5EF4-FFF2-40B4-BE49-F238E27FC236}">
                <a16:creationId xmlns:a16="http://schemas.microsoft.com/office/drawing/2014/main" id="{57C01634-27DC-5C24-B81C-CFBCE5602DF8}"/>
              </a:ext>
            </a:extLst>
          </p:cNvPr>
          <p:cNvGraphicFramePr>
            <a:graphicFrameLocks noChangeAspect="1"/>
          </p:cNvGraphicFramePr>
          <p:nvPr>
            <p:extLst>
              <p:ext uri="{D42A27DB-BD31-4B8C-83A1-F6EECF244321}">
                <p14:modId xmlns:p14="http://schemas.microsoft.com/office/powerpoint/2010/main" val="55150768"/>
              </p:ext>
            </p:extLst>
          </p:nvPr>
        </p:nvGraphicFramePr>
        <p:xfrm>
          <a:off x="251537" y="1164419"/>
          <a:ext cx="4914900" cy="561975"/>
        </p:xfrm>
        <a:graphic>
          <a:graphicData uri="http://schemas.openxmlformats.org/presentationml/2006/ole">
            <mc:AlternateContent xmlns:mc="http://schemas.openxmlformats.org/markup-compatibility/2006">
              <mc:Choice xmlns:v="urn:schemas-microsoft-com:vml" Requires="v">
                <p:oleObj spid="_x0000_s3075" name="位图图像" r:id="rId3" imgW="4076190" imgH="561905" progId="Paint.Picture">
                  <p:embed/>
                </p:oleObj>
              </mc:Choice>
              <mc:Fallback>
                <p:oleObj name="位图图像" r:id="rId3" imgW="4076190" imgH="561905" progId="Paint.Picture">
                  <p:embed/>
                  <p:pic>
                    <p:nvPicPr>
                      <p:cNvPr id="832517" name="Object 2053">
                        <a:extLst>
                          <a:ext uri="{FF2B5EF4-FFF2-40B4-BE49-F238E27FC236}">
                            <a16:creationId xmlns:a16="http://schemas.microsoft.com/office/drawing/2014/main" id="{34514010-C596-87F1-871C-EE5DD4F7E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37" y="1164419"/>
                        <a:ext cx="491490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2" name="Text Placeholder 1">
            <a:extLst>
              <a:ext uri="{FF2B5EF4-FFF2-40B4-BE49-F238E27FC236}">
                <a16:creationId xmlns:a16="http://schemas.microsoft.com/office/drawing/2014/main" id="{22F53976-38B1-8039-DB86-2CCCA51DB491}"/>
              </a:ext>
            </a:extLst>
          </p:cNvPr>
          <p:cNvSpPr>
            <a:spLocks noGrp="1"/>
          </p:cNvSpPr>
          <p:nvPr>
            <p:ph type="body" sz="quarter" idx="10"/>
          </p:nvPr>
        </p:nvSpPr>
        <p:spPr>
          <a:xfrm>
            <a:off x="1587196" y="340254"/>
            <a:ext cx="5205489" cy="530225"/>
          </a:xfrm>
        </p:spPr>
        <p:txBody>
          <a:bodyPr/>
          <a:lstStyle/>
          <a:p>
            <a:r>
              <a:rPr lang="en-CA" dirty="0"/>
              <a:t>3.1 </a:t>
            </a:r>
            <a:r>
              <a:rPr lang="zh-CN" altLang="en-US" dirty="0"/>
              <a:t>信息系统规划概述</a:t>
            </a:r>
            <a:endParaRPr lang="en-CA" dirty="0"/>
          </a:p>
        </p:txBody>
      </p:sp>
      <p:sp>
        <p:nvSpPr>
          <p:cNvPr id="4" name="AutoShape 2260">
            <a:extLst>
              <a:ext uri="{FF2B5EF4-FFF2-40B4-BE49-F238E27FC236}">
                <a16:creationId xmlns:a16="http://schemas.microsoft.com/office/drawing/2014/main" id="{23492369-A397-1925-7241-9DA71D506FFF}"/>
              </a:ext>
            </a:extLst>
          </p:cNvPr>
          <p:cNvSpPr>
            <a:spLocks noChangeArrowheads="1"/>
          </p:cNvSpPr>
          <p:nvPr/>
        </p:nvSpPr>
        <p:spPr bwMode="auto">
          <a:xfrm>
            <a:off x="237249" y="1707729"/>
            <a:ext cx="11797587" cy="4470400"/>
          </a:xfrm>
          <a:prstGeom prst="bevel">
            <a:avLst>
              <a:gd name="adj" fmla="val 1870"/>
            </a:avLst>
          </a:prstGeom>
          <a:gradFill rotWithShape="0">
            <a:gsLst>
              <a:gs pos="0">
                <a:srgbClr val="FFCC00"/>
              </a:gs>
              <a:gs pos="50000">
                <a:srgbClr val="FFCC00">
                  <a:gamma/>
                  <a:tint val="33725"/>
                  <a:invGamma/>
                </a:srgbClr>
              </a:gs>
              <a:gs pos="100000">
                <a:srgbClr val="FFCC00"/>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txBody>
          <a:bodyPr wrap="square" lIns="82550" tIns="41275" rIns="82550" bIns="41275" anchor="ctr">
            <a:spAutoFit/>
          </a:bodyPr>
          <a:lstStyle/>
          <a:p>
            <a:endParaRPr lang="en-CA"/>
          </a:p>
        </p:txBody>
      </p:sp>
      <p:sp>
        <p:nvSpPr>
          <p:cNvPr id="6" name="Text Box 2050">
            <a:extLst>
              <a:ext uri="{FF2B5EF4-FFF2-40B4-BE49-F238E27FC236}">
                <a16:creationId xmlns:a16="http://schemas.microsoft.com/office/drawing/2014/main" id="{CC18642E-7349-7AF2-6497-3E1A3DFA0A4E}"/>
              </a:ext>
            </a:extLst>
          </p:cNvPr>
          <p:cNvSpPr txBox="1">
            <a:spLocks noChangeArrowheads="1"/>
          </p:cNvSpPr>
          <p:nvPr/>
        </p:nvSpPr>
        <p:spPr bwMode="auto">
          <a:xfrm>
            <a:off x="394412" y="1833141"/>
            <a:ext cx="11797588" cy="263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Tx/>
              <a:buFontTx/>
              <a:buNone/>
            </a:pPr>
            <a:r>
              <a:rPr kumimoji="1" lang="zh-CN" altLang="en-US" sz="2800" dirty="0">
                <a:solidFill>
                  <a:srgbClr val="3333FF"/>
                </a:solidFill>
                <a:effectLst/>
              </a:rPr>
              <a:t>    任何事物都会经历产生、发展、成熟、消亡（更新）的过程，信息系统也不例外。信息系统在投入使用以后，经过若干年，由于新情况、新问题的出现，人们又提出了新的目标，要求设计更新的系统来代替老系统。这种周而复始、循环不息的过程被称为信息系统的生命周期。信息系统的生命周期一般包括以下几个阶段： </a:t>
            </a:r>
          </a:p>
        </p:txBody>
      </p:sp>
      <p:sp>
        <p:nvSpPr>
          <p:cNvPr id="8" name="Text Box 2054">
            <a:extLst>
              <a:ext uri="{FF2B5EF4-FFF2-40B4-BE49-F238E27FC236}">
                <a16:creationId xmlns:a16="http://schemas.microsoft.com/office/drawing/2014/main" id="{8234BA79-6736-388B-FB72-EF9928F12757}"/>
              </a:ext>
            </a:extLst>
          </p:cNvPr>
          <p:cNvSpPr txBox="1">
            <a:spLocks noChangeArrowheads="1"/>
          </p:cNvSpPr>
          <p:nvPr/>
        </p:nvSpPr>
        <p:spPr bwMode="auto">
          <a:xfrm>
            <a:off x="474305" y="1170300"/>
            <a:ext cx="5029200" cy="5084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nSpc>
                <a:spcPct val="110000"/>
              </a:lnSpc>
              <a:spcBef>
                <a:spcPct val="50000"/>
              </a:spcBef>
              <a:buClrTx/>
              <a:buFontTx/>
              <a:buNone/>
            </a:pPr>
            <a:r>
              <a:rPr kumimoji="1" lang="zh-CN" altLang="en-US" sz="2800" dirty="0">
                <a:solidFill>
                  <a:schemeClr val="bg1"/>
                </a:solidFill>
                <a:latin typeface="宋体" panose="02010600030101010101" pitchFamily="2" charset="-122"/>
                <a:ea typeface="宋体" panose="02010600030101010101" pitchFamily="2" charset="-122"/>
              </a:rPr>
              <a:t>  </a:t>
            </a:r>
            <a:r>
              <a:rPr kumimoji="1" lang="zh-CN" altLang="en-US" sz="2800" dirty="0">
                <a:solidFill>
                  <a:schemeClr val="bg1"/>
                </a:solidFill>
                <a:effectLst/>
                <a:latin typeface="宋体" panose="02010600030101010101" pitchFamily="2" charset="-122"/>
                <a:ea typeface="宋体" panose="02010600030101010101" pitchFamily="2" charset="-122"/>
              </a:rPr>
              <a:t>信息系统的生命周期</a:t>
            </a:r>
            <a:endParaRPr lang="zh-CN" altLang="en-US" sz="2800" dirty="0">
              <a:solidFill>
                <a:schemeClr val="bg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87817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396869-8216-EB9C-9411-E2884FF4137C}"/>
              </a:ext>
            </a:extLst>
          </p:cNvPr>
          <p:cNvSpPr>
            <a:spLocks noGrp="1"/>
          </p:cNvSpPr>
          <p:nvPr>
            <p:ph type="body" sz="quarter" idx="10"/>
          </p:nvPr>
        </p:nvSpPr>
        <p:spPr>
          <a:xfrm>
            <a:off x="1587197" y="340254"/>
            <a:ext cx="6623742" cy="530225"/>
          </a:xfrm>
        </p:spPr>
        <p:txBody>
          <a:bodyPr/>
          <a:lstStyle/>
          <a:p>
            <a:r>
              <a:rPr lang="en-CA" dirty="0"/>
              <a:t>3.3 </a:t>
            </a:r>
            <a:r>
              <a:rPr lang="zh-CN" altLang="en-US" dirty="0"/>
              <a:t>信息系统规划的常用方法</a:t>
            </a:r>
            <a:endParaRPr lang="en-CA" dirty="0"/>
          </a:p>
          <a:p>
            <a:endParaRPr lang="en-CA" dirty="0"/>
          </a:p>
        </p:txBody>
      </p:sp>
      <p:sp>
        <p:nvSpPr>
          <p:cNvPr id="3" name="Rectangle 2">
            <a:extLst>
              <a:ext uri="{FF2B5EF4-FFF2-40B4-BE49-F238E27FC236}">
                <a16:creationId xmlns:a16="http://schemas.microsoft.com/office/drawing/2014/main" id="{CDD67A33-F3FF-6C6B-AC13-7D677D8E68CF}"/>
              </a:ext>
            </a:extLst>
          </p:cNvPr>
          <p:cNvSpPr txBox="1">
            <a:spLocks noChangeArrowheads="1"/>
          </p:cNvSpPr>
          <p:nvPr/>
        </p:nvSpPr>
        <p:spPr>
          <a:xfrm>
            <a:off x="133934" y="1568742"/>
            <a:ext cx="12126490" cy="3789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None/>
            </a:pPr>
            <a:r>
              <a:rPr lang="en-US" altLang="zh-CN" dirty="0">
                <a:solidFill>
                  <a:srgbClr val="2170FF"/>
                </a:solidFill>
                <a:effectLst>
                  <a:outerShdw blurRad="38100" dist="38100" dir="2700000" algn="tl">
                    <a:srgbClr val="C0C0C0"/>
                  </a:outerShdw>
                </a:effectLst>
                <a:latin typeface="宋体" panose="02010600030101010101" pitchFamily="2" charset="-122"/>
                <a:ea typeface="宋体" panose="02010600030101010101" pitchFamily="2" charset="-122"/>
              </a:rPr>
              <a:t>l</a:t>
            </a:r>
            <a:r>
              <a:rPr lang="en-US" altLang="zh-CN"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lang="zh-CN" altLang="en-US"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准备工作。</a:t>
            </a:r>
            <a:endParaRPr lang="zh-CN" altLang="en-US" dirty="0">
              <a:solidFill>
                <a:srgbClr val="2170FF"/>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marL="342900" indent="-342900" algn="just">
              <a:buFont typeface="Wingdings" panose="05000000000000000000" pitchFamily="2" charset="2"/>
              <a:buNone/>
            </a:pPr>
            <a:r>
              <a:rPr lang="zh-CN" altLang="en-US" dirty="0">
                <a:solidFill>
                  <a:srgbClr val="2170FF"/>
                </a:solidFill>
                <a:effectLst>
                  <a:outerShdw blurRad="38100" dist="38100" dir="2700000" algn="tl">
                    <a:srgbClr val="C0C0C0"/>
                  </a:outerShdw>
                </a:effectLst>
                <a:latin typeface="宋体" panose="02010600030101010101" pitchFamily="2" charset="-122"/>
                <a:ea typeface="宋体" panose="02010600030101010101" pitchFamily="2" charset="-122"/>
              </a:rPr>
              <a:t>2</a:t>
            </a:r>
            <a:r>
              <a:rPr lang="zh-CN" altLang="en-US"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、调研。</a:t>
            </a:r>
          </a:p>
          <a:p>
            <a:pPr marL="342900" indent="-342900" algn="just">
              <a:buFont typeface="Wingdings" panose="05000000000000000000" pitchFamily="2" charset="2"/>
              <a:buNone/>
            </a:pPr>
            <a:r>
              <a:rPr lang="zh-CN" altLang="en-US"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3、定义业务过程（又称企业过程或管理功能组）。 </a:t>
            </a:r>
          </a:p>
          <a:p>
            <a:pPr marL="342900" indent="-342900" algn="just">
              <a:buFont typeface="Wingdings" panose="05000000000000000000" pitchFamily="2" charset="2"/>
              <a:buNone/>
            </a:pPr>
            <a:r>
              <a:rPr lang="zh-CN" altLang="en-US"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4、业务过程重组。 </a:t>
            </a:r>
          </a:p>
          <a:p>
            <a:pPr marL="342900" indent="-342900" algn="just">
              <a:buFont typeface="Wingdings" panose="05000000000000000000" pitchFamily="2" charset="2"/>
              <a:buNone/>
            </a:pPr>
            <a:r>
              <a:rPr lang="zh-CN" altLang="en-US"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5、定义数据类。 </a:t>
            </a:r>
          </a:p>
          <a:p>
            <a:pPr marL="342900" indent="-342900" algn="just">
              <a:buFont typeface="Wingdings" panose="05000000000000000000" pitchFamily="2" charset="2"/>
              <a:buNone/>
            </a:pPr>
            <a:r>
              <a:rPr lang="zh-CN" altLang="en-US"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6、定义信息系统总体结构。 </a:t>
            </a:r>
          </a:p>
          <a:p>
            <a:pPr marL="342900" indent="-342900" algn="just">
              <a:buFont typeface="Wingdings" panose="05000000000000000000" pitchFamily="2" charset="2"/>
              <a:buNone/>
            </a:pPr>
            <a:r>
              <a:rPr lang="zh-CN" altLang="en-US"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7、确定总体结构中的优先顺序。 </a:t>
            </a:r>
          </a:p>
          <a:p>
            <a:pPr marL="342900" indent="-342900" algn="just">
              <a:buFont typeface="Wingdings" panose="05000000000000000000" pitchFamily="2" charset="2"/>
              <a:buNone/>
            </a:pPr>
            <a:r>
              <a:rPr lang="zh-CN" altLang="en-US" dirty="0">
                <a:solidFill>
                  <a:srgbClr val="2170FF"/>
                </a:solidFill>
                <a:effectLst>
                  <a:outerShdw blurRad="38100" dist="38100" dir="2700000" algn="tl">
                    <a:srgbClr val="C0C0C0"/>
                  </a:outerShdw>
                </a:effectLst>
                <a:latin typeface="宋体" panose="02010600030101010101" pitchFamily="2" charset="-122"/>
                <a:ea typeface="宋体" panose="02010600030101010101" pitchFamily="2" charset="-122"/>
              </a:rPr>
              <a:t>8</a:t>
            </a:r>
            <a:r>
              <a:rPr lang="zh-CN" altLang="en-US"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、完成</a:t>
            </a:r>
            <a:r>
              <a:rPr lang="en-US" altLang="zh-CN" dirty="0">
                <a:solidFill>
                  <a:srgbClr val="2170FF"/>
                </a:solidFill>
                <a:effectLst>
                  <a:outerShdw blurRad="38100" dist="38100" dir="2700000" algn="tl">
                    <a:srgbClr val="C0C0C0"/>
                  </a:outerShdw>
                </a:effectLst>
                <a:latin typeface="宋体" panose="02010600030101010101" pitchFamily="2" charset="-122"/>
                <a:ea typeface="宋体" panose="02010600030101010101" pitchFamily="2" charset="-122"/>
              </a:rPr>
              <a:t>BSP</a:t>
            </a:r>
            <a:r>
              <a:rPr lang="zh-CN" altLang="en-US" dirty="0">
                <a:solidFill>
                  <a:srgbClr val="2170FF"/>
                </a:solidFill>
                <a:effectLst>
                  <a:outerShdw blurRad="38100" dist="38100" dir="2700000" algn="tl">
                    <a:srgbClr val="C0C0C0"/>
                  </a:outerShdw>
                </a:effectLst>
                <a:latin typeface="Times New Roman" panose="02020603050405020304" pitchFamily="18" charset="0"/>
                <a:ea typeface="宋体" panose="02010600030101010101" pitchFamily="2" charset="-122"/>
              </a:rPr>
              <a:t>研究报告，提出建议书和开发计划。</a:t>
            </a:r>
            <a:endParaRPr lang="zh-CN" altLang="en-US" dirty="0">
              <a:solidFill>
                <a:srgbClr val="2170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 name="Text Box 5">
            <a:extLst>
              <a:ext uri="{FF2B5EF4-FFF2-40B4-BE49-F238E27FC236}">
                <a16:creationId xmlns:a16="http://schemas.microsoft.com/office/drawing/2014/main" id="{ED66A18D-8647-8811-38B1-674A83325B85}"/>
              </a:ext>
            </a:extLst>
          </p:cNvPr>
          <p:cNvSpPr txBox="1">
            <a:spLocks noChangeArrowheads="1"/>
          </p:cNvSpPr>
          <p:nvPr/>
        </p:nvSpPr>
        <p:spPr bwMode="auto">
          <a:xfrm>
            <a:off x="587375" y="957554"/>
            <a:ext cx="32861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nSpc>
                <a:spcPct val="110000"/>
              </a:lnSpc>
              <a:spcBef>
                <a:spcPct val="50000"/>
              </a:spcBef>
              <a:buClrTx/>
              <a:buFontTx/>
              <a:buNone/>
            </a:pPr>
            <a:r>
              <a:rPr kumimoji="1" lang="en-US" altLang="zh-CN" sz="2800">
                <a:solidFill>
                  <a:srgbClr val="2170FF"/>
                </a:solidFill>
                <a:effectLst/>
                <a:latin typeface="宋体" panose="02010600030101010101" pitchFamily="2" charset="-122"/>
                <a:ea typeface="宋体" panose="02010600030101010101" pitchFamily="2" charset="-122"/>
              </a:rPr>
              <a:t>BSP</a:t>
            </a:r>
            <a:r>
              <a:rPr kumimoji="1" lang="zh-CN" altLang="en-US" sz="2800">
                <a:solidFill>
                  <a:srgbClr val="2170FF"/>
                </a:solidFill>
                <a:effectLst/>
                <a:latin typeface="宋体" panose="02010600030101010101" pitchFamily="2" charset="-122"/>
                <a:ea typeface="宋体" panose="02010600030101010101" pitchFamily="2" charset="-122"/>
              </a:rPr>
              <a:t>方法的工作步骤</a:t>
            </a:r>
            <a:endParaRPr lang="zh-CN" altLang="en-US" sz="2800">
              <a:solidFill>
                <a:srgbClr val="2170FF"/>
              </a:solidFill>
              <a:effectLst/>
              <a:latin typeface="宋体" panose="02010600030101010101" pitchFamily="2" charset="-122"/>
              <a:ea typeface="宋体" panose="02010600030101010101" pitchFamily="2" charset="-122"/>
            </a:endParaRPr>
          </a:p>
        </p:txBody>
      </p:sp>
      <p:pic>
        <p:nvPicPr>
          <p:cNvPr id="5" name="Picture 6">
            <a:extLst>
              <a:ext uri="{FF2B5EF4-FFF2-40B4-BE49-F238E27FC236}">
                <a16:creationId xmlns:a16="http://schemas.microsoft.com/office/drawing/2014/main" id="{D7B8C1FA-9A6E-9D8F-866B-AF5A9813DF20}"/>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0" y="1009942"/>
            <a:ext cx="561975" cy="5588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Tree>
    <p:extLst>
      <p:ext uri="{BB962C8B-B14F-4D97-AF65-F5344CB8AC3E}">
        <p14:creationId xmlns:p14="http://schemas.microsoft.com/office/powerpoint/2010/main" val="31693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D7509E-6987-8389-94FC-A8F7D3DE19E2}"/>
              </a:ext>
            </a:extLst>
          </p:cNvPr>
          <p:cNvSpPr>
            <a:spLocks noGrp="1"/>
          </p:cNvSpPr>
          <p:nvPr>
            <p:ph type="body" sz="quarter" idx="10"/>
          </p:nvPr>
        </p:nvSpPr>
        <p:spPr>
          <a:xfrm>
            <a:off x="1587197" y="340254"/>
            <a:ext cx="6437130" cy="530225"/>
          </a:xfrm>
        </p:spPr>
        <p:txBody>
          <a:bodyPr/>
          <a:lstStyle/>
          <a:p>
            <a:r>
              <a:rPr lang="en-CA" dirty="0"/>
              <a:t>3.3 </a:t>
            </a:r>
            <a:r>
              <a:rPr lang="zh-CN" altLang="en-US" dirty="0"/>
              <a:t>信息系统规划的常用方法</a:t>
            </a:r>
            <a:endParaRPr lang="en-CA" dirty="0"/>
          </a:p>
          <a:p>
            <a:endParaRPr lang="en-CA" dirty="0"/>
          </a:p>
        </p:txBody>
      </p:sp>
      <p:pic>
        <p:nvPicPr>
          <p:cNvPr id="3" name="Picture 19">
            <a:extLst>
              <a:ext uri="{FF2B5EF4-FFF2-40B4-BE49-F238E27FC236}">
                <a16:creationId xmlns:a16="http://schemas.microsoft.com/office/drawing/2014/main" id="{67BBF1D1-9C6A-B909-641E-0E965A5D9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7" y="1143583"/>
            <a:ext cx="12037268" cy="5076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6">
            <a:extLst>
              <a:ext uri="{FF2B5EF4-FFF2-40B4-BE49-F238E27FC236}">
                <a16:creationId xmlns:a16="http://schemas.microsoft.com/office/drawing/2014/main" id="{079EC0BF-6150-FF1F-76D4-5950102B49FD}"/>
              </a:ext>
            </a:extLst>
          </p:cNvPr>
          <p:cNvSpPr txBox="1">
            <a:spLocks noChangeArrowheads="1"/>
          </p:cNvSpPr>
          <p:nvPr/>
        </p:nvSpPr>
        <p:spPr bwMode="auto">
          <a:xfrm>
            <a:off x="1028310" y="1209080"/>
            <a:ext cx="6605818" cy="5325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lnSpc>
                <a:spcPct val="110000"/>
              </a:lnSpc>
              <a:spcBef>
                <a:spcPct val="50000"/>
              </a:spcBef>
              <a:buClrTx/>
              <a:buFontTx/>
              <a:buNone/>
            </a:pPr>
            <a:r>
              <a:rPr lang="en-US" altLang="zh-CN" sz="2800">
                <a:solidFill>
                  <a:srgbClr val="D60093"/>
                </a:solidFill>
                <a:effectLst>
                  <a:outerShdw blurRad="38100" dist="38100" dir="2700000" algn="tl">
                    <a:srgbClr val="C0C0C0"/>
                  </a:outerShdw>
                </a:effectLst>
              </a:rPr>
              <a:t>BSP</a:t>
            </a:r>
            <a:r>
              <a:rPr lang="zh-CN" altLang="en-US" sz="2800">
                <a:solidFill>
                  <a:srgbClr val="D60093"/>
                </a:solidFill>
                <a:effectLst>
                  <a:outerShdw blurRad="38100" dist="38100" dir="2700000" algn="tl">
                    <a:srgbClr val="C0C0C0"/>
                  </a:outerShdw>
                </a:effectLst>
              </a:rPr>
              <a:t>方法实施步骤说明</a:t>
            </a:r>
          </a:p>
        </p:txBody>
      </p:sp>
      <p:pic>
        <p:nvPicPr>
          <p:cNvPr id="5" name="Picture 7">
            <a:extLst>
              <a:ext uri="{FF2B5EF4-FFF2-40B4-BE49-F238E27FC236}">
                <a16:creationId xmlns:a16="http://schemas.microsoft.com/office/drawing/2014/main" id="{818CC794-00E0-6A19-CFF3-69585BB9B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92" y="1195971"/>
            <a:ext cx="927960" cy="5588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6" name="Rectangle 18">
            <a:extLst>
              <a:ext uri="{FF2B5EF4-FFF2-40B4-BE49-F238E27FC236}">
                <a16:creationId xmlns:a16="http://schemas.microsoft.com/office/drawing/2014/main" id="{1D00A40A-0C45-9706-0478-1E544919D879}"/>
              </a:ext>
            </a:extLst>
          </p:cNvPr>
          <p:cNvSpPr txBox="1">
            <a:spLocks noChangeArrowheads="1"/>
          </p:cNvSpPr>
          <p:nvPr/>
        </p:nvSpPr>
        <p:spPr>
          <a:xfrm>
            <a:off x="315166" y="1781758"/>
            <a:ext cx="11617851" cy="4151313"/>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pPr>
            <a:r>
              <a:rPr lang="zh-CN" altLang="en-US" sz="2600">
                <a:solidFill>
                  <a:srgbClr val="D60093"/>
                </a:solidFill>
                <a:effectLst>
                  <a:outerShdw blurRad="38100" dist="38100" dir="2700000" algn="tl">
                    <a:srgbClr val="C0C0C0"/>
                  </a:outerShdw>
                </a:effectLst>
                <a:latin typeface="楷体_GB2312" pitchFamily="49" charset="-122"/>
                <a:ea typeface="楷体_GB2312" pitchFamily="49" charset="-122"/>
              </a:rPr>
              <a:t>准备工作</a:t>
            </a:r>
          </a:p>
          <a:p>
            <a:pPr lvl="1">
              <a:lnSpc>
                <a:spcPct val="120000"/>
              </a:lnSpc>
              <a:spcBef>
                <a:spcPct val="0"/>
              </a:spcBef>
              <a:buClr>
                <a:srgbClr val="FF5B35"/>
              </a:buClr>
            </a:pPr>
            <a:r>
              <a:rPr lang="zh-CN" altLang="en-US" sz="2600">
                <a:solidFill>
                  <a:srgbClr val="2116F8"/>
                </a:solidFill>
                <a:effectLst>
                  <a:outerShdw blurRad="38100" dist="38100" dir="2700000" algn="tl">
                    <a:srgbClr val="C0C0C0"/>
                  </a:outerShdw>
                </a:effectLst>
                <a:latin typeface="楷体_GB2312" pitchFamily="49" charset="-122"/>
                <a:ea typeface="楷体_GB2312" pitchFamily="49" charset="-122"/>
              </a:rPr>
              <a:t>成立规划领导小组</a:t>
            </a:r>
          </a:p>
          <a:p>
            <a:pPr lvl="1">
              <a:lnSpc>
                <a:spcPct val="120000"/>
              </a:lnSpc>
              <a:spcBef>
                <a:spcPct val="0"/>
              </a:spcBef>
              <a:buClr>
                <a:srgbClr val="FF5B35"/>
              </a:buClr>
            </a:pPr>
            <a:r>
              <a:rPr lang="zh-CN" altLang="en-US" sz="2600">
                <a:solidFill>
                  <a:srgbClr val="2116F8"/>
                </a:solidFill>
                <a:effectLst>
                  <a:outerShdw blurRad="38100" dist="38100" dir="2700000" algn="tl">
                    <a:srgbClr val="C0C0C0"/>
                  </a:outerShdw>
                </a:effectLst>
                <a:latin typeface="楷体_GB2312" pitchFamily="49" charset="-122"/>
                <a:ea typeface="楷体_GB2312" pitchFamily="49" charset="-122"/>
              </a:rPr>
              <a:t>提出工作计划</a:t>
            </a:r>
          </a:p>
          <a:p>
            <a:pPr lvl="1">
              <a:lnSpc>
                <a:spcPct val="120000"/>
              </a:lnSpc>
              <a:spcBef>
                <a:spcPct val="0"/>
              </a:spcBef>
              <a:buClr>
                <a:srgbClr val="FF5B35"/>
              </a:buClr>
            </a:pPr>
            <a:r>
              <a:rPr lang="zh-CN" altLang="en-US" sz="2600">
                <a:solidFill>
                  <a:srgbClr val="2116F8"/>
                </a:solidFill>
                <a:effectLst>
                  <a:outerShdw blurRad="38100" dist="38100" dir="2700000" algn="tl">
                    <a:srgbClr val="C0C0C0"/>
                  </a:outerShdw>
                </a:effectLst>
                <a:latin typeface="楷体_GB2312" pitchFamily="49" charset="-122"/>
                <a:ea typeface="楷体_GB2312" pitchFamily="49" charset="-122"/>
              </a:rPr>
              <a:t>开动员会</a:t>
            </a:r>
          </a:p>
          <a:p>
            <a:pPr>
              <a:lnSpc>
                <a:spcPct val="120000"/>
              </a:lnSpc>
              <a:spcBef>
                <a:spcPct val="0"/>
              </a:spcBef>
            </a:pPr>
            <a:r>
              <a:rPr lang="zh-CN" altLang="en-US" sz="2600">
                <a:solidFill>
                  <a:srgbClr val="D60093"/>
                </a:solidFill>
                <a:effectLst>
                  <a:outerShdw blurRad="38100" dist="38100" dir="2700000" algn="tl">
                    <a:srgbClr val="C0C0C0"/>
                  </a:outerShdw>
                </a:effectLst>
                <a:latin typeface="楷体_GB2312" pitchFamily="49" charset="-122"/>
                <a:ea typeface="楷体_GB2312" pitchFamily="49" charset="-122"/>
              </a:rPr>
              <a:t>调查研究</a:t>
            </a:r>
          </a:p>
          <a:p>
            <a:pPr lvl="1">
              <a:lnSpc>
                <a:spcPct val="120000"/>
              </a:lnSpc>
              <a:spcBef>
                <a:spcPct val="0"/>
              </a:spcBef>
              <a:buClr>
                <a:srgbClr val="FF5B35"/>
              </a:buClr>
            </a:pPr>
            <a:r>
              <a:rPr lang="zh-CN" altLang="en-US" sz="2600">
                <a:solidFill>
                  <a:srgbClr val="2116F8"/>
                </a:solidFill>
                <a:effectLst>
                  <a:outerShdw blurRad="38100" dist="38100" dir="2700000" algn="tl">
                    <a:srgbClr val="C0C0C0"/>
                  </a:outerShdw>
                </a:effectLst>
                <a:latin typeface="楷体_GB2312" pitchFamily="49" charset="-122"/>
                <a:ea typeface="楷体_GB2312" pitchFamily="49" charset="-122"/>
              </a:rPr>
              <a:t>为后续需要完成的任务内容进行必须的了解</a:t>
            </a:r>
          </a:p>
          <a:p>
            <a:pPr lvl="1">
              <a:lnSpc>
                <a:spcPct val="120000"/>
              </a:lnSpc>
              <a:spcBef>
                <a:spcPct val="0"/>
              </a:spcBef>
              <a:buClr>
                <a:srgbClr val="FF5B35"/>
              </a:buClr>
            </a:pPr>
            <a:r>
              <a:rPr lang="zh-CN" altLang="en-US" sz="2600">
                <a:solidFill>
                  <a:srgbClr val="2116F8"/>
                </a:solidFill>
                <a:effectLst>
                  <a:outerShdw blurRad="38100" dist="38100" dir="2700000" algn="tl">
                    <a:srgbClr val="C0C0C0"/>
                  </a:outerShdw>
                </a:effectLst>
                <a:latin typeface="楷体_GB2312" pitchFamily="49" charset="-122"/>
                <a:ea typeface="楷体_GB2312" pitchFamily="49" charset="-122"/>
              </a:rPr>
              <a:t>可以通过多种方式进行，如访谈、问卷、现场观察记录、文献研究、实验等</a:t>
            </a:r>
            <a:endParaRPr lang="en-US" altLang="zh-CN" sz="2600">
              <a:ea typeface="宋体" panose="02010600030101010101" pitchFamily="2" charset="-122"/>
            </a:endParaRPr>
          </a:p>
        </p:txBody>
      </p:sp>
    </p:spTree>
    <p:extLst>
      <p:ext uri="{BB962C8B-B14F-4D97-AF65-F5344CB8AC3E}">
        <p14:creationId xmlns:p14="http://schemas.microsoft.com/office/powerpoint/2010/main" val="171264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C81646-AC0D-8327-550B-3A40DF546E1A}"/>
              </a:ext>
            </a:extLst>
          </p:cNvPr>
          <p:cNvSpPr>
            <a:spLocks noGrp="1"/>
          </p:cNvSpPr>
          <p:nvPr>
            <p:ph type="body" sz="quarter" idx="10"/>
          </p:nvPr>
        </p:nvSpPr>
        <p:spPr>
          <a:xfrm>
            <a:off x="1587197" y="340254"/>
            <a:ext cx="5951938" cy="530225"/>
          </a:xfrm>
        </p:spPr>
        <p:txBody>
          <a:bodyPr/>
          <a:lstStyle/>
          <a:p>
            <a:r>
              <a:rPr lang="en-CA" dirty="0"/>
              <a:t>3.3 </a:t>
            </a:r>
            <a:r>
              <a:rPr lang="zh-CN" altLang="en-US" dirty="0"/>
              <a:t>信息系统规划的常用方法</a:t>
            </a:r>
            <a:endParaRPr lang="en-CA" dirty="0"/>
          </a:p>
          <a:p>
            <a:endParaRPr lang="en-CA" dirty="0"/>
          </a:p>
        </p:txBody>
      </p:sp>
      <p:pic>
        <p:nvPicPr>
          <p:cNvPr id="4" name="Picture 6">
            <a:extLst>
              <a:ext uri="{FF2B5EF4-FFF2-40B4-BE49-F238E27FC236}">
                <a16:creationId xmlns:a16="http://schemas.microsoft.com/office/drawing/2014/main" id="{843D8F6F-1E6C-2B88-AA48-4CCA63720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8" y="1162246"/>
            <a:ext cx="12099471" cy="38482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B2A2EFC0-D0E5-1468-AD06-41C21512A11A}"/>
              </a:ext>
            </a:extLst>
          </p:cNvPr>
          <p:cNvSpPr>
            <a:spLocks noChangeArrowheads="1"/>
          </p:cNvSpPr>
          <p:nvPr/>
        </p:nvSpPr>
        <p:spPr bwMode="auto">
          <a:xfrm>
            <a:off x="276678" y="1419420"/>
            <a:ext cx="11677887" cy="469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Font typeface="Wingdings" panose="05000000000000000000" pitchFamily="2" charset="2"/>
              <a:buBlip>
                <a:blip r:embed="rId3"/>
              </a:buBlip>
            </a:pPr>
            <a:r>
              <a:rPr lang="zh-CN" altLang="en-US" sz="2800">
                <a:solidFill>
                  <a:srgbClr val="D60093"/>
                </a:solidFill>
                <a:effectLst>
                  <a:outerShdw blurRad="38100" dist="38100" dir="2700000" algn="tl">
                    <a:srgbClr val="C0C0C0"/>
                  </a:outerShdw>
                </a:effectLst>
                <a:latin typeface="楷体_GB2312" pitchFamily="49" charset="-122"/>
              </a:rPr>
              <a:t>定义业务过程</a:t>
            </a:r>
          </a:p>
          <a:p>
            <a:pPr lvl="1">
              <a:spcBef>
                <a:spcPct val="20000"/>
              </a:spcBef>
              <a:buSzPct val="150000"/>
              <a:buFontTx/>
              <a:buChar char="•"/>
            </a:pPr>
            <a:r>
              <a:rPr lang="zh-CN" altLang="en-US" sz="2400" b="0">
                <a:solidFill>
                  <a:srgbClr val="2116F8"/>
                </a:solidFill>
                <a:effectLst>
                  <a:outerShdw blurRad="38100" dist="38100" dir="2700000" algn="tl">
                    <a:srgbClr val="C0C0C0"/>
                  </a:outerShdw>
                </a:effectLst>
                <a:latin typeface="楷体_GB2312" pitchFamily="49" charset="-122"/>
              </a:rPr>
              <a:t>定义业务过程是</a:t>
            </a:r>
            <a:r>
              <a:rPr lang="en-US" altLang="zh-CN" sz="2400" b="0">
                <a:solidFill>
                  <a:srgbClr val="2116F8"/>
                </a:solidFill>
                <a:effectLst>
                  <a:outerShdw blurRad="38100" dist="38100" dir="2700000" algn="tl">
                    <a:srgbClr val="C0C0C0"/>
                  </a:outerShdw>
                </a:effectLst>
                <a:latin typeface="楷体_GB2312" pitchFamily="49" charset="-122"/>
              </a:rPr>
              <a:t>BSP</a:t>
            </a:r>
            <a:r>
              <a:rPr lang="zh-CN" altLang="en-US" sz="2400" b="0">
                <a:solidFill>
                  <a:srgbClr val="2116F8"/>
                </a:solidFill>
                <a:effectLst>
                  <a:outerShdw blurRad="38100" dist="38100" dir="2700000" algn="tl">
                    <a:srgbClr val="C0C0C0"/>
                  </a:outerShdw>
                </a:effectLst>
                <a:latin typeface="楷体_GB2312" pitchFamily="49" charset="-122"/>
              </a:rPr>
              <a:t>方法的核心</a:t>
            </a:r>
          </a:p>
          <a:p>
            <a:pPr lvl="1">
              <a:spcBef>
                <a:spcPct val="20000"/>
              </a:spcBef>
              <a:buSzPct val="150000"/>
              <a:buFontTx/>
              <a:buChar char="•"/>
            </a:pPr>
            <a:r>
              <a:rPr lang="zh-CN" altLang="en-US" sz="2400" b="0">
                <a:solidFill>
                  <a:srgbClr val="2116F8"/>
                </a:solidFill>
                <a:effectLst>
                  <a:outerShdw blurRad="38100" dist="38100" dir="2700000" algn="tl">
                    <a:srgbClr val="C0C0C0"/>
                  </a:outerShdw>
                </a:effectLst>
                <a:latin typeface="楷体_GB2312" pitchFamily="49" charset="-122"/>
              </a:rPr>
              <a:t>业务过程是指：管理中必要且逻辑上相关的、为了完成某种管理功能的一组活动</a:t>
            </a:r>
          </a:p>
          <a:p>
            <a:pPr lvl="1">
              <a:spcBef>
                <a:spcPct val="20000"/>
              </a:spcBef>
              <a:buSzPct val="150000"/>
              <a:buFontTx/>
              <a:buChar char="•"/>
            </a:pPr>
            <a:r>
              <a:rPr lang="zh-CN" altLang="en-US" sz="2400" b="0">
                <a:solidFill>
                  <a:srgbClr val="2116F8"/>
                </a:solidFill>
                <a:effectLst>
                  <a:outerShdw blurRad="38100" dist="38100" dir="2700000" algn="tl">
                    <a:srgbClr val="C0C0C0"/>
                  </a:outerShdw>
                </a:effectLst>
                <a:latin typeface="楷体_GB2312" pitchFamily="49" charset="-122"/>
              </a:rPr>
              <a:t>识别业务过程（企业过程）的主要意义</a:t>
            </a:r>
          </a:p>
          <a:p>
            <a:pPr lvl="3">
              <a:spcBef>
                <a:spcPct val="20000"/>
              </a:spcBef>
              <a:buClr>
                <a:srgbClr val="2116F8"/>
              </a:buClr>
              <a:buFont typeface="Wingdings" panose="05000000000000000000" pitchFamily="2" charset="2"/>
              <a:buChar char="Ø"/>
            </a:pPr>
            <a:r>
              <a:rPr lang="zh-CN" altLang="en-US" sz="2000" b="0">
                <a:solidFill>
                  <a:srgbClr val="D60093"/>
                </a:solidFill>
                <a:effectLst>
                  <a:outerShdw blurRad="38100" dist="38100" dir="2700000" algn="tl">
                    <a:srgbClr val="C0C0C0"/>
                  </a:outerShdw>
                </a:effectLst>
                <a:latin typeface="楷体_GB2312" pitchFamily="49" charset="-122"/>
              </a:rPr>
              <a:t>整个企业的管理活动由许多业务过程所组成，识别业务过程可对企业如何完成其目标产生深刻的了解</a:t>
            </a:r>
          </a:p>
          <a:p>
            <a:pPr lvl="3">
              <a:spcBef>
                <a:spcPct val="20000"/>
              </a:spcBef>
              <a:buClr>
                <a:srgbClr val="2116F8"/>
              </a:buClr>
              <a:buFont typeface="Wingdings" panose="05000000000000000000" pitchFamily="2" charset="2"/>
              <a:buChar char="Ø"/>
            </a:pPr>
            <a:r>
              <a:rPr lang="zh-CN" altLang="en-US" sz="2000" b="0">
                <a:solidFill>
                  <a:srgbClr val="D60093"/>
                </a:solidFill>
                <a:effectLst>
                  <a:outerShdw blurRad="38100" dist="38100" dir="2700000" algn="tl">
                    <a:srgbClr val="C0C0C0"/>
                  </a:outerShdw>
                </a:effectLst>
                <a:latin typeface="楷体_GB2312" pitchFamily="49" charset="-122"/>
              </a:rPr>
              <a:t>识别业务过程可以作为信息识别和构成信息系统的基础</a:t>
            </a:r>
          </a:p>
          <a:p>
            <a:pPr lvl="3">
              <a:spcBef>
                <a:spcPct val="20000"/>
              </a:spcBef>
              <a:buClr>
                <a:srgbClr val="2116F8"/>
              </a:buClr>
              <a:buFont typeface="Wingdings" panose="05000000000000000000" pitchFamily="2" charset="2"/>
              <a:buChar char="Ø"/>
            </a:pPr>
            <a:r>
              <a:rPr lang="zh-CN" altLang="en-US" sz="2000" b="0">
                <a:solidFill>
                  <a:srgbClr val="D60093"/>
                </a:solidFill>
                <a:effectLst>
                  <a:outerShdw blurRad="38100" dist="38100" dir="2700000" algn="tl">
                    <a:srgbClr val="C0C0C0"/>
                  </a:outerShdw>
                </a:effectLst>
                <a:latin typeface="楷体_GB2312" pitchFamily="49" charset="-122"/>
              </a:rPr>
              <a:t>按照企业过程所创建的信息系统，在企业组织机构变化时可以不必改变，换句话说就是信息系统相对独立于组织</a:t>
            </a:r>
          </a:p>
          <a:p>
            <a:pPr>
              <a:lnSpc>
                <a:spcPct val="90000"/>
              </a:lnSpc>
              <a:spcBef>
                <a:spcPct val="40000"/>
              </a:spcBef>
              <a:buClr>
                <a:srgbClr val="8DACD0"/>
              </a:buClr>
              <a:buSzPct val="70000"/>
              <a:buFont typeface="Wingdings" panose="05000000000000000000" pitchFamily="2" charset="2"/>
              <a:buNone/>
            </a:pPr>
            <a:endParaRPr lang="zh-CN" altLang="en-US" sz="2400" b="0">
              <a:solidFill>
                <a:srgbClr val="D60093"/>
              </a:solidFill>
              <a:effectLst>
                <a:outerShdw blurRad="38100" dist="38100" dir="2700000" algn="tl">
                  <a:srgbClr val="C0C0C0"/>
                </a:outerShdw>
              </a:effectLst>
              <a:latin typeface="楷体_GB2312" pitchFamily="49" charset="-122"/>
            </a:endParaRPr>
          </a:p>
        </p:txBody>
      </p:sp>
    </p:spTree>
    <p:extLst>
      <p:ext uri="{BB962C8B-B14F-4D97-AF65-F5344CB8AC3E}">
        <p14:creationId xmlns:p14="http://schemas.microsoft.com/office/powerpoint/2010/main" val="4281412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110F21-4696-83C5-57BE-C7F697DEFD62}"/>
              </a:ext>
            </a:extLst>
          </p:cNvPr>
          <p:cNvSpPr>
            <a:spLocks noGrp="1"/>
          </p:cNvSpPr>
          <p:nvPr>
            <p:ph type="body" sz="quarter" idx="10"/>
          </p:nvPr>
        </p:nvSpPr>
        <p:spPr>
          <a:xfrm>
            <a:off x="1587196" y="340254"/>
            <a:ext cx="6549097" cy="530225"/>
          </a:xfrm>
        </p:spPr>
        <p:txBody>
          <a:bodyPr/>
          <a:lstStyle/>
          <a:p>
            <a:r>
              <a:rPr lang="en-CA" dirty="0"/>
              <a:t>3.3 </a:t>
            </a:r>
            <a:r>
              <a:rPr lang="zh-CN" altLang="en-US" dirty="0"/>
              <a:t>信息系统规划的常用方法</a:t>
            </a:r>
            <a:endParaRPr lang="en-CA" dirty="0"/>
          </a:p>
          <a:p>
            <a:endParaRPr lang="en-CA" dirty="0"/>
          </a:p>
        </p:txBody>
      </p:sp>
      <p:pic>
        <p:nvPicPr>
          <p:cNvPr id="3" name="Picture 2">
            <a:extLst>
              <a:ext uri="{FF2B5EF4-FFF2-40B4-BE49-F238E27FC236}">
                <a16:creationId xmlns:a16="http://schemas.microsoft.com/office/drawing/2014/main" id="{99B8A22F-DA46-38B4-7959-501182BBF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20" y="1134253"/>
            <a:ext cx="12071480" cy="39789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470B0800-33E1-3D45-1C97-10D96B1893E5}"/>
              </a:ext>
            </a:extLst>
          </p:cNvPr>
          <p:cNvSpPr txBox="1">
            <a:spLocks noChangeArrowheads="1"/>
          </p:cNvSpPr>
          <p:nvPr/>
        </p:nvSpPr>
        <p:spPr>
          <a:xfrm>
            <a:off x="295145" y="1410478"/>
            <a:ext cx="11635098" cy="3679073"/>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rgbClr val="D60093"/>
                </a:solidFill>
                <a:effectLst>
                  <a:outerShdw blurRad="38100" dist="38100" dir="2700000" algn="tl">
                    <a:srgbClr val="C0C0C0"/>
                  </a:outerShdw>
                </a:effectLst>
                <a:latin typeface="楷体_GB2312" pitchFamily="49" charset="-122"/>
                <a:ea typeface="楷体_GB2312" pitchFamily="49" charset="-122"/>
              </a:rPr>
              <a:t>定义业务过程</a:t>
            </a:r>
          </a:p>
          <a:p>
            <a:pPr lvl="1">
              <a:buClr>
                <a:srgbClr val="FF5B35"/>
              </a:buClr>
              <a:buSzPct val="150000"/>
              <a:buFontTx/>
              <a:buChar char="•"/>
            </a:pPr>
            <a:r>
              <a:rPr lang="zh-CN" altLang="en-US" sz="2800" b="1">
                <a:solidFill>
                  <a:srgbClr val="2116F8"/>
                </a:solidFill>
                <a:latin typeface="楷体_GB2312" pitchFamily="49" charset="-122"/>
                <a:ea typeface="楷体_GB2312" pitchFamily="49" charset="-122"/>
              </a:rPr>
              <a:t>识别业务过程的思路和步骤</a:t>
            </a:r>
          </a:p>
          <a:p>
            <a:pPr lvl="3"/>
            <a:r>
              <a:rPr lang="zh-CN" altLang="en-US" sz="2800" b="1">
                <a:solidFill>
                  <a:srgbClr val="2116F8"/>
                </a:solidFill>
                <a:latin typeface="楷体_GB2312" pitchFamily="49" charset="-122"/>
                <a:ea typeface="楷体_GB2312" pitchFamily="49" charset="-122"/>
              </a:rPr>
              <a:t>企业的活动一般均由三个方面组成</a:t>
            </a:r>
          </a:p>
          <a:p>
            <a:pPr lvl="4">
              <a:buClr>
                <a:srgbClr val="2116F8"/>
              </a:buClr>
              <a:buFont typeface="Wingdings" panose="05000000000000000000" pitchFamily="2" charset="2"/>
              <a:buChar char="Ø"/>
            </a:pPr>
            <a:r>
              <a:rPr lang="zh-CN" altLang="en-US" sz="2800" b="1">
                <a:solidFill>
                  <a:srgbClr val="D60093"/>
                </a:solidFill>
                <a:latin typeface="楷体_GB2312" pitchFamily="49" charset="-122"/>
                <a:ea typeface="楷体_GB2312" pitchFamily="49" charset="-122"/>
              </a:rPr>
              <a:t>计划和控制</a:t>
            </a:r>
          </a:p>
          <a:p>
            <a:pPr lvl="4">
              <a:buClr>
                <a:srgbClr val="2116F8"/>
              </a:buClr>
              <a:buFont typeface="Wingdings" panose="05000000000000000000" pitchFamily="2" charset="2"/>
              <a:buChar char="Ø"/>
            </a:pPr>
            <a:r>
              <a:rPr lang="zh-CN" altLang="en-US" sz="2800" b="1">
                <a:solidFill>
                  <a:srgbClr val="D60093"/>
                </a:solidFill>
                <a:latin typeface="楷体_GB2312" pitchFamily="49" charset="-122"/>
                <a:ea typeface="楷体_GB2312" pitchFamily="49" charset="-122"/>
              </a:rPr>
              <a:t>产品和服务</a:t>
            </a:r>
          </a:p>
          <a:p>
            <a:pPr lvl="4">
              <a:buClr>
                <a:srgbClr val="2116F8"/>
              </a:buClr>
              <a:buFont typeface="Wingdings" panose="05000000000000000000" pitchFamily="2" charset="2"/>
              <a:buChar char="Ø"/>
            </a:pPr>
            <a:r>
              <a:rPr lang="zh-CN" altLang="en-US" sz="2800" b="1">
                <a:solidFill>
                  <a:srgbClr val="D60093"/>
                </a:solidFill>
                <a:latin typeface="楷体_GB2312" pitchFamily="49" charset="-122"/>
                <a:ea typeface="楷体_GB2312" pitchFamily="49" charset="-122"/>
              </a:rPr>
              <a:t>支持资源</a:t>
            </a:r>
          </a:p>
          <a:p>
            <a:pPr lvl="3"/>
            <a:r>
              <a:rPr lang="zh-CN" altLang="en-US" sz="2800" b="1">
                <a:solidFill>
                  <a:srgbClr val="2116F8"/>
                </a:solidFill>
                <a:latin typeface="楷体_GB2312" pitchFamily="49" charset="-122"/>
                <a:ea typeface="楷体_GB2312" pitchFamily="49" charset="-122"/>
              </a:rPr>
              <a:t>从上述三个方面出发，按照图示的步骤，可以归纳出企业的业务过程集合</a:t>
            </a:r>
          </a:p>
          <a:p>
            <a:pPr lvl="3"/>
            <a:endParaRPr lang="en-US" altLang="zh-CN" sz="2800" b="1">
              <a:solidFill>
                <a:srgbClr val="2116F8"/>
              </a:solidFill>
              <a:latin typeface="楷体_GB2312" pitchFamily="49" charset="-122"/>
              <a:ea typeface="楷体_GB2312" pitchFamily="49" charset="-122"/>
            </a:endParaRPr>
          </a:p>
        </p:txBody>
      </p:sp>
    </p:spTree>
    <p:extLst>
      <p:ext uri="{BB962C8B-B14F-4D97-AF65-F5344CB8AC3E}">
        <p14:creationId xmlns:p14="http://schemas.microsoft.com/office/powerpoint/2010/main" val="1268197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CBCA8D-7218-A0C7-5062-6B7B5A5DC3FF}"/>
              </a:ext>
            </a:extLst>
          </p:cNvPr>
          <p:cNvSpPr>
            <a:spLocks noGrp="1"/>
          </p:cNvSpPr>
          <p:nvPr>
            <p:ph type="body" sz="quarter" idx="10"/>
          </p:nvPr>
        </p:nvSpPr>
        <p:spPr>
          <a:xfrm>
            <a:off x="1587196" y="340254"/>
            <a:ext cx="5877293" cy="530225"/>
          </a:xfrm>
        </p:spPr>
        <p:txBody>
          <a:bodyPr/>
          <a:lstStyle/>
          <a:p>
            <a:r>
              <a:rPr lang="en-CA" dirty="0"/>
              <a:t>3.3 </a:t>
            </a:r>
            <a:r>
              <a:rPr lang="zh-CN" altLang="en-US" dirty="0"/>
              <a:t>信息系统规划的常用方法</a:t>
            </a:r>
            <a:endParaRPr lang="en-CA" dirty="0"/>
          </a:p>
          <a:p>
            <a:endParaRPr lang="en-CA" dirty="0"/>
          </a:p>
        </p:txBody>
      </p:sp>
      <p:sp>
        <p:nvSpPr>
          <p:cNvPr id="3" name="Rectangle 2">
            <a:extLst>
              <a:ext uri="{FF2B5EF4-FFF2-40B4-BE49-F238E27FC236}">
                <a16:creationId xmlns:a16="http://schemas.microsoft.com/office/drawing/2014/main" id="{F1D04231-8610-594F-28BF-47F202DC2DDB}"/>
              </a:ext>
            </a:extLst>
          </p:cNvPr>
          <p:cNvSpPr>
            <a:spLocks noChangeArrowheads="1"/>
          </p:cNvSpPr>
          <p:nvPr/>
        </p:nvSpPr>
        <p:spPr bwMode="auto">
          <a:xfrm>
            <a:off x="2224639" y="1810533"/>
            <a:ext cx="8612272"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0">
            <a:spAutoFit/>
          </a:bodyPr>
          <a:lstStyle>
            <a:lvl1pPr indent="21748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a:buSzPct val="150000"/>
              <a:buFontTx/>
              <a:buChar char="•"/>
            </a:pPr>
            <a:r>
              <a:rPr lang="zh-CN" altLang="en-US">
                <a:solidFill>
                  <a:srgbClr val="2116F8"/>
                </a:solidFill>
                <a:effectLst/>
                <a:latin typeface="楷体_GB2312" pitchFamily="49" charset="-122"/>
              </a:rPr>
              <a:t>识别计划和控制过程</a:t>
            </a:r>
          </a:p>
          <a:p>
            <a:pPr algn="just">
              <a:buClrTx/>
              <a:buFontTx/>
              <a:buNone/>
            </a:pPr>
            <a:r>
              <a:rPr lang="zh-CN" altLang="en-US">
                <a:solidFill>
                  <a:srgbClr val="2116F8"/>
                </a:solidFill>
                <a:effectLst/>
                <a:latin typeface="楷体_GB2312" pitchFamily="49" charset="-122"/>
              </a:rPr>
              <a:t>企业计划和控制有关的业务过程一般分为战略</a:t>
            </a:r>
          </a:p>
          <a:p>
            <a:pPr algn="just">
              <a:buClrTx/>
              <a:buFontTx/>
              <a:buNone/>
            </a:pPr>
            <a:r>
              <a:rPr lang="zh-CN" altLang="en-US">
                <a:solidFill>
                  <a:srgbClr val="2116F8"/>
                </a:solidFill>
                <a:effectLst/>
                <a:latin typeface="楷体_GB2312" pitchFamily="49" charset="-122"/>
              </a:rPr>
              <a:t>规划和管理控制两大类，具体如下表。</a:t>
            </a:r>
          </a:p>
        </p:txBody>
      </p:sp>
      <p:sp>
        <p:nvSpPr>
          <p:cNvPr id="4" name="Rectangle 8">
            <a:extLst>
              <a:ext uri="{FF2B5EF4-FFF2-40B4-BE49-F238E27FC236}">
                <a16:creationId xmlns:a16="http://schemas.microsoft.com/office/drawing/2014/main" id="{3F98585F-006C-0487-2CA0-BF3AC09B5517}"/>
              </a:ext>
            </a:extLst>
          </p:cNvPr>
          <p:cNvSpPr txBox="1">
            <a:spLocks noChangeArrowheads="1"/>
          </p:cNvSpPr>
          <p:nvPr/>
        </p:nvSpPr>
        <p:spPr>
          <a:xfrm>
            <a:off x="2224639" y="1182655"/>
            <a:ext cx="2972512" cy="407988"/>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rgbClr val="D60093"/>
                </a:solidFill>
                <a:effectLst>
                  <a:outerShdw blurRad="38100" dist="38100" dir="2700000" algn="tl">
                    <a:srgbClr val="C0C0C0"/>
                  </a:outerShdw>
                </a:effectLst>
                <a:latin typeface="楷体_GB2312" pitchFamily="49" charset="-122"/>
                <a:ea typeface="楷体_GB2312" pitchFamily="49" charset="-122"/>
              </a:rPr>
              <a:t>定义业务过程</a:t>
            </a:r>
          </a:p>
        </p:txBody>
      </p:sp>
      <p:graphicFrame>
        <p:nvGraphicFramePr>
          <p:cNvPr id="5" name="Group 41">
            <a:extLst>
              <a:ext uri="{FF2B5EF4-FFF2-40B4-BE49-F238E27FC236}">
                <a16:creationId xmlns:a16="http://schemas.microsoft.com/office/drawing/2014/main" id="{7C3DBB0D-5416-2EFF-67F1-88C974D58F35}"/>
              </a:ext>
            </a:extLst>
          </p:cNvPr>
          <p:cNvGraphicFramePr>
            <a:graphicFrameLocks noGrp="1"/>
          </p:cNvGraphicFramePr>
          <p:nvPr>
            <p:extLst>
              <p:ext uri="{D42A27DB-BD31-4B8C-83A1-F6EECF244321}">
                <p14:modId xmlns:p14="http://schemas.microsoft.com/office/powerpoint/2010/main" val="1831448669"/>
              </p:ext>
            </p:extLst>
          </p:nvPr>
        </p:nvGraphicFramePr>
        <p:xfrm>
          <a:off x="2326239" y="2973355"/>
          <a:ext cx="8516876" cy="3189289"/>
        </p:xfrm>
        <a:graphic>
          <a:graphicData uri="http://schemas.openxmlformats.org/drawingml/2006/table">
            <a:tbl>
              <a:tblPr/>
              <a:tblGrid>
                <a:gridCol w="4258438">
                  <a:extLst>
                    <a:ext uri="{9D8B030D-6E8A-4147-A177-3AD203B41FA5}">
                      <a16:colId xmlns:a16="http://schemas.microsoft.com/office/drawing/2014/main" val="812613849"/>
                    </a:ext>
                  </a:extLst>
                </a:gridCol>
                <a:gridCol w="4258438">
                  <a:extLst>
                    <a:ext uri="{9D8B030D-6E8A-4147-A177-3AD203B41FA5}">
                      <a16:colId xmlns:a16="http://schemas.microsoft.com/office/drawing/2014/main" val="801799639"/>
                    </a:ext>
                  </a:extLst>
                </a:gridCol>
              </a:tblGrid>
              <a:tr h="449263">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bg1"/>
                          </a:solidFill>
                          <a:effectLst/>
                          <a:latin typeface="楷体_GB2312" pitchFamily="49" charset="-122"/>
                          <a:ea typeface="楷体_GB2312" pitchFamily="49" charset="-122"/>
                        </a:rPr>
                        <a:t>战略规划</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9966FF"/>
                        </a:gs>
                        <a:gs pos="100000">
                          <a:srgbClr val="9966FF">
                            <a:gamma/>
                            <a:shade val="92157"/>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bg1"/>
                          </a:solidFill>
                          <a:effectLst/>
                          <a:latin typeface="楷体_GB2312" pitchFamily="49" charset="-122"/>
                          <a:ea typeface="楷体_GB2312" pitchFamily="49" charset="-122"/>
                        </a:rPr>
                        <a:t>管理控制</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9966FF"/>
                        </a:gs>
                        <a:gs pos="100000">
                          <a:srgbClr val="9966FF">
                            <a:gamma/>
                            <a:shade val="92157"/>
                            <a:invGamma/>
                          </a:srgbClr>
                        </a:gs>
                      </a:gsLst>
                      <a:lin ang="5400000" scaled="1"/>
                    </a:gradFill>
                  </a:tcPr>
                </a:tc>
                <a:extLst>
                  <a:ext uri="{0D108BD9-81ED-4DB2-BD59-A6C34878D82A}">
                    <a16:rowId xmlns:a16="http://schemas.microsoft.com/office/drawing/2014/main" val="1818077887"/>
                  </a:ext>
                </a:extLst>
              </a:tr>
              <a:tr h="454025">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经济预测</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市场/产品预测</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050111174"/>
                  </a:ext>
                </a:extLst>
              </a:tr>
              <a:tr h="458788">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组织计划</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工作资金计划</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809641135"/>
                  </a:ext>
                </a:extLst>
              </a:tr>
              <a:tr h="457200">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政策开发</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雇员水平计划</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61879212"/>
                  </a:ext>
                </a:extLst>
              </a:tr>
              <a:tr h="457200">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融资计划</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运营计划</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50041002"/>
                  </a:ext>
                </a:extLst>
              </a:tr>
              <a:tr h="455613">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预测管理</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预算</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52882418"/>
                  </a:ext>
                </a:extLst>
              </a:tr>
              <a:tr h="457200">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产品线模型</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测量与评价</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646114009"/>
                  </a:ext>
                </a:extLst>
              </a:tr>
            </a:tbl>
          </a:graphicData>
        </a:graphic>
      </p:graphicFrame>
    </p:spTree>
    <p:extLst>
      <p:ext uri="{BB962C8B-B14F-4D97-AF65-F5344CB8AC3E}">
        <p14:creationId xmlns:p14="http://schemas.microsoft.com/office/powerpoint/2010/main" val="5297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BA8C4-C6DB-101B-D6CF-1EEEBCFF7F7F}"/>
              </a:ext>
            </a:extLst>
          </p:cNvPr>
          <p:cNvSpPr>
            <a:spLocks noGrp="1"/>
          </p:cNvSpPr>
          <p:nvPr>
            <p:ph type="body" sz="quarter" idx="10"/>
          </p:nvPr>
        </p:nvSpPr>
        <p:spPr>
          <a:xfrm>
            <a:off x="1587196" y="340254"/>
            <a:ext cx="6362485" cy="530225"/>
          </a:xfrm>
        </p:spPr>
        <p:txBody>
          <a:bodyPr/>
          <a:lstStyle/>
          <a:p>
            <a:r>
              <a:rPr lang="en-CA" dirty="0"/>
              <a:t>3.3 </a:t>
            </a:r>
            <a:r>
              <a:rPr lang="zh-CN" altLang="en-US" dirty="0"/>
              <a:t>信息系统规划的常用方法</a:t>
            </a:r>
            <a:endParaRPr lang="en-CA" dirty="0"/>
          </a:p>
          <a:p>
            <a:endParaRPr lang="en-CA" dirty="0"/>
          </a:p>
        </p:txBody>
      </p:sp>
      <p:graphicFrame>
        <p:nvGraphicFramePr>
          <p:cNvPr id="3" name="Group 53">
            <a:extLst>
              <a:ext uri="{FF2B5EF4-FFF2-40B4-BE49-F238E27FC236}">
                <a16:creationId xmlns:a16="http://schemas.microsoft.com/office/drawing/2014/main" id="{15DC7EE9-CC8C-DE02-B99E-1416C338FD3E}"/>
              </a:ext>
            </a:extLst>
          </p:cNvPr>
          <p:cNvGraphicFramePr>
            <a:graphicFrameLocks noGrp="1"/>
          </p:cNvGraphicFramePr>
          <p:nvPr>
            <p:extLst>
              <p:ext uri="{D42A27DB-BD31-4B8C-83A1-F6EECF244321}">
                <p14:modId xmlns:p14="http://schemas.microsoft.com/office/powerpoint/2010/main" val="453906698"/>
              </p:ext>
            </p:extLst>
          </p:nvPr>
        </p:nvGraphicFramePr>
        <p:xfrm>
          <a:off x="2167812" y="2634149"/>
          <a:ext cx="7315200" cy="2863852"/>
        </p:xfrm>
        <a:graphic>
          <a:graphicData uri="http://schemas.openxmlformats.org/drawingml/2006/table">
            <a:tbl>
              <a:tblPr/>
              <a:tblGrid>
                <a:gridCol w="1828800">
                  <a:extLst>
                    <a:ext uri="{9D8B030D-6E8A-4147-A177-3AD203B41FA5}">
                      <a16:colId xmlns:a16="http://schemas.microsoft.com/office/drawing/2014/main" val="3315060591"/>
                    </a:ext>
                  </a:extLst>
                </a:gridCol>
                <a:gridCol w="1828800">
                  <a:extLst>
                    <a:ext uri="{9D8B030D-6E8A-4147-A177-3AD203B41FA5}">
                      <a16:colId xmlns:a16="http://schemas.microsoft.com/office/drawing/2014/main" val="786830410"/>
                    </a:ext>
                  </a:extLst>
                </a:gridCol>
                <a:gridCol w="1828800">
                  <a:extLst>
                    <a:ext uri="{9D8B030D-6E8A-4147-A177-3AD203B41FA5}">
                      <a16:colId xmlns:a16="http://schemas.microsoft.com/office/drawing/2014/main" val="2045651539"/>
                    </a:ext>
                  </a:extLst>
                </a:gridCol>
                <a:gridCol w="1828800">
                  <a:extLst>
                    <a:ext uri="{9D8B030D-6E8A-4147-A177-3AD203B41FA5}">
                      <a16:colId xmlns:a16="http://schemas.microsoft.com/office/drawing/2014/main" val="1137427340"/>
                    </a:ext>
                  </a:extLst>
                </a:gridCol>
              </a:tblGrid>
              <a:tr h="401638">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bg1"/>
                          </a:solidFill>
                          <a:effectLst/>
                          <a:latin typeface="楷体_GB2312" pitchFamily="49" charset="-122"/>
                          <a:ea typeface="楷体_GB2312" pitchFamily="49" charset="-122"/>
                        </a:rPr>
                        <a:t>需求</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9966FF"/>
                        </a:gs>
                        <a:gs pos="100000">
                          <a:srgbClr val="9966FF">
                            <a:gamma/>
                            <a:tint val="90980"/>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bg1"/>
                          </a:solidFill>
                          <a:effectLst/>
                          <a:latin typeface="楷体_GB2312" pitchFamily="49" charset="-122"/>
                          <a:ea typeface="楷体_GB2312" pitchFamily="49" charset="-122"/>
                        </a:rPr>
                        <a:t>获取</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9966FF"/>
                        </a:gs>
                        <a:gs pos="100000">
                          <a:srgbClr val="9966FF">
                            <a:gamma/>
                            <a:tint val="90980"/>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bg1"/>
                          </a:solidFill>
                          <a:effectLst/>
                          <a:latin typeface="楷体_GB2312" pitchFamily="49" charset="-122"/>
                          <a:ea typeface="楷体_GB2312" pitchFamily="49" charset="-122"/>
                        </a:rPr>
                        <a:t>服务</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9966FF"/>
                        </a:gs>
                        <a:gs pos="100000">
                          <a:srgbClr val="9966FF">
                            <a:gamma/>
                            <a:tint val="90980"/>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bg1"/>
                          </a:solidFill>
                          <a:effectLst/>
                          <a:latin typeface="楷体_GB2312" pitchFamily="49" charset="-122"/>
                          <a:ea typeface="楷体_GB2312" pitchFamily="49" charset="-122"/>
                        </a:rPr>
                        <a:t>退出</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9966FF"/>
                        </a:gs>
                        <a:gs pos="100000">
                          <a:srgbClr val="9966FF">
                            <a:gamma/>
                            <a:tint val="90980"/>
                            <a:invGamma/>
                          </a:srgbClr>
                        </a:gs>
                      </a:gsLst>
                      <a:lin ang="5400000" scaled="1"/>
                    </a:gradFill>
                  </a:tcPr>
                </a:tc>
                <a:extLst>
                  <a:ext uri="{0D108BD9-81ED-4DB2-BD59-A6C34878D82A}">
                    <a16:rowId xmlns:a16="http://schemas.microsoft.com/office/drawing/2014/main" val="4253813388"/>
                  </a:ext>
                </a:extLst>
              </a:tr>
              <a:tr h="407988">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市场计划</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工程设计开发</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库存控制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销售</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445489128"/>
                  </a:ext>
                </a:extLst>
              </a:tr>
              <a:tr h="412750">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市场研究</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产品说明</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接受</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定货服务</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18507589"/>
                  </a:ext>
                </a:extLst>
              </a:tr>
              <a:tr h="411163">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预测</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工程记录</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质量控制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dirty="0">
                          <a:ln>
                            <a:noFill/>
                          </a:ln>
                          <a:solidFill>
                            <a:schemeClr val="tx1"/>
                          </a:solidFill>
                          <a:effectLst/>
                          <a:latin typeface="楷体_GB2312" pitchFamily="49" charset="-122"/>
                          <a:ea typeface="楷体_GB2312" pitchFamily="49" charset="-122"/>
                        </a:rPr>
                        <a:t>运输</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47160684"/>
                  </a:ext>
                </a:extLst>
              </a:tr>
              <a:tr h="409575">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定价</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生产调度</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包装储运</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运输管理</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905396609"/>
                  </a:ext>
                </a:extLst>
              </a:tr>
              <a:tr h="409575">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材料需求</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生产运行</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zh-CN" altLang="en-US" sz="1800" b="1" i="0" u="none" strike="noStrike" cap="none" normalizeH="0" baseline="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zh-CN" altLang="en-US" sz="1800" b="1" i="0" u="none" strike="noStrike" cap="none" normalizeH="0" baseline="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595098327"/>
                  </a:ext>
                </a:extLst>
              </a:tr>
              <a:tr h="411163">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能力计划</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购买</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zh-CN" altLang="en-US" sz="1800" b="1" i="0" u="none" strike="noStrike" cap="none" normalizeH="0" baseline="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zh-CN" altLang="en-US" sz="1800" b="1" i="0" u="none" strike="noStrike" cap="none" normalizeH="0" baseline="0" dirty="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82347316"/>
                  </a:ext>
                </a:extLst>
              </a:tr>
            </a:tbl>
          </a:graphicData>
        </a:graphic>
      </p:graphicFrame>
      <p:sp>
        <p:nvSpPr>
          <p:cNvPr id="4" name="Rectangle 48">
            <a:extLst>
              <a:ext uri="{FF2B5EF4-FFF2-40B4-BE49-F238E27FC236}">
                <a16:creationId xmlns:a16="http://schemas.microsoft.com/office/drawing/2014/main" id="{E948B193-F553-E8A3-F596-3230E97F003E}"/>
              </a:ext>
            </a:extLst>
          </p:cNvPr>
          <p:cNvSpPr>
            <a:spLocks noChangeArrowheads="1"/>
          </p:cNvSpPr>
          <p:nvPr/>
        </p:nvSpPr>
        <p:spPr bwMode="auto">
          <a:xfrm>
            <a:off x="88707" y="1263157"/>
            <a:ext cx="2473325"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2"/>
              </a:buBlip>
            </a:pPr>
            <a:r>
              <a:rPr lang="zh-CN" altLang="en-US" sz="2800" dirty="0">
                <a:solidFill>
                  <a:srgbClr val="D60093"/>
                </a:solidFill>
                <a:effectLst>
                  <a:outerShdw blurRad="38100" dist="38100" dir="2700000" algn="tl">
                    <a:srgbClr val="C0C0C0"/>
                  </a:outerShdw>
                </a:effectLst>
                <a:latin typeface="楷体_GB2312" pitchFamily="49" charset="-122"/>
              </a:rPr>
              <a:t>定义业务过程</a:t>
            </a:r>
          </a:p>
        </p:txBody>
      </p:sp>
      <p:sp>
        <p:nvSpPr>
          <p:cNvPr id="5" name="Rectangle 49">
            <a:extLst>
              <a:ext uri="{FF2B5EF4-FFF2-40B4-BE49-F238E27FC236}">
                <a16:creationId xmlns:a16="http://schemas.microsoft.com/office/drawing/2014/main" id="{25E635AB-7963-5460-61E4-D690E6CE6F34}"/>
              </a:ext>
            </a:extLst>
          </p:cNvPr>
          <p:cNvSpPr>
            <a:spLocks noChangeArrowheads="1"/>
          </p:cNvSpPr>
          <p:nvPr/>
        </p:nvSpPr>
        <p:spPr bwMode="auto">
          <a:xfrm>
            <a:off x="0" y="1711739"/>
            <a:ext cx="11660155"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0">
            <a:spAutoFit/>
          </a:bodyPr>
          <a:lstStyle>
            <a:lvl1pPr indent="21748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a:buSzPct val="150000"/>
              <a:buFontTx/>
              <a:buChar char="•"/>
            </a:pPr>
            <a:r>
              <a:rPr lang="zh-CN" altLang="en-US">
                <a:solidFill>
                  <a:srgbClr val="2116F8"/>
                </a:solidFill>
                <a:effectLst/>
                <a:latin typeface="楷体_GB2312" pitchFamily="49" charset="-122"/>
              </a:rPr>
              <a:t>识别企业产品与服务业务过程</a:t>
            </a:r>
          </a:p>
          <a:p>
            <a:pPr>
              <a:buClrTx/>
              <a:buFontTx/>
              <a:buNone/>
            </a:pPr>
            <a:r>
              <a:rPr lang="zh-CN" altLang="en-US">
                <a:solidFill>
                  <a:srgbClr val="2116F8"/>
                </a:solidFill>
                <a:effectLst/>
                <a:latin typeface="楷体_GB2312" pitchFamily="49" charset="-122"/>
              </a:rPr>
              <a:t>任何产品的生命周期，可以分为需求、获取、服务、退出四个阶段，可以对每个阶段的业务过程进行分析列表。</a:t>
            </a:r>
          </a:p>
        </p:txBody>
      </p:sp>
    </p:spTree>
    <p:extLst>
      <p:ext uri="{BB962C8B-B14F-4D97-AF65-F5344CB8AC3E}">
        <p14:creationId xmlns:p14="http://schemas.microsoft.com/office/powerpoint/2010/main" val="306142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873FCF-E711-1581-6F24-477E32DA776A}"/>
              </a:ext>
            </a:extLst>
          </p:cNvPr>
          <p:cNvSpPr>
            <a:spLocks noGrp="1"/>
          </p:cNvSpPr>
          <p:nvPr>
            <p:ph type="body" sz="quarter" idx="10"/>
          </p:nvPr>
        </p:nvSpPr>
        <p:spPr>
          <a:xfrm>
            <a:off x="1587196" y="340254"/>
            <a:ext cx="6558427" cy="530225"/>
          </a:xfrm>
        </p:spPr>
        <p:txBody>
          <a:bodyPr/>
          <a:lstStyle/>
          <a:p>
            <a:r>
              <a:rPr lang="en-CA" dirty="0"/>
              <a:t>3.3 </a:t>
            </a:r>
            <a:r>
              <a:rPr lang="zh-CN" altLang="en-US" dirty="0"/>
              <a:t>信息系统规划的常用方法</a:t>
            </a:r>
            <a:endParaRPr lang="en-CA" dirty="0"/>
          </a:p>
          <a:p>
            <a:endParaRPr lang="en-CA" dirty="0"/>
          </a:p>
        </p:txBody>
      </p:sp>
      <p:sp>
        <p:nvSpPr>
          <p:cNvPr id="3" name="Rectangle 3">
            <a:extLst>
              <a:ext uri="{FF2B5EF4-FFF2-40B4-BE49-F238E27FC236}">
                <a16:creationId xmlns:a16="http://schemas.microsoft.com/office/drawing/2014/main" id="{638336FC-47BA-F1C3-14CE-45DC6013FFB2}"/>
              </a:ext>
            </a:extLst>
          </p:cNvPr>
          <p:cNvSpPr txBox="1">
            <a:spLocks noChangeArrowheads="1"/>
          </p:cNvSpPr>
          <p:nvPr/>
        </p:nvSpPr>
        <p:spPr>
          <a:xfrm>
            <a:off x="1391851" y="1721304"/>
            <a:ext cx="9189063" cy="1274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457200">
              <a:buFont typeface="Wingdings" panose="05000000000000000000" pitchFamily="2" charset="2"/>
              <a:buNone/>
            </a:pPr>
            <a:r>
              <a:rPr lang="zh-CN" altLang="en-US" sz="2800" dirty="0">
                <a:solidFill>
                  <a:srgbClr val="2116F8"/>
                </a:solidFill>
                <a:latin typeface="楷体_GB2312" pitchFamily="49" charset="-122"/>
                <a:ea typeface="楷体_GB2312" pitchFamily="49" charset="-122"/>
              </a:rPr>
              <a:t>企业产品与服务方面业务过程识别后的进一步表达</a:t>
            </a:r>
          </a:p>
          <a:p>
            <a:pPr marL="533400" indent="-533400">
              <a:buFont typeface="Wingdings" panose="05000000000000000000" pitchFamily="2" charset="2"/>
              <a:buNone/>
            </a:pPr>
            <a:r>
              <a:rPr lang="zh-CN" altLang="en-US" dirty="0">
                <a:solidFill>
                  <a:srgbClr val="2116F8"/>
                </a:solidFill>
                <a:latin typeface="楷体_GB2312" pitchFamily="49" charset="-122"/>
                <a:ea typeface="楷体_GB2312" pitchFamily="49" charset="-122"/>
              </a:rPr>
              <a:t> </a:t>
            </a:r>
          </a:p>
        </p:txBody>
      </p:sp>
      <p:graphicFrame>
        <p:nvGraphicFramePr>
          <p:cNvPr id="4" name="Object 4">
            <a:extLst>
              <a:ext uri="{FF2B5EF4-FFF2-40B4-BE49-F238E27FC236}">
                <a16:creationId xmlns:a16="http://schemas.microsoft.com/office/drawing/2014/main" id="{6118EA7C-ACB9-F7AC-3BB5-1CB68FB3B671}"/>
              </a:ext>
            </a:extLst>
          </p:cNvPr>
          <p:cNvGraphicFramePr>
            <a:graphicFrameLocks noChangeAspect="1"/>
          </p:cNvGraphicFramePr>
          <p:nvPr>
            <p:extLst>
              <p:ext uri="{D42A27DB-BD31-4B8C-83A1-F6EECF244321}">
                <p14:modId xmlns:p14="http://schemas.microsoft.com/office/powerpoint/2010/main" val="16478325"/>
              </p:ext>
            </p:extLst>
          </p:nvPr>
        </p:nvGraphicFramePr>
        <p:xfrm>
          <a:off x="1716609" y="2358685"/>
          <a:ext cx="8153400" cy="4030663"/>
        </p:xfrm>
        <a:graphic>
          <a:graphicData uri="http://schemas.openxmlformats.org/presentationml/2006/ole">
            <mc:AlternateContent xmlns:mc="http://schemas.openxmlformats.org/markup-compatibility/2006">
              <mc:Choice xmlns:v="urn:schemas-microsoft-com:vml" Requires="v">
                <p:oleObj spid="_x0000_s21507" name="Visio" r:id="rId3" imgW="7058880" imgH="3489480" progId="Visio.Drawing.6">
                  <p:embed/>
                </p:oleObj>
              </mc:Choice>
              <mc:Fallback>
                <p:oleObj name="Visio" r:id="rId3" imgW="7058880" imgH="3489480" progId="Visio.Drawing.6">
                  <p:embed/>
                  <p:pic>
                    <p:nvPicPr>
                      <p:cNvPr id="1062916" name="Object 4">
                        <a:extLst>
                          <a:ext uri="{FF2B5EF4-FFF2-40B4-BE49-F238E27FC236}">
                            <a16:creationId xmlns:a16="http://schemas.microsoft.com/office/drawing/2014/main" id="{C074201C-700C-BAA3-FA63-67A46EBCE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609" y="2358685"/>
                        <a:ext cx="8153400" cy="403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6">
            <a:extLst>
              <a:ext uri="{FF2B5EF4-FFF2-40B4-BE49-F238E27FC236}">
                <a16:creationId xmlns:a16="http://schemas.microsoft.com/office/drawing/2014/main" id="{EE07489B-594B-99B0-FF2B-1640223B97B5}"/>
              </a:ext>
            </a:extLst>
          </p:cNvPr>
          <p:cNvSpPr>
            <a:spLocks noChangeArrowheads="1"/>
          </p:cNvSpPr>
          <p:nvPr/>
        </p:nvSpPr>
        <p:spPr bwMode="auto">
          <a:xfrm>
            <a:off x="1649026" y="1149804"/>
            <a:ext cx="2473325"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5"/>
              </a:buBlip>
            </a:pPr>
            <a:r>
              <a:rPr lang="zh-CN" altLang="en-US" sz="2800">
                <a:solidFill>
                  <a:srgbClr val="D60093"/>
                </a:solidFill>
                <a:effectLst>
                  <a:outerShdw blurRad="38100" dist="38100" dir="2700000" algn="tl">
                    <a:srgbClr val="C0C0C0"/>
                  </a:outerShdw>
                </a:effectLst>
                <a:latin typeface="楷体_GB2312" pitchFamily="49" charset="-122"/>
              </a:rPr>
              <a:t>定义业务过程</a:t>
            </a:r>
          </a:p>
        </p:txBody>
      </p:sp>
    </p:spTree>
    <p:extLst>
      <p:ext uri="{BB962C8B-B14F-4D97-AF65-F5344CB8AC3E}">
        <p14:creationId xmlns:p14="http://schemas.microsoft.com/office/powerpoint/2010/main" val="1110118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AF7BE-9A79-4F3E-4CFD-B2B4F2FE111D}"/>
              </a:ext>
            </a:extLst>
          </p:cNvPr>
          <p:cNvSpPr>
            <a:spLocks noGrp="1"/>
          </p:cNvSpPr>
          <p:nvPr>
            <p:ph type="body" sz="quarter" idx="10"/>
          </p:nvPr>
        </p:nvSpPr>
        <p:spPr>
          <a:xfrm>
            <a:off x="1587197" y="340254"/>
            <a:ext cx="6502444" cy="530225"/>
          </a:xfrm>
        </p:spPr>
        <p:txBody>
          <a:bodyPr/>
          <a:lstStyle/>
          <a:p>
            <a:r>
              <a:rPr lang="en-CA" dirty="0"/>
              <a:t>3.3 </a:t>
            </a:r>
            <a:r>
              <a:rPr lang="zh-CN" altLang="en-US" dirty="0"/>
              <a:t>信息系统规划的常用方法</a:t>
            </a:r>
            <a:endParaRPr lang="en-CA" dirty="0"/>
          </a:p>
          <a:p>
            <a:endParaRPr lang="en-CA" dirty="0"/>
          </a:p>
        </p:txBody>
      </p:sp>
      <p:sp>
        <p:nvSpPr>
          <p:cNvPr id="3" name="Rectangle 3">
            <a:extLst>
              <a:ext uri="{FF2B5EF4-FFF2-40B4-BE49-F238E27FC236}">
                <a16:creationId xmlns:a16="http://schemas.microsoft.com/office/drawing/2014/main" id="{7F83F826-1FEB-AF24-9E68-04E389F97527}"/>
              </a:ext>
            </a:extLst>
          </p:cNvPr>
          <p:cNvSpPr txBox="1">
            <a:spLocks noChangeArrowheads="1"/>
          </p:cNvSpPr>
          <p:nvPr/>
        </p:nvSpPr>
        <p:spPr>
          <a:xfrm>
            <a:off x="1991503" y="1709025"/>
            <a:ext cx="6350064" cy="415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457200">
              <a:buClr>
                <a:srgbClr val="FF5B35"/>
              </a:buClr>
              <a:buSzPct val="150000"/>
              <a:buFontTx/>
              <a:buChar char="•"/>
            </a:pPr>
            <a:r>
              <a:rPr lang="zh-CN" altLang="en-US" dirty="0">
                <a:solidFill>
                  <a:srgbClr val="2116F8"/>
                </a:solidFill>
                <a:latin typeface="楷体_GB2312" pitchFamily="49" charset="-122"/>
                <a:ea typeface="楷体_GB2312" pitchFamily="49" charset="-122"/>
              </a:rPr>
              <a:t>识别企业支持资源业务过程</a:t>
            </a:r>
          </a:p>
        </p:txBody>
      </p:sp>
      <p:graphicFrame>
        <p:nvGraphicFramePr>
          <p:cNvPr id="4" name="Group 77">
            <a:extLst>
              <a:ext uri="{FF2B5EF4-FFF2-40B4-BE49-F238E27FC236}">
                <a16:creationId xmlns:a16="http://schemas.microsoft.com/office/drawing/2014/main" id="{09E9CC5E-4B33-2C48-0A94-954997177CB9}"/>
              </a:ext>
            </a:extLst>
          </p:cNvPr>
          <p:cNvGraphicFramePr>
            <a:graphicFrameLocks noGrp="1"/>
          </p:cNvGraphicFramePr>
          <p:nvPr>
            <p:extLst>
              <p:ext uri="{D42A27DB-BD31-4B8C-83A1-F6EECF244321}">
                <p14:modId xmlns:p14="http://schemas.microsoft.com/office/powerpoint/2010/main" val="3334662809"/>
              </p:ext>
            </p:extLst>
          </p:nvPr>
        </p:nvGraphicFramePr>
        <p:xfrm>
          <a:off x="1669986" y="2217349"/>
          <a:ext cx="9144000" cy="4564066"/>
        </p:xfrm>
        <a:graphic>
          <a:graphicData uri="http://schemas.openxmlformats.org/drawingml/2006/table">
            <a:tbl>
              <a:tblPr/>
              <a:tblGrid>
                <a:gridCol w="990600">
                  <a:extLst>
                    <a:ext uri="{9D8B030D-6E8A-4147-A177-3AD203B41FA5}">
                      <a16:colId xmlns:a16="http://schemas.microsoft.com/office/drawing/2014/main" val="50867315"/>
                    </a:ext>
                  </a:extLst>
                </a:gridCol>
                <a:gridCol w="2057400">
                  <a:extLst>
                    <a:ext uri="{9D8B030D-6E8A-4147-A177-3AD203B41FA5}">
                      <a16:colId xmlns:a16="http://schemas.microsoft.com/office/drawing/2014/main" val="3960930432"/>
                    </a:ext>
                  </a:extLst>
                </a:gridCol>
                <a:gridCol w="1981200">
                  <a:extLst>
                    <a:ext uri="{9D8B030D-6E8A-4147-A177-3AD203B41FA5}">
                      <a16:colId xmlns:a16="http://schemas.microsoft.com/office/drawing/2014/main" val="3015467044"/>
                    </a:ext>
                  </a:extLst>
                </a:gridCol>
                <a:gridCol w="2133600">
                  <a:extLst>
                    <a:ext uri="{9D8B030D-6E8A-4147-A177-3AD203B41FA5}">
                      <a16:colId xmlns:a16="http://schemas.microsoft.com/office/drawing/2014/main" val="2058319885"/>
                    </a:ext>
                  </a:extLst>
                </a:gridCol>
                <a:gridCol w="1981200">
                  <a:extLst>
                    <a:ext uri="{9D8B030D-6E8A-4147-A177-3AD203B41FA5}">
                      <a16:colId xmlns:a16="http://schemas.microsoft.com/office/drawing/2014/main" val="4132441088"/>
                    </a:ext>
                  </a:extLst>
                </a:gridCol>
              </a:tblGrid>
              <a:tr h="484188">
                <a:tc rowSpan="2">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rgbClr val="FF5B35"/>
                          </a:solidFill>
                          <a:effectLst/>
                          <a:latin typeface="楷体_GB2312" pitchFamily="49" charset="-122"/>
                          <a:ea typeface="楷体_GB2312" pitchFamily="49" charset="-122"/>
                        </a:rPr>
                        <a:t>资源</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33CCCC"/>
                        </a:gs>
                        <a:gs pos="100000">
                          <a:srgbClr val="33CCCC">
                            <a:gamma/>
                            <a:tint val="92157"/>
                            <a:invGamma/>
                          </a:srgbClr>
                        </a:gs>
                      </a:gsLst>
                      <a:lin ang="5400000" scaled="1"/>
                    </a:gradFill>
                  </a:tcPr>
                </a:tc>
                <a:tc gridSpan="4">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rgbClr val="2116F8"/>
                          </a:solidFill>
                          <a:effectLst/>
                          <a:latin typeface="楷体_GB2312" pitchFamily="49" charset="-122"/>
                          <a:ea typeface="楷体_GB2312" pitchFamily="49" charset="-122"/>
                        </a:rPr>
                        <a:t>生命周期</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FFFF"/>
                    </a:solidFill>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584687941"/>
                  </a:ext>
                </a:extLst>
              </a:tr>
              <a:tr h="484188">
                <a:tc vMerge="1">
                  <a:txBody>
                    <a:bodyPr/>
                    <a:lstStyle/>
                    <a:p>
                      <a:endParaRPr lang="en-CA"/>
                    </a:p>
                  </a:txBody>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bg1"/>
                          </a:solidFill>
                          <a:effectLst/>
                          <a:latin typeface="楷体_GB2312" pitchFamily="49" charset="-122"/>
                          <a:ea typeface="楷体_GB2312" pitchFamily="49" charset="-122"/>
                        </a:rPr>
                        <a:t>需求</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CC99FF"/>
                        </a:gs>
                        <a:gs pos="100000">
                          <a:srgbClr val="CC99FF">
                            <a:gamma/>
                            <a:tint val="98431"/>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bg1"/>
                          </a:solidFill>
                          <a:effectLst/>
                          <a:latin typeface="楷体_GB2312" pitchFamily="49" charset="-122"/>
                          <a:ea typeface="楷体_GB2312" pitchFamily="49" charset="-122"/>
                        </a:rPr>
                        <a:t>获得</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CC99FF"/>
                        </a:gs>
                        <a:gs pos="100000">
                          <a:srgbClr val="CC99FF">
                            <a:gamma/>
                            <a:tint val="98431"/>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bg1"/>
                          </a:solidFill>
                          <a:effectLst/>
                          <a:latin typeface="楷体_GB2312" pitchFamily="49" charset="-122"/>
                          <a:ea typeface="楷体_GB2312" pitchFamily="49" charset="-122"/>
                        </a:rPr>
                        <a:t>服务</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CC99FF"/>
                        </a:gs>
                        <a:gs pos="100000">
                          <a:srgbClr val="CC99FF">
                            <a:gamma/>
                            <a:tint val="98431"/>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bg1"/>
                          </a:solidFill>
                          <a:effectLst/>
                          <a:latin typeface="楷体_GB2312" pitchFamily="49" charset="-122"/>
                          <a:ea typeface="楷体_GB2312" pitchFamily="49" charset="-122"/>
                        </a:rPr>
                        <a:t>退出</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CC99FF"/>
                        </a:gs>
                        <a:gs pos="100000">
                          <a:srgbClr val="CC99FF">
                            <a:gamma/>
                            <a:tint val="98431"/>
                            <a:invGamma/>
                          </a:srgbClr>
                        </a:gs>
                      </a:gsLst>
                      <a:lin ang="5400000" scaled="1"/>
                    </a:gradFill>
                  </a:tcPr>
                </a:tc>
                <a:extLst>
                  <a:ext uri="{0D108BD9-81ED-4DB2-BD59-A6C34878D82A}">
                    <a16:rowId xmlns:a16="http://schemas.microsoft.com/office/drawing/2014/main" val="2707866652"/>
                  </a:ext>
                </a:extLst>
              </a:tr>
              <a:tr h="450850">
                <a:tc rowSpan="2">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accent1"/>
                          </a:solidFill>
                          <a:effectLst/>
                          <a:latin typeface="楷体_GB2312" pitchFamily="49" charset="-122"/>
                          <a:ea typeface="楷体_GB2312" pitchFamily="49" charset="-122"/>
                        </a:rPr>
                        <a:t>资金</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009900"/>
                        </a:gs>
                        <a:gs pos="100000">
                          <a:srgbClr val="009900">
                            <a:gamma/>
                            <a:tint val="98431"/>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财务计划</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资金获得</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成本核算</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会计支付</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07225506"/>
                  </a:ext>
                </a:extLst>
              </a:tr>
              <a:tr h="449263">
                <a:tc vMerge="1">
                  <a:txBody>
                    <a:bodyPr/>
                    <a:lstStyle/>
                    <a:p>
                      <a:endParaRPr lang="en-CA"/>
                    </a:p>
                  </a:txBody>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成本控制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接收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银行业务</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分配管理</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45060616"/>
                  </a:ext>
                </a:extLst>
              </a:tr>
              <a:tr h="449263">
                <a:tc rowSpan="2">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accent1"/>
                          </a:solidFill>
                          <a:effectLst/>
                          <a:latin typeface="楷体_GB2312" pitchFamily="49" charset="-122"/>
                          <a:ea typeface="楷体_GB2312" pitchFamily="49" charset="-122"/>
                        </a:rPr>
                        <a:t>人事</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009900"/>
                        </a:gs>
                        <a:gs pos="100000">
                          <a:srgbClr val="009900">
                            <a:gamma/>
                            <a:tint val="98431"/>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人事计划</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招聘</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补充和收益</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终止合同</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54683861"/>
                  </a:ext>
                </a:extLst>
              </a:tr>
              <a:tr h="449263">
                <a:tc vMerge="1">
                  <a:txBody>
                    <a:bodyPr/>
                    <a:lstStyle/>
                    <a:p>
                      <a:endParaRPr lang="en-CA"/>
                    </a:p>
                  </a:txBody>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工资计划</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转业</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职业发展</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退休</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16574501"/>
                  </a:ext>
                </a:extLst>
              </a:tr>
              <a:tr h="449263">
                <a:tc rowSpan="2">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accent1"/>
                          </a:solidFill>
                          <a:effectLst/>
                          <a:latin typeface="楷体_GB2312" pitchFamily="49" charset="-122"/>
                          <a:ea typeface="楷体_GB2312" pitchFamily="49" charset="-122"/>
                        </a:rPr>
                        <a:t>材料</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009900"/>
                        </a:gs>
                        <a:gs pos="100000">
                          <a:srgbClr val="009900">
                            <a:gamma/>
                            <a:tint val="98431"/>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需求产生</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采购</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材料检验</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定货管理</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70140285"/>
                  </a:ext>
                </a:extLst>
              </a:tr>
              <a:tr h="450850">
                <a:tc vMerge="1">
                  <a:txBody>
                    <a:bodyPr/>
                    <a:lstStyle/>
                    <a:p>
                      <a:endParaRPr lang="en-CA"/>
                    </a:p>
                  </a:txBody>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需求计划</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接收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库存控制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运输</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37511059"/>
                  </a:ext>
                </a:extLst>
              </a:tr>
              <a:tr h="447675">
                <a:tc rowSpan="2">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accent1"/>
                          </a:solidFill>
                          <a:effectLst/>
                          <a:latin typeface="楷体_GB2312" pitchFamily="49" charset="-122"/>
                          <a:ea typeface="楷体_GB2312" pitchFamily="49" charset="-122"/>
                        </a:rPr>
                        <a:t>设备</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gradFill rotWithShape="0">
                      <a:gsLst>
                        <a:gs pos="0">
                          <a:srgbClr val="009900"/>
                        </a:gs>
                        <a:gs pos="100000">
                          <a:srgbClr val="009900">
                            <a:gamma/>
                            <a:tint val="98431"/>
                            <a:invGamma/>
                          </a:srgbClr>
                        </a:gs>
                      </a:gsLst>
                      <a:lin ang="540000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设备计划</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设备购买</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设备维修</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设备报损</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64513937"/>
                  </a:ext>
                </a:extLst>
              </a:tr>
              <a:tr h="449263">
                <a:tc vMerge="1">
                  <a:txBody>
                    <a:bodyPr/>
                    <a:lstStyle/>
                    <a:p>
                      <a:endParaRPr lang="en-CA"/>
                    </a:p>
                  </a:txBody>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设备更新</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建设管理</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设备保养</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 设备折旧</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49110170"/>
                  </a:ext>
                </a:extLst>
              </a:tr>
            </a:tbl>
          </a:graphicData>
        </a:graphic>
      </p:graphicFrame>
      <p:sp>
        <p:nvSpPr>
          <p:cNvPr id="5" name="Rectangle 76">
            <a:extLst>
              <a:ext uri="{FF2B5EF4-FFF2-40B4-BE49-F238E27FC236}">
                <a16:creationId xmlns:a16="http://schemas.microsoft.com/office/drawing/2014/main" id="{CF889ED1-C001-D8CA-2162-1E8A0082AFBD}"/>
              </a:ext>
            </a:extLst>
          </p:cNvPr>
          <p:cNvSpPr>
            <a:spLocks noChangeArrowheads="1"/>
          </p:cNvSpPr>
          <p:nvPr/>
        </p:nvSpPr>
        <p:spPr bwMode="auto">
          <a:xfrm>
            <a:off x="2549461" y="1209286"/>
            <a:ext cx="2473325"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2"/>
              </a:buBlip>
            </a:pPr>
            <a:r>
              <a:rPr lang="zh-CN" altLang="en-US" sz="2800">
                <a:solidFill>
                  <a:srgbClr val="D60093"/>
                </a:solidFill>
                <a:effectLst>
                  <a:outerShdw blurRad="38100" dist="38100" dir="2700000" algn="tl">
                    <a:srgbClr val="C0C0C0"/>
                  </a:outerShdw>
                </a:effectLst>
                <a:latin typeface="楷体_GB2312" pitchFamily="49" charset="-122"/>
              </a:rPr>
              <a:t>定义业务过程</a:t>
            </a:r>
          </a:p>
        </p:txBody>
      </p:sp>
    </p:spTree>
    <p:extLst>
      <p:ext uri="{BB962C8B-B14F-4D97-AF65-F5344CB8AC3E}">
        <p14:creationId xmlns:p14="http://schemas.microsoft.com/office/powerpoint/2010/main" val="3668085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D1B3-2C0E-3BBD-9355-134ACBC44B9C}"/>
              </a:ext>
            </a:extLst>
          </p:cNvPr>
          <p:cNvSpPr>
            <a:spLocks noGrp="1"/>
          </p:cNvSpPr>
          <p:nvPr>
            <p:ph type="body" sz="quarter" idx="10"/>
          </p:nvPr>
        </p:nvSpPr>
        <p:spPr>
          <a:xfrm>
            <a:off x="1587196" y="340254"/>
            <a:ext cx="6586419" cy="530225"/>
          </a:xfrm>
        </p:spPr>
        <p:txBody>
          <a:bodyPr/>
          <a:lstStyle/>
          <a:p>
            <a:r>
              <a:rPr lang="en-CA" dirty="0"/>
              <a:t>3.3 </a:t>
            </a:r>
            <a:r>
              <a:rPr lang="zh-CN" altLang="en-US" dirty="0"/>
              <a:t>信息系统规划的常用方法</a:t>
            </a:r>
            <a:endParaRPr lang="en-CA" dirty="0"/>
          </a:p>
          <a:p>
            <a:endParaRPr lang="en-CA" dirty="0"/>
          </a:p>
        </p:txBody>
      </p:sp>
      <p:sp>
        <p:nvSpPr>
          <p:cNvPr id="3" name="Rectangle 3">
            <a:extLst>
              <a:ext uri="{FF2B5EF4-FFF2-40B4-BE49-F238E27FC236}">
                <a16:creationId xmlns:a16="http://schemas.microsoft.com/office/drawing/2014/main" id="{1F61C073-7D08-A450-1FA5-837827E0A703}"/>
              </a:ext>
            </a:extLst>
          </p:cNvPr>
          <p:cNvSpPr txBox="1">
            <a:spLocks noChangeArrowheads="1"/>
          </p:cNvSpPr>
          <p:nvPr/>
        </p:nvSpPr>
        <p:spPr>
          <a:xfrm>
            <a:off x="161212" y="1286069"/>
            <a:ext cx="12030788" cy="4027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2116F8"/>
                </a:solidFill>
                <a:effectLst>
                  <a:outerShdw blurRad="38100" dist="38100" dir="2700000" algn="tl">
                    <a:srgbClr val="C0C0C0"/>
                  </a:outerShdw>
                </a:effectLst>
                <a:latin typeface="楷体_GB2312" pitchFamily="49" charset="-122"/>
                <a:ea typeface="楷体_GB2312" pitchFamily="49" charset="-122"/>
              </a:rPr>
              <a:t>定义业务过程</a:t>
            </a:r>
            <a:endParaRPr lang="zh-CN" altLang="en-US" dirty="0">
              <a:solidFill>
                <a:srgbClr val="2116F8"/>
              </a:solidFill>
              <a:latin typeface="楷体_GB2312" pitchFamily="49" charset="-122"/>
              <a:ea typeface="楷体_GB2312" pitchFamily="49" charset="-122"/>
            </a:endParaRPr>
          </a:p>
          <a:p>
            <a:pPr lvl="1">
              <a:buClr>
                <a:srgbClr val="FF5B35"/>
              </a:buClr>
              <a:buSzPct val="150000"/>
            </a:pPr>
            <a:r>
              <a:rPr lang="zh-CN" altLang="en-US" dirty="0">
                <a:solidFill>
                  <a:srgbClr val="2116F8"/>
                </a:solidFill>
                <a:latin typeface="楷体_GB2312" pitchFamily="49" charset="-122"/>
                <a:ea typeface="楷体_GB2312" pitchFamily="49" charset="-122"/>
              </a:rPr>
              <a:t>业务过程识别结果</a:t>
            </a:r>
          </a:p>
          <a:p>
            <a:pPr lvl="3">
              <a:buClr>
                <a:srgbClr val="FF5B35"/>
              </a:buClr>
              <a:buSzPct val="150000"/>
              <a:buFont typeface="Wingdings" panose="05000000000000000000" pitchFamily="2" charset="2"/>
              <a:buChar char="§"/>
            </a:pPr>
            <a:r>
              <a:rPr lang="zh-CN" altLang="en-US" sz="2400" dirty="0">
                <a:solidFill>
                  <a:srgbClr val="2116F8"/>
                </a:solidFill>
                <a:latin typeface="楷体_GB2312" pitchFamily="49" charset="-122"/>
                <a:ea typeface="楷体_GB2312" pitchFamily="49" charset="-122"/>
              </a:rPr>
              <a:t>一个过程组及过程表</a:t>
            </a:r>
          </a:p>
          <a:p>
            <a:pPr lvl="3">
              <a:buClr>
                <a:srgbClr val="FF5B35"/>
              </a:buClr>
              <a:buSzPct val="150000"/>
              <a:buFont typeface="Wingdings" panose="05000000000000000000" pitchFamily="2" charset="2"/>
              <a:buChar char="§"/>
            </a:pPr>
            <a:r>
              <a:rPr lang="zh-CN" altLang="en-US" sz="2400" dirty="0">
                <a:solidFill>
                  <a:srgbClr val="2116F8"/>
                </a:solidFill>
                <a:latin typeface="楷体_GB2312" pitchFamily="49" charset="-122"/>
                <a:ea typeface="楷体_GB2312" pitchFamily="49" charset="-122"/>
              </a:rPr>
              <a:t>每一过程的简单说明</a:t>
            </a:r>
          </a:p>
          <a:p>
            <a:pPr lvl="3">
              <a:buClr>
                <a:srgbClr val="FF5B35"/>
              </a:buClr>
              <a:buSzPct val="150000"/>
              <a:buFont typeface="Wingdings" panose="05000000000000000000" pitchFamily="2" charset="2"/>
              <a:buChar char="§"/>
            </a:pPr>
            <a:r>
              <a:rPr lang="zh-CN" altLang="en-US" sz="2400" dirty="0">
                <a:solidFill>
                  <a:srgbClr val="2116F8"/>
                </a:solidFill>
                <a:latin typeface="楷体_GB2312" pitchFamily="49" charset="-122"/>
                <a:ea typeface="楷体_GB2312" pitchFamily="49" charset="-122"/>
              </a:rPr>
              <a:t>一个过程关键的表，即识别满足目标的关键过程</a:t>
            </a:r>
          </a:p>
          <a:p>
            <a:pPr lvl="3">
              <a:buClr>
                <a:srgbClr val="FF5B35"/>
              </a:buClr>
              <a:buSzPct val="150000"/>
              <a:buFont typeface="Wingdings" panose="05000000000000000000" pitchFamily="2" charset="2"/>
              <a:buChar char="§"/>
            </a:pPr>
            <a:r>
              <a:rPr lang="zh-CN" altLang="en-US" sz="2400" dirty="0">
                <a:solidFill>
                  <a:srgbClr val="2116F8"/>
                </a:solidFill>
                <a:latin typeface="楷体_GB2312" pitchFamily="49" charset="-122"/>
                <a:ea typeface="楷体_GB2312" pitchFamily="49" charset="-122"/>
              </a:rPr>
              <a:t>产品/服务过程流程图</a:t>
            </a:r>
          </a:p>
          <a:p>
            <a:pPr lvl="3">
              <a:buClr>
                <a:srgbClr val="FF5B35"/>
              </a:buClr>
              <a:buSzPct val="150000"/>
              <a:buFont typeface="Wingdings" panose="05000000000000000000" pitchFamily="2" charset="2"/>
              <a:buChar char="§"/>
            </a:pPr>
            <a:r>
              <a:rPr lang="zh-CN" altLang="en-US" sz="2400" dirty="0">
                <a:solidFill>
                  <a:srgbClr val="2116F8"/>
                </a:solidFill>
                <a:latin typeface="楷体_GB2312" pitchFamily="49" charset="-122"/>
                <a:ea typeface="楷体_GB2312" pitchFamily="49" charset="-122"/>
              </a:rPr>
              <a:t>系统规划组成员对企业运营的管理和控制过程的深入理解</a:t>
            </a:r>
          </a:p>
        </p:txBody>
      </p:sp>
    </p:spTree>
    <p:extLst>
      <p:ext uri="{BB962C8B-B14F-4D97-AF65-F5344CB8AC3E}">
        <p14:creationId xmlns:p14="http://schemas.microsoft.com/office/powerpoint/2010/main" val="4194749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D6856E-2DA1-F0B2-F960-AA043A6AED12}"/>
              </a:ext>
            </a:extLst>
          </p:cNvPr>
          <p:cNvSpPr>
            <a:spLocks noGrp="1"/>
          </p:cNvSpPr>
          <p:nvPr>
            <p:ph type="body" sz="quarter" idx="10"/>
          </p:nvPr>
        </p:nvSpPr>
        <p:spPr>
          <a:xfrm>
            <a:off x="1587196" y="340254"/>
            <a:ext cx="6213195" cy="530225"/>
          </a:xfrm>
        </p:spPr>
        <p:txBody>
          <a:bodyPr/>
          <a:lstStyle/>
          <a:p>
            <a:r>
              <a:rPr lang="en-CA" dirty="0"/>
              <a:t>3.3 </a:t>
            </a:r>
            <a:r>
              <a:rPr lang="zh-CN" altLang="en-US" dirty="0"/>
              <a:t>信息系统规划的常用方法</a:t>
            </a:r>
            <a:endParaRPr lang="en-CA" dirty="0"/>
          </a:p>
          <a:p>
            <a:endParaRPr lang="en-CA" dirty="0"/>
          </a:p>
        </p:txBody>
      </p:sp>
      <p:sp>
        <p:nvSpPr>
          <p:cNvPr id="4" name="Text Box 2">
            <a:extLst>
              <a:ext uri="{FF2B5EF4-FFF2-40B4-BE49-F238E27FC236}">
                <a16:creationId xmlns:a16="http://schemas.microsoft.com/office/drawing/2014/main" id="{51EEE412-397D-45B2-89B2-E74ECC5D7B7D}"/>
              </a:ext>
            </a:extLst>
          </p:cNvPr>
          <p:cNvSpPr txBox="1">
            <a:spLocks noChangeArrowheads="1"/>
          </p:cNvSpPr>
          <p:nvPr/>
        </p:nvSpPr>
        <p:spPr bwMode="auto">
          <a:xfrm>
            <a:off x="2533650" y="1509183"/>
            <a:ext cx="369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SzPct val="150000"/>
              <a:buFontTx/>
              <a:buChar char="•"/>
            </a:pPr>
            <a:r>
              <a:rPr lang="zh-CN" altLang="en-US" sz="2400">
                <a:effectLst/>
                <a:latin typeface="Arial" panose="020B0604020202020204" pitchFamily="34" charset="0"/>
              </a:rPr>
              <a:t>建立企业过程和组织关系</a:t>
            </a:r>
            <a:endParaRPr lang="zh-CN" altLang="en-US" sz="2400" b="0">
              <a:effectLst/>
              <a:latin typeface="Times New Roman" panose="02020603050405020304" pitchFamily="18" charset="0"/>
              <a:ea typeface="宋体" panose="02010600030101010101" pitchFamily="2" charset="-122"/>
            </a:endParaRPr>
          </a:p>
        </p:txBody>
      </p:sp>
      <p:sp>
        <p:nvSpPr>
          <p:cNvPr id="6" name="Rectangle 4">
            <a:extLst>
              <a:ext uri="{FF2B5EF4-FFF2-40B4-BE49-F238E27FC236}">
                <a16:creationId xmlns:a16="http://schemas.microsoft.com/office/drawing/2014/main" id="{4AF39AED-FF8A-BB41-9DBB-06BF01F3D68E}"/>
              </a:ext>
            </a:extLst>
          </p:cNvPr>
          <p:cNvSpPr>
            <a:spLocks noChangeArrowheads="1"/>
          </p:cNvSpPr>
          <p:nvPr/>
        </p:nvSpPr>
        <p:spPr bwMode="auto">
          <a:xfrm>
            <a:off x="2143125" y="2090208"/>
            <a:ext cx="7878762" cy="406241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pPr algn="ctr">
              <a:buClrTx/>
              <a:buFontTx/>
              <a:buNone/>
            </a:pPr>
            <a:endParaRPr lang="zh-CN" altLang="en-US" sz="2400" b="0">
              <a:solidFill>
                <a:schemeClr val="tx1"/>
              </a:solidFill>
              <a:effectLst/>
              <a:latin typeface="Times New Roman" panose="02020603050405020304" pitchFamily="18" charset="0"/>
              <a:ea typeface="宋体" panose="02010600030101010101" pitchFamily="2" charset="-122"/>
            </a:endParaRPr>
          </a:p>
        </p:txBody>
      </p:sp>
      <p:graphicFrame>
        <p:nvGraphicFramePr>
          <p:cNvPr id="8" name="Object 5">
            <a:extLst>
              <a:ext uri="{FF2B5EF4-FFF2-40B4-BE49-F238E27FC236}">
                <a16:creationId xmlns:a16="http://schemas.microsoft.com/office/drawing/2014/main" id="{3F2316EB-1825-ED79-23DC-AA779E319865}"/>
              </a:ext>
            </a:extLst>
          </p:cNvPr>
          <p:cNvGraphicFramePr>
            <a:graphicFrameLocks noChangeAspect="1"/>
          </p:cNvGraphicFramePr>
          <p:nvPr>
            <p:extLst>
              <p:ext uri="{D42A27DB-BD31-4B8C-83A1-F6EECF244321}">
                <p14:modId xmlns:p14="http://schemas.microsoft.com/office/powerpoint/2010/main" val="2411382126"/>
              </p:ext>
            </p:extLst>
          </p:nvPr>
        </p:nvGraphicFramePr>
        <p:xfrm>
          <a:off x="1811337" y="2202921"/>
          <a:ext cx="8569325" cy="4062412"/>
        </p:xfrm>
        <a:graphic>
          <a:graphicData uri="http://schemas.openxmlformats.org/presentationml/2006/ole">
            <mc:AlternateContent xmlns:mc="http://schemas.openxmlformats.org/markup-compatibility/2006">
              <mc:Choice xmlns:v="urn:schemas-microsoft-com:vml" Requires="v">
                <p:oleObj spid="_x0000_s22531" name="Document" r:id="rId3" imgW="7090560" imgH="3058560" progId="Word.Document.8">
                  <p:embed/>
                </p:oleObj>
              </mc:Choice>
              <mc:Fallback>
                <p:oleObj name="Document" r:id="rId3" imgW="7090560" imgH="3058560" progId="Word.Document.8">
                  <p:embed/>
                  <p:pic>
                    <p:nvPicPr>
                      <p:cNvPr id="1057797" name="Object 5">
                        <a:extLst>
                          <a:ext uri="{FF2B5EF4-FFF2-40B4-BE49-F238E27FC236}">
                            <a16:creationId xmlns:a16="http://schemas.microsoft.com/office/drawing/2014/main" id="{DF82291F-487D-900F-94F4-94F527961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37" y="2202921"/>
                        <a:ext cx="8569325" cy="4062412"/>
                      </a:xfrm>
                      <a:prstGeom prst="rect">
                        <a:avLst/>
                      </a:prstGeom>
                      <a:solidFill>
                        <a:schemeClr val="accent1"/>
                      </a:solidFill>
                      <a:ln>
                        <a:noFill/>
                      </a:ln>
                      <a:effectLst/>
                      <a:extLs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6">
            <a:extLst>
              <a:ext uri="{FF2B5EF4-FFF2-40B4-BE49-F238E27FC236}">
                <a16:creationId xmlns:a16="http://schemas.microsoft.com/office/drawing/2014/main" id="{4822EFF8-FFDE-7640-E3DB-0E28E80C630C}"/>
              </a:ext>
            </a:extLst>
          </p:cNvPr>
          <p:cNvSpPr txBox="1">
            <a:spLocks noChangeArrowheads="1"/>
          </p:cNvSpPr>
          <p:nvPr/>
        </p:nvSpPr>
        <p:spPr bwMode="auto">
          <a:xfrm>
            <a:off x="6691312" y="1472671"/>
            <a:ext cx="2673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ClrTx/>
              <a:buFontTx/>
              <a:buNone/>
            </a:pPr>
            <a:r>
              <a:rPr lang="zh-CN" altLang="en-US" sz="2800">
                <a:solidFill>
                  <a:srgbClr val="800000"/>
                </a:solidFill>
                <a:effectLst/>
              </a:rPr>
              <a:t>过程/组织矩阵 </a:t>
            </a:r>
          </a:p>
        </p:txBody>
      </p:sp>
      <p:sp>
        <p:nvSpPr>
          <p:cNvPr id="12" name="Text Box 7">
            <a:extLst>
              <a:ext uri="{FF2B5EF4-FFF2-40B4-BE49-F238E27FC236}">
                <a16:creationId xmlns:a16="http://schemas.microsoft.com/office/drawing/2014/main" id="{8FD647DA-9796-38EC-731C-A43793C259D5}"/>
              </a:ext>
            </a:extLst>
          </p:cNvPr>
          <p:cNvSpPr txBox="1">
            <a:spLocks noChangeArrowheads="1"/>
          </p:cNvSpPr>
          <p:nvPr/>
        </p:nvSpPr>
        <p:spPr bwMode="auto">
          <a:xfrm>
            <a:off x="2963862" y="6290733"/>
            <a:ext cx="653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Tx/>
              <a:buFontTx/>
              <a:buNone/>
            </a:pPr>
            <a:r>
              <a:rPr lang="zh-CN" altLang="en-US" sz="2000">
                <a:solidFill>
                  <a:schemeClr val="tx1"/>
                </a:solidFill>
                <a:effectLst/>
                <a:latin typeface="Times New Roman" panose="02020603050405020304" pitchFamily="18" charset="0"/>
                <a:ea typeface="宋体" panose="02010600030101010101" pitchFamily="2" charset="-122"/>
              </a:rPr>
              <a:t>注：</a:t>
            </a:r>
            <a:r>
              <a:rPr lang="zh-CN" altLang="en-US" sz="2000">
                <a:solidFill>
                  <a:schemeClr val="tx1"/>
                </a:solidFill>
                <a:effectLst/>
                <a:latin typeface="宋体" panose="02010600030101010101" pitchFamily="2" charset="-122"/>
                <a:ea typeface="宋体" panose="02010600030101010101" pitchFamily="2" charset="-122"/>
              </a:rPr>
              <a:t>¤</a:t>
            </a:r>
            <a:r>
              <a:rPr lang="zh-CN" altLang="en-US" sz="2000">
                <a:solidFill>
                  <a:schemeClr val="tx1"/>
                </a:solidFill>
                <a:effectLst/>
                <a:latin typeface="Times New Roman" panose="02020603050405020304" pitchFamily="18" charset="0"/>
                <a:ea typeface="宋体" panose="02010600030101010101" pitchFamily="2" charset="-122"/>
              </a:rPr>
              <a:t>表示主要负责；×表示主要参加；╱表示一般参加</a:t>
            </a:r>
          </a:p>
        </p:txBody>
      </p:sp>
      <p:sp>
        <p:nvSpPr>
          <p:cNvPr id="14" name="Rectangle 10">
            <a:extLst>
              <a:ext uri="{FF2B5EF4-FFF2-40B4-BE49-F238E27FC236}">
                <a16:creationId xmlns:a16="http://schemas.microsoft.com/office/drawing/2014/main" id="{2EF4901A-88A7-794C-D71D-051EBACC9CE5}"/>
              </a:ext>
            </a:extLst>
          </p:cNvPr>
          <p:cNvSpPr>
            <a:spLocks noChangeArrowheads="1"/>
          </p:cNvSpPr>
          <p:nvPr/>
        </p:nvSpPr>
        <p:spPr bwMode="auto">
          <a:xfrm>
            <a:off x="2430462" y="1147233"/>
            <a:ext cx="2473325"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5"/>
              </a:buBlip>
            </a:pPr>
            <a:r>
              <a:rPr lang="zh-CN" altLang="en-US" sz="2800">
                <a:solidFill>
                  <a:srgbClr val="D60093"/>
                </a:solidFill>
                <a:effectLst>
                  <a:outerShdw blurRad="38100" dist="38100" dir="2700000" algn="tl">
                    <a:srgbClr val="C0C0C0"/>
                  </a:outerShdw>
                </a:effectLst>
                <a:latin typeface="楷体_GB2312" pitchFamily="49" charset="-122"/>
              </a:rPr>
              <a:t>定义业务过程</a:t>
            </a:r>
          </a:p>
        </p:txBody>
      </p:sp>
    </p:spTree>
    <p:extLst>
      <p:ext uri="{BB962C8B-B14F-4D97-AF65-F5344CB8AC3E}">
        <p14:creationId xmlns:p14="http://schemas.microsoft.com/office/powerpoint/2010/main" val="3233471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DF3F1-8C74-2D24-7487-25FEF78786FF}"/>
              </a:ext>
            </a:extLst>
          </p:cNvPr>
          <p:cNvSpPr>
            <a:spLocks noGrp="1"/>
          </p:cNvSpPr>
          <p:nvPr>
            <p:ph type="body" sz="quarter" idx="10"/>
          </p:nvPr>
        </p:nvSpPr>
        <p:spPr>
          <a:xfrm>
            <a:off x="1587197" y="340254"/>
            <a:ext cx="5280134" cy="530225"/>
          </a:xfrm>
        </p:spPr>
        <p:txBody>
          <a:bodyPr/>
          <a:lstStyle/>
          <a:p>
            <a:r>
              <a:rPr lang="en-CA" dirty="0"/>
              <a:t>3.1 </a:t>
            </a:r>
            <a:r>
              <a:rPr lang="zh-CN" altLang="en-US" dirty="0"/>
              <a:t>信息系统规划概述</a:t>
            </a:r>
            <a:endParaRPr lang="en-CA" dirty="0"/>
          </a:p>
          <a:p>
            <a:endParaRPr lang="en-CA" dirty="0"/>
          </a:p>
        </p:txBody>
      </p:sp>
      <p:grpSp>
        <p:nvGrpSpPr>
          <p:cNvPr id="35" name="Group 3120">
            <a:extLst>
              <a:ext uri="{FF2B5EF4-FFF2-40B4-BE49-F238E27FC236}">
                <a16:creationId xmlns:a16="http://schemas.microsoft.com/office/drawing/2014/main" id="{2B76F05C-B13F-664A-FAD7-1544EE586160}"/>
              </a:ext>
            </a:extLst>
          </p:cNvPr>
          <p:cNvGrpSpPr>
            <a:grpSpLocks/>
          </p:cNvGrpSpPr>
          <p:nvPr/>
        </p:nvGrpSpPr>
        <p:grpSpPr bwMode="auto">
          <a:xfrm>
            <a:off x="1824037" y="2827857"/>
            <a:ext cx="8543925" cy="2366962"/>
            <a:chOff x="186" y="1971"/>
            <a:chExt cx="5382" cy="1491"/>
          </a:xfrm>
        </p:grpSpPr>
        <p:pic>
          <p:nvPicPr>
            <p:cNvPr id="36" name="Picture 3095">
              <a:extLst>
                <a:ext uri="{FF2B5EF4-FFF2-40B4-BE49-F238E27FC236}">
                  <a16:creationId xmlns:a16="http://schemas.microsoft.com/office/drawing/2014/main" id="{0EF5DF87-4EB8-836A-3B63-FCAF23218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 y="1991"/>
              <a:ext cx="1028" cy="32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111">
              <a:extLst>
                <a:ext uri="{FF2B5EF4-FFF2-40B4-BE49-F238E27FC236}">
                  <a16:creationId xmlns:a16="http://schemas.microsoft.com/office/drawing/2014/main" id="{B781C97C-8849-01CF-C934-43050EFAD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7" y="1971"/>
              <a:ext cx="1071" cy="3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108">
              <a:extLst>
                <a:ext uri="{FF2B5EF4-FFF2-40B4-BE49-F238E27FC236}">
                  <a16:creationId xmlns:a16="http://schemas.microsoft.com/office/drawing/2014/main" id="{C4695A6D-5510-C055-3860-AF4DD986D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4" y="1971"/>
              <a:ext cx="1064" cy="3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091">
              <a:extLst>
                <a:ext uri="{FF2B5EF4-FFF2-40B4-BE49-F238E27FC236}">
                  <a16:creationId xmlns:a16="http://schemas.microsoft.com/office/drawing/2014/main" id="{B4D8FAC7-D4EB-4E24-FD7A-A48B8B426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 y="1971"/>
              <a:ext cx="1064" cy="35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103">
              <a:extLst>
                <a:ext uri="{FF2B5EF4-FFF2-40B4-BE49-F238E27FC236}">
                  <a16:creationId xmlns:a16="http://schemas.microsoft.com/office/drawing/2014/main" id="{73B99BB5-BF9D-B9F7-8461-20D3623C6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 y="1971"/>
              <a:ext cx="1071" cy="347"/>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3085">
              <a:extLst>
                <a:ext uri="{FF2B5EF4-FFF2-40B4-BE49-F238E27FC236}">
                  <a16:creationId xmlns:a16="http://schemas.microsoft.com/office/drawing/2014/main" id="{0DD1B755-AEA3-2A89-7BA7-FB3E29DBAF73}"/>
                </a:ext>
              </a:extLst>
            </p:cNvPr>
            <p:cNvGrpSpPr>
              <a:grpSpLocks/>
            </p:cNvGrpSpPr>
            <p:nvPr/>
          </p:nvGrpSpPr>
          <p:grpSpPr bwMode="auto">
            <a:xfrm>
              <a:off x="207" y="2304"/>
              <a:ext cx="5347" cy="1158"/>
              <a:chOff x="318" y="2304"/>
              <a:chExt cx="4842" cy="1158"/>
            </a:xfrm>
          </p:grpSpPr>
          <p:pic>
            <p:nvPicPr>
              <p:cNvPr id="52" name="Picture 3075">
                <a:extLst>
                  <a:ext uri="{FF2B5EF4-FFF2-40B4-BE49-F238E27FC236}">
                    <a16:creationId xmlns:a16="http://schemas.microsoft.com/office/drawing/2014/main" id="{E4442888-3C23-F3FB-76C3-C307EC5B6DE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56" y="2310"/>
                <a:ext cx="904" cy="1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 name="Picture 3076">
                <a:extLst>
                  <a:ext uri="{FF2B5EF4-FFF2-40B4-BE49-F238E27FC236}">
                    <a16:creationId xmlns:a16="http://schemas.microsoft.com/office/drawing/2014/main" id="{95E8F80F-B06F-403D-0B6D-EA016F87087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 y="2304"/>
                <a:ext cx="977" cy="1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4" name="Picture 3077">
                <a:extLst>
                  <a:ext uri="{FF2B5EF4-FFF2-40B4-BE49-F238E27FC236}">
                    <a16:creationId xmlns:a16="http://schemas.microsoft.com/office/drawing/2014/main" id="{6F02AD2F-C994-FDAB-CA7B-EC2B5B4B96A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6" y="2310"/>
                <a:ext cx="965" cy="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 name="Picture 3078">
                <a:extLst>
                  <a:ext uri="{FF2B5EF4-FFF2-40B4-BE49-F238E27FC236}">
                    <a16:creationId xmlns:a16="http://schemas.microsoft.com/office/drawing/2014/main" id="{E7D14929-8365-FC22-B894-909187FBD3E4}"/>
                  </a:ext>
                </a:extLst>
              </p:cNvPr>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326" y="2310"/>
                <a:ext cx="908" cy="1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 name="Picture 3082">
                <a:extLst>
                  <a:ext uri="{FF2B5EF4-FFF2-40B4-BE49-F238E27FC236}">
                    <a16:creationId xmlns:a16="http://schemas.microsoft.com/office/drawing/2014/main" id="{4F8BF08C-8367-299D-A189-F3380F245CFF}"/>
                  </a:ext>
                </a:extLst>
              </p:cNvPr>
              <p:cNvPicPr>
                <a:picLocks noChangeAspect="1" noChangeArrowheads="1"/>
              </p:cNvPicPr>
              <p:nvPr/>
            </p:nvPicPr>
            <p:blipFill>
              <a:blip r:embed="rId10">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280" y="2310"/>
                <a:ext cx="963" cy="1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2" name="Text Box 3092">
              <a:extLst>
                <a:ext uri="{FF2B5EF4-FFF2-40B4-BE49-F238E27FC236}">
                  <a16:creationId xmlns:a16="http://schemas.microsoft.com/office/drawing/2014/main" id="{1187A810-15E5-C374-BEFD-4B832697BFF9}"/>
                </a:ext>
              </a:extLst>
            </p:cNvPr>
            <p:cNvSpPr txBox="1">
              <a:spLocks noChangeArrowheads="1"/>
            </p:cNvSpPr>
            <p:nvPr/>
          </p:nvSpPr>
          <p:spPr bwMode="auto">
            <a:xfrm>
              <a:off x="305" y="2046"/>
              <a:ext cx="81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1800">
                  <a:solidFill>
                    <a:srgbClr val="FFFF00"/>
                  </a:solidFill>
                  <a:effectLst>
                    <a:outerShdw blurRad="38100" dist="38100" dir="2700000" algn="tl">
                      <a:srgbClr val="C0C0C0"/>
                    </a:outerShdw>
                  </a:effectLst>
                  <a:latin typeface="Arial" panose="020B0604020202020204" pitchFamily="34" charset="0"/>
                  <a:ea typeface="宋体" panose="02010600030101010101" pitchFamily="2" charset="-122"/>
                </a:rPr>
                <a:t>系统规划</a:t>
              </a:r>
            </a:p>
          </p:txBody>
        </p:sp>
        <p:sp>
          <p:nvSpPr>
            <p:cNvPr id="43" name="Text Box 3094">
              <a:extLst>
                <a:ext uri="{FF2B5EF4-FFF2-40B4-BE49-F238E27FC236}">
                  <a16:creationId xmlns:a16="http://schemas.microsoft.com/office/drawing/2014/main" id="{6CAD4551-F46E-A795-16EE-19DFC4EB70EF}"/>
                </a:ext>
              </a:extLst>
            </p:cNvPr>
            <p:cNvSpPr txBox="1">
              <a:spLocks noChangeArrowheads="1"/>
            </p:cNvSpPr>
            <p:nvPr/>
          </p:nvSpPr>
          <p:spPr bwMode="auto">
            <a:xfrm>
              <a:off x="1397" y="2034"/>
              <a:ext cx="81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1800">
                  <a:effectLst>
                    <a:outerShdw blurRad="38100" dist="38100" dir="2700000" algn="tl">
                      <a:srgbClr val="C0C0C0"/>
                    </a:outerShdw>
                  </a:effectLst>
                  <a:latin typeface="Arial" panose="020B0604020202020204" pitchFamily="34" charset="0"/>
                  <a:ea typeface="宋体" panose="02010600030101010101" pitchFamily="2" charset="-122"/>
                </a:rPr>
                <a:t>系统分析</a:t>
              </a:r>
            </a:p>
          </p:txBody>
        </p:sp>
        <p:sp>
          <p:nvSpPr>
            <p:cNvPr id="44" name="Text Box 3096">
              <a:extLst>
                <a:ext uri="{FF2B5EF4-FFF2-40B4-BE49-F238E27FC236}">
                  <a16:creationId xmlns:a16="http://schemas.microsoft.com/office/drawing/2014/main" id="{3DF8F8E5-AE4B-372B-D5DB-90CAB051BCA8}"/>
                </a:ext>
              </a:extLst>
            </p:cNvPr>
            <p:cNvSpPr txBox="1">
              <a:spLocks noChangeArrowheads="1"/>
            </p:cNvSpPr>
            <p:nvPr/>
          </p:nvSpPr>
          <p:spPr bwMode="auto">
            <a:xfrm>
              <a:off x="2489" y="2040"/>
              <a:ext cx="888"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1800">
                  <a:effectLst>
                    <a:outerShdw blurRad="38100" dist="38100" dir="2700000" algn="tl">
                      <a:srgbClr val="C0C0C0"/>
                    </a:outerShdw>
                  </a:effectLst>
                  <a:latin typeface="Arial" panose="020B0604020202020204" pitchFamily="34" charset="0"/>
                  <a:ea typeface="宋体" panose="02010600030101010101" pitchFamily="2" charset="-122"/>
                </a:rPr>
                <a:t>系统设计</a:t>
              </a:r>
            </a:p>
          </p:txBody>
        </p:sp>
        <p:sp>
          <p:nvSpPr>
            <p:cNvPr id="45" name="Text Box 3099">
              <a:extLst>
                <a:ext uri="{FF2B5EF4-FFF2-40B4-BE49-F238E27FC236}">
                  <a16:creationId xmlns:a16="http://schemas.microsoft.com/office/drawing/2014/main" id="{964206E6-6E8A-6202-3D22-3B221420A25C}"/>
                </a:ext>
              </a:extLst>
            </p:cNvPr>
            <p:cNvSpPr txBox="1">
              <a:spLocks noChangeArrowheads="1"/>
            </p:cNvSpPr>
            <p:nvPr/>
          </p:nvSpPr>
          <p:spPr bwMode="auto">
            <a:xfrm>
              <a:off x="3538" y="2028"/>
              <a:ext cx="88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1800">
                  <a:effectLst>
                    <a:outerShdw blurRad="38100" dist="38100" dir="2700000" algn="tl">
                      <a:srgbClr val="C0C0C0"/>
                    </a:outerShdw>
                  </a:effectLst>
                  <a:latin typeface="Arial" panose="020B0604020202020204" pitchFamily="34" charset="0"/>
                  <a:ea typeface="宋体" panose="02010600030101010101" pitchFamily="2" charset="-122"/>
                </a:rPr>
                <a:t>系统实施</a:t>
              </a:r>
            </a:p>
          </p:txBody>
        </p:sp>
        <p:sp>
          <p:nvSpPr>
            <p:cNvPr id="46" name="Text Box 3109">
              <a:extLst>
                <a:ext uri="{FF2B5EF4-FFF2-40B4-BE49-F238E27FC236}">
                  <a16:creationId xmlns:a16="http://schemas.microsoft.com/office/drawing/2014/main" id="{8415148D-979F-861F-E9CE-AB38E35DE15C}"/>
                </a:ext>
              </a:extLst>
            </p:cNvPr>
            <p:cNvSpPr txBox="1">
              <a:spLocks noChangeArrowheads="1"/>
            </p:cNvSpPr>
            <p:nvPr/>
          </p:nvSpPr>
          <p:spPr bwMode="auto">
            <a:xfrm>
              <a:off x="4623" y="2028"/>
              <a:ext cx="81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buClrTx/>
                <a:buFontTx/>
                <a:buNone/>
              </a:pPr>
              <a:r>
                <a:rPr lang="zh-CN" altLang="en-US" sz="1800">
                  <a:solidFill>
                    <a:srgbClr val="FFFF00"/>
                  </a:solidFill>
                  <a:effectLst>
                    <a:outerShdw blurRad="38100" dist="38100" dir="2700000" algn="tl">
                      <a:srgbClr val="C0C0C0"/>
                    </a:outerShdw>
                  </a:effectLst>
                  <a:latin typeface="Arial" panose="020B0604020202020204" pitchFamily="34" charset="0"/>
                  <a:ea typeface="宋体" panose="02010600030101010101" pitchFamily="2" charset="-122"/>
                </a:rPr>
                <a:t>系统维护</a:t>
              </a:r>
            </a:p>
          </p:txBody>
        </p:sp>
        <p:sp>
          <p:nvSpPr>
            <p:cNvPr id="47" name="Rectangle 3112">
              <a:extLst>
                <a:ext uri="{FF2B5EF4-FFF2-40B4-BE49-F238E27FC236}">
                  <a16:creationId xmlns:a16="http://schemas.microsoft.com/office/drawing/2014/main" id="{17958578-B96C-2FA4-F167-CE2C573A454C}"/>
                </a:ext>
              </a:extLst>
            </p:cNvPr>
            <p:cNvSpPr>
              <a:spLocks noChangeArrowheads="1"/>
            </p:cNvSpPr>
            <p:nvPr/>
          </p:nvSpPr>
          <p:spPr bwMode="auto">
            <a:xfrm>
              <a:off x="265" y="2382"/>
              <a:ext cx="922" cy="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chemeClr val="bg1"/>
                  </a:solidFill>
                  <a:effectLst/>
                  <a:latin typeface="Arial Narrow" panose="020B0606020202030204" pitchFamily="34" charset="0"/>
                  <a:ea typeface="宋体" panose="02010600030101010101" pitchFamily="2" charset="-122"/>
                </a:rPr>
                <a:t>系统战略规划</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chemeClr val="bg1"/>
                  </a:solidFill>
                  <a:effectLst/>
                  <a:latin typeface="Arial Narrow" panose="020B0606020202030204" pitchFamily="34" charset="0"/>
                  <a:ea typeface="宋体" panose="02010600030101010101" pitchFamily="2" charset="-122"/>
                </a:rPr>
                <a:t>业务流程规划</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chemeClr val="bg1"/>
                  </a:solidFill>
                  <a:effectLst/>
                  <a:latin typeface="Arial Narrow" panose="020B0606020202030204" pitchFamily="34" charset="0"/>
                  <a:ea typeface="宋体" panose="02010600030101010101" pitchFamily="2" charset="-122"/>
                </a:rPr>
                <a:t>总体结构规划</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chemeClr val="bg1"/>
                  </a:solidFill>
                  <a:effectLst/>
                  <a:latin typeface="Arial Narrow" panose="020B0606020202030204" pitchFamily="34" charset="0"/>
                  <a:ea typeface="宋体" panose="02010600030101010101" pitchFamily="2" charset="-122"/>
                </a:rPr>
                <a:t>资源分配规划</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chemeClr val="bg1"/>
                  </a:solidFill>
                  <a:effectLst/>
                  <a:latin typeface="Arial Narrow" panose="020B0606020202030204" pitchFamily="34" charset="0"/>
                  <a:ea typeface="宋体" panose="02010600030101010101" pitchFamily="2" charset="-122"/>
                </a:rPr>
                <a:t>可行性研究</a:t>
              </a:r>
            </a:p>
          </p:txBody>
        </p:sp>
        <p:sp>
          <p:nvSpPr>
            <p:cNvPr id="48" name="Rectangle 3113">
              <a:extLst>
                <a:ext uri="{FF2B5EF4-FFF2-40B4-BE49-F238E27FC236}">
                  <a16:creationId xmlns:a16="http://schemas.microsoft.com/office/drawing/2014/main" id="{460B2C2C-E717-D0CE-3FA4-533457E22FCE}"/>
                </a:ext>
              </a:extLst>
            </p:cNvPr>
            <p:cNvSpPr>
              <a:spLocks noChangeArrowheads="1"/>
            </p:cNvSpPr>
            <p:nvPr/>
          </p:nvSpPr>
          <p:spPr bwMode="auto">
            <a:xfrm>
              <a:off x="1357" y="2346"/>
              <a:ext cx="922" cy="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系统调查分析</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业务流程分析</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数据流程分析</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建立数据字典</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确定管理模型</a:t>
              </a:r>
            </a:p>
          </p:txBody>
        </p:sp>
        <p:sp>
          <p:nvSpPr>
            <p:cNvPr id="49" name="Rectangle 3115">
              <a:extLst>
                <a:ext uri="{FF2B5EF4-FFF2-40B4-BE49-F238E27FC236}">
                  <a16:creationId xmlns:a16="http://schemas.microsoft.com/office/drawing/2014/main" id="{24BDA1F3-2E18-A9F6-7E25-D275A908D8F6}"/>
                </a:ext>
              </a:extLst>
            </p:cNvPr>
            <p:cNvSpPr>
              <a:spLocks noChangeArrowheads="1"/>
            </p:cNvSpPr>
            <p:nvPr/>
          </p:nvSpPr>
          <p:spPr bwMode="auto">
            <a:xfrm>
              <a:off x="2425" y="2358"/>
              <a:ext cx="922" cy="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总体结构设计</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系统代码设计</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物理系统设计</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数据存储设计</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输入输出设计</a:t>
              </a:r>
            </a:p>
          </p:txBody>
        </p:sp>
        <p:sp>
          <p:nvSpPr>
            <p:cNvPr id="50" name="Rectangle 3116">
              <a:extLst>
                <a:ext uri="{FF2B5EF4-FFF2-40B4-BE49-F238E27FC236}">
                  <a16:creationId xmlns:a16="http://schemas.microsoft.com/office/drawing/2014/main" id="{FBB2F4BD-B96F-7F26-CBA1-2E721BB11B94}"/>
                </a:ext>
              </a:extLst>
            </p:cNvPr>
            <p:cNvSpPr>
              <a:spLocks noChangeArrowheads="1"/>
            </p:cNvSpPr>
            <p:nvPr/>
          </p:nvSpPr>
          <p:spPr bwMode="auto">
            <a:xfrm>
              <a:off x="3517" y="2352"/>
              <a:ext cx="922" cy="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系统程序设计</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系统整体测试</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系统安装调试</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系统客户培训</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系统运行验收</a:t>
              </a:r>
            </a:p>
          </p:txBody>
        </p:sp>
        <p:sp>
          <p:nvSpPr>
            <p:cNvPr id="51" name="Rectangle 3117">
              <a:extLst>
                <a:ext uri="{FF2B5EF4-FFF2-40B4-BE49-F238E27FC236}">
                  <a16:creationId xmlns:a16="http://schemas.microsoft.com/office/drawing/2014/main" id="{C0EA8150-DED2-1CA7-82B0-46DDC33AEC05}"/>
                </a:ext>
              </a:extLst>
            </p:cNvPr>
            <p:cNvSpPr>
              <a:spLocks noChangeArrowheads="1"/>
            </p:cNvSpPr>
            <p:nvPr/>
          </p:nvSpPr>
          <p:spPr bwMode="auto">
            <a:xfrm>
              <a:off x="4591" y="2358"/>
              <a:ext cx="922" cy="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系统运行</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系统维护</a:t>
              </a:r>
            </a:p>
            <a:p>
              <a:pPr>
                <a:lnSpc>
                  <a:spcPct val="90000"/>
                </a:lnSpc>
                <a:spcBef>
                  <a:spcPct val="40000"/>
                </a:spcBef>
                <a:buClr>
                  <a:srgbClr val="8DACD0"/>
                </a:buClr>
                <a:buSzPct val="70000"/>
                <a:buFont typeface="Wingdings" panose="05000000000000000000" pitchFamily="2" charset="2"/>
                <a:buBlip>
                  <a:blip r:embed="rId11"/>
                </a:buBlip>
              </a:pPr>
              <a:r>
                <a:rPr lang="zh-CN" altLang="en-US" sz="1600">
                  <a:solidFill>
                    <a:srgbClr val="2116F8"/>
                  </a:solidFill>
                  <a:effectLst/>
                  <a:latin typeface="Arial Narrow" panose="020B0606020202030204" pitchFamily="34" charset="0"/>
                  <a:ea typeface="宋体" panose="02010600030101010101" pitchFamily="2" charset="-122"/>
                </a:rPr>
                <a:t>系统评价</a:t>
              </a:r>
            </a:p>
          </p:txBody>
        </p:sp>
      </p:grpSp>
      <p:grpSp>
        <p:nvGrpSpPr>
          <p:cNvPr id="57" name="Group 3130">
            <a:extLst>
              <a:ext uri="{FF2B5EF4-FFF2-40B4-BE49-F238E27FC236}">
                <a16:creationId xmlns:a16="http://schemas.microsoft.com/office/drawing/2014/main" id="{B710D94A-C9D8-D1C2-8A58-CB45274337BB}"/>
              </a:ext>
            </a:extLst>
          </p:cNvPr>
          <p:cNvGrpSpPr>
            <a:grpSpLocks/>
          </p:cNvGrpSpPr>
          <p:nvPr/>
        </p:nvGrpSpPr>
        <p:grpSpPr bwMode="auto">
          <a:xfrm>
            <a:off x="3014662" y="1965844"/>
            <a:ext cx="6029325" cy="585788"/>
            <a:chOff x="528" y="786"/>
            <a:chExt cx="3798" cy="369"/>
          </a:xfrm>
        </p:grpSpPr>
        <p:graphicFrame>
          <p:nvGraphicFramePr>
            <p:cNvPr id="58" name="Object 3118">
              <a:extLst>
                <a:ext uri="{FF2B5EF4-FFF2-40B4-BE49-F238E27FC236}">
                  <a16:creationId xmlns:a16="http://schemas.microsoft.com/office/drawing/2014/main" id="{D0574D23-A5BF-E8B2-E049-0A6E0A7D505A}"/>
                </a:ext>
              </a:extLst>
            </p:cNvPr>
            <p:cNvGraphicFramePr>
              <a:graphicFrameLocks noChangeAspect="1"/>
            </p:cNvGraphicFramePr>
            <p:nvPr/>
          </p:nvGraphicFramePr>
          <p:xfrm>
            <a:off x="546" y="801"/>
            <a:ext cx="3720" cy="354"/>
          </p:xfrm>
          <a:graphic>
            <a:graphicData uri="http://schemas.openxmlformats.org/presentationml/2006/ole">
              <mc:AlternateContent xmlns:mc="http://schemas.openxmlformats.org/markup-compatibility/2006">
                <mc:Choice xmlns:v="urn:schemas-microsoft-com:vml" Requires="v">
                  <p:oleObj spid="_x0000_s4099" name="位图图像" r:id="rId12" imgW="4076190" imgH="561905" progId="Paint.Picture">
                    <p:embed/>
                  </p:oleObj>
                </mc:Choice>
                <mc:Fallback>
                  <p:oleObj name="位图图像" r:id="rId12" imgW="4076190" imgH="561905" progId="Paint.Picture">
                    <p:embed/>
                    <p:pic>
                      <p:nvPicPr>
                        <p:cNvPr id="982062" name="Object 3118">
                          <a:extLst>
                            <a:ext uri="{FF2B5EF4-FFF2-40B4-BE49-F238E27FC236}">
                              <a16:creationId xmlns:a16="http://schemas.microsoft.com/office/drawing/2014/main" id="{519DF2B3-3978-1C37-9469-E4C5C5E720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 y="801"/>
                          <a:ext cx="3720"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59" name="Text Box 3119">
              <a:extLst>
                <a:ext uri="{FF2B5EF4-FFF2-40B4-BE49-F238E27FC236}">
                  <a16:creationId xmlns:a16="http://schemas.microsoft.com/office/drawing/2014/main" id="{A2848515-1CDC-08C3-75F9-52740345F7DA}"/>
                </a:ext>
              </a:extLst>
            </p:cNvPr>
            <p:cNvSpPr txBox="1">
              <a:spLocks noChangeArrowheads="1"/>
            </p:cNvSpPr>
            <p:nvPr/>
          </p:nvSpPr>
          <p:spPr bwMode="auto">
            <a:xfrm>
              <a:off x="528" y="786"/>
              <a:ext cx="3798"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nSpc>
                  <a:spcPct val="110000"/>
                </a:lnSpc>
                <a:spcBef>
                  <a:spcPct val="50000"/>
                </a:spcBef>
                <a:buClrTx/>
                <a:buFontTx/>
                <a:buNone/>
              </a:pPr>
              <a:r>
                <a:rPr kumimoji="1" lang="zh-CN" altLang="en-US" sz="2800">
                  <a:solidFill>
                    <a:schemeClr val="bg1"/>
                  </a:solidFill>
                  <a:effectLst/>
                  <a:latin typeface="宋体" panose="02010600030101010101" pitchFamily="2" charset="-122"/>
                  <a:ea typeface="宋体" panose="02010600030101010101" pitchFamily="2" charset="-122"/>
                </a:rPr>
                <a:t>信息系统生命周期各阶段的任务</a:t>
              </a:r>
              <a:endParaRPr lang="zh-CN" altLang="en-US" sz="2800">
                <a:solidFill>
                  <a:schemeClr val="bg1"/>
                </a:solidFill>
                <a:effectLst/>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2566210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2262B-2716-95B9-D194-14E04A674E33}"/>
              </a:ext>
            </a:extLst>
          </p:cNvPr>
          <p:cNvSpPr>
            <a:spLocks noGrp="1"/>
          </p:cNvSpPr>
          <p:nvPr>
            <p:ph type="body" sz="quarter" idx="10"/>
          </p:nvPr>
        </p:nvSpPr>
        <p:spPr>
          <a:xfrm>
            <a:off x="1587196" y="340254"/>
            <a:ext cx="5849301" cy="530225"/>
          </a:xfrm>
        </p:spPr>
        <p:txBody>
          <a:bodyPr/>
          <a:lstStyle/>
          <a:p>
            <a:r>
              <a:rPr lang="en-CA" dirty="0"/>
              <a:t>3.3 </a:t>
            </a:r>
            <a:r>
              <a:rPr lang="zh-CN" altLang="en-US" dirty="0"/>
              <a:t>信息系统规划的常用方法</a:t>
            </a:r>
            <a:endParaRPr lang="en-CA" dirty="0"/>
          </a:p>
          <a:p>
            <a:endParaRPr lang="en-CA" dirty="0"/>
          </a:p>
        </p:txBody>
      </p:sp>
      <p:sp>
        <p:nvSpPr>
          <p:cNvPr id="5" name="Rectangle 2">
            <a:extLst>
              <a:ext uri="{FF2B5EF4-FFF2-40B4-BE49-F238E27FC236}">
                <a16:creationId xmlns:a16="http://schemas.microsoft.com/office/drawing/2014/main" id="{98424B02-CA00-74A6-FC44-C8749CAEAF8A}"/>
              </a:ext>
            </a:extLst>
          </p:cNvPr>
          <p:cNvSpPr txBox="1">
            <a:spLocks noChangeArrowheads="1"/>
          </p:cNvSpPr>
          <p:nvPr/>
        </p:nvSpPr>
        <p:spPr>
          <a:xfrm>
            <a:off x="197562" y="1314061"/>
            <a:ext cx="12100185" cy="46942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D60093"/>
                </a:solidFill>
                <a:effectLst>
                  <a:outerShdw blurRad="38100" dist="38100" dir="2700000" algn="tl">
                    <a:srgbClr val="C0C0C0"/>
                  </a:outerShdw>
                </a:effectLst>
                <a:latin typeface="楷体_GB2312" pitchFamily="49" charset="-122"/>
                <a:ea typeface="楷体_GB2312" pitchFamily="49" charset="-122"/>
              </a:rPr>
              <a:t>业务过程重组</a:t>
            </a:r>
          </a:p>
          <a:p>
            <a:pPr lvl="1">
              <a:buClr>
                <a:srgbClr val="FF5B35"/>
              </a:buClr>
              <a:buSzPct val="150000"/>
            </a:pPr>
            <a:r>
              <a:rPr lang="zh-CN" altLang="en-US" sz="2800" dirty="0">
                <a:solidFill>
                  <a:srgbClr val="2116F8"/>
                </a:solidFill>
                <a:latin typeface="楷体_GB2312" pitchFamily="49" charset="-122"/>
                <a:ea typeface="楷体_GB2312" pitchFamily="49" charset="-122"/>
              </a:rPr>
              <a:t>在业务过程识别的基础下，明确以下问题</a:t>
            </a:r>
          </a:p>
          <a:p>
            <a:pPr lvl="3">
              <a:buClr>
                <a:srgbClr val="FF5B35"/>
              </a:buClr>
              <a:buSzPct val="150000"/>
              <a:buFont typeface="Wingdings" panose="05000000000000000000" pitchFamily="2" charset="2"/>
              <a:buChar char="§"/>
            </a:pPr>
            <a:r>
              <a:rPr lang="zh-CN" altLang="en-US" sz="2800" dirty="0">
                <a:solidFill>
                  <a:srgbClr val="2116F8"/>
                </a:solidFill>
                <a:latin typeface="楷体_GB2312" pitchFamily="49" charset="-122"/>
                <a:ea typeface="楷体_GB2312" pitchFamily="49" charset="-122"/>
              </a:rPr>
              <a:t>哪些业务过程是正确的</a:t>
            </a:r>
          </a:p>
          <a:p>
            <a:pPr lvl="3">
              <a:buClr>
                <a:srgbClr val="FF5B35"/>
              </a:buClr>
              <a:buSzPct val="150000"/>
              <a:buFont typeface="Wingdings" panose="05000000000000000000" pitchFamily="2" charset="2"/>
              <a:buChar char="§"/>
            </a:pPr>
            <a:r>
              <a:rPr lang="zh-CN" altLang="en-US" sz="2800" dirty="0">
                <a:solidFill>
                  <a:srgbClr val="2116F8"/>
                </a:solidFill>
                <a:latin typeface="楷体_GB2312" pitchFamily="49" charset="-122"/>
                <a:ea typeface="楷体_GB2312" pitchFamily="49" charset="-122"/>
              </a:rPr>
              <a:t>哪些业务过程低效，需要在信息技术支持下实现优化</a:t>
            </a:r>
          </a:p>
          <a:p>
            <a:pPr lvl="3">
              <a:buClr>
                <a:srgbClr val="FF5B35"/>
              </a:buClr>
              <a:buSzPct val="150000"/>
              <a:buFont typeface="Wingdings" panose="05000000000000000000" pitchFamily="2" charset="2"/>
              <a:buChar char="§"/>
            </a:pPr>
            <a:r>
              <a:rPr lang="zh-CN" altLang="en-US" sz="2800" dirty="0">
                <a:solidFill>
                  <a:srgbClr val="2116F8"/>
                </a:solidFill>
                <a:latin typeface="楷体_GB2312" pitchFamily="49" charset="-122"/>
                <a:ea typeface="楷体_GB2312" pitchFamily="49" charset="-122"/>
              </a:rPr>
              <a:t>哪些业务过程无效，或不适合于计算机处理，应当在业务中予以取消</a:t>
            </a:r>
          </a:p>
          <a:p>
            <a:pPr lvl="3"/>
            <a:endParaRPr lang="zh-CN" altLang="en-US" sz="2800" dirty="0">
              <a:solidFill>
                <a:srgbClr val="2116F8"/>
              </a:solidFill>
              <a:latin typeface="楷体_GB2312" pitchFamily="49" charset="-122"/>
              <a:ea typeface="楷体_GB2312" pitchFamily="49" charset="-122"/>
            </a:endParaRPr>
          </a:p>
        </p:txBody>
      </p:sp>
    </p:spTree>
    <p:extLst>
      <p:ext uri="{BB962C8B-B14F-4D97-AF65-F5344CB8AC3E}">
        <p14:creationId xmlns:p14="http://schemas.microsoft.com/office/powerpoint/2010/main" val="210956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B223D7-819A-7E4B-A09A-0C4EED798A36}"/>
              </a:ext>
            </a:extLst>
          </p:cNvPr>
          <p:cNvSpPr>
            <a:spLocks noGrp="1"/>
          </p:cNvSpPr>
          <p:nvPr>
            <p:ph type="body" sz="quarter" idx="10"/>
          </p:nvPr>
        </p:nvSpPr>
        <p:spPr>
          <a:xfrm>
            <a:off x="1587197" y="340254"/>
            <a:ext cx="7510150" cy="530225"/>
          </a:xfrm>
        </p:spPr>
        <p:txBody>
          <a:bodyPr/>
          <a:lstStyle/>
          <a:p>
            <a:r>
              <a:rPr lang="en-CA" dirty="0"/>
              <a:t>3.3 </a:t>
            </a:r>
            <a:r>
              <a:rPr lang="zh-CN" altLang="en-US" dirty="0"/>
              <a:t>信息系统规划的常用方法</a:t>
            </a:r>
            <a:endParaRPr lang="en-CA" dirty="0"/>
          </a:p>
          <a:p>
            <a:endParaRPr lang="en-CA" dirty="0"/>
          </a:p>
        </p:txBody>
      </p:sp>
      <p:sp>
        <p:nvSpPr>
          <p:cNvPr id="3" name="Text Box 5">
            <a:extLst>
              <a:ext uri="{FF2B5EF4-FFF2-40B4-BE49-F238E27FC236}">
                <a16:creationId xmlns:a16="http://schemas.microsoft.com/office/drawing/2014/main" id="{2BB385F0-23F3-458B-0C58-62FC17BD6E6B}"/>
              </a:ext>
            </a:extLst>
          </p:cNvPr>
          <p:cNvSpPr txBox="1">
            <a:spLocks noChangeArrowheads="1"/>
          </p:cNvSpPr>
          <p:nvPr/>
        </p:nvSpPr>
        <p:spPr bwMode="auto">
          <a:xfrm>
            <a:off x="261646" y="1811759"/>
            <a:ext cx="11930354" cy="317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1" hangingPunct="1">
              <a:spcBef>
                <a:spcPct val="50000"/>
              </a:spcBef>
              <a:buClr>
                <a:schemeClr val="tx2"/>
              </a:buClr>
              <a:buFont typeface="Wingdings" panose="05000000000000000000" pitchFamily="2" charset="2"/>
              <a:buNone/>
            </a:pPr>
            <a:r>
              <a:rPr kumimoji="1" lang="zh-CN" altLang="en-US" sz="2800" b="0">
                <a:effectLst/>
              </a:rPr>
              <a:t>    数据类是指支持业务过程所必需的逻辑相关的数据。</a:t>
            </a:r>
          </a:p>
          <a:p>
            <a:pPr algn="just" eaLnBrk="1" hangingPunct="1">
              <a:spcBef>
                <a:spcPct val="5000"/>
              </a:spcBef>
              <a:buClrTx/>
              <a:buFontTx/>
              <a:buNone/>
            </a:pPr>
            <a:r>
              <a:rPr kumimoji="1" lang="zh-CN" altLang="en-US" sz="2800" b="0">
                <a:effectLst/>
              </a:rPr>
              <a:t>    </a:t>
            </a:r>
            <a:r>
              <a:rPr kumimoji="1" lang="zh-CN" altLang="en-US" sz="2800" b="0">
                <a:solidFill>
                  <a:srgbClr val="993366"/>
                </a:solidFill>
                <a:effectLst/>
              </a:rPr>
              <a:t>识别数据类的目的在于了解企业目前的数据状况和数据要求，以及数据与企业实体、业务过程之间的联系，查明数据共享的情况，建立功能/数据类矩阵，为定义信息系统总体结构提供基本依据。</a:t>
            </a:r>
          </a:p>
          <a:p>
            <a:pPr algn="just" eaLnBrk="1" hangingPunct="1">
              <a:spcBef>
                <a:spcPct val="5000"/>
              </a:spcBef>
              <a:buClrTx/>
              <a:buFontTx/>
              <a:buNone/>
            </a:pPr>
            <a:r>
              <a:rPr kumimoji="1" lang="zh-CN" altLang="en-US" sz="2800" b="0">
                <a:effectLst/>
              </a:rPr>
              <a:t>    其中：企业实体指企业实施管理的对象，一般可按人、地点、物体、概念和事件进行分类，如企业员工、设备、产品和材料等。</a:t>
            </a:r>
          </a:p>
          <a:p>
            <a:pPr algn="just" eaLnBrk="1" hangingPunct="1">
              <a:spcBef>
                <a:spcPct val="5000"/>
              </a:spcBef>
              <a:buClrTx/>
              <a:buFontTx/>
              <a:buNone/>
            </a:pPr>
            <a:r>
              <a:rPr kumimoji="1" lang="zh-CN" altLang="en-US" sz="2800" b="0">
                <a:effectLst/>
              </a:rPr>
              <a:t>    </a:t>
            </a:r>
          </a:p>
        </p:txBody>
      </p:sp>
      <p:sp>
        <p:nvSpPr>
          <p:cNvPr id="4" name="Rectangle 9">
            <a:extLst>
              <a:ext uri="{FF2B5EF4-FFF2-40B4-BE49-F238E27FC236}">
                <a16:creationId xmlns:a16="http://schemas.microsoft.com/office/drawing/2014/main" id="{923F4268-1D1A-7E34-9275-7A4A3FD4ED2E}"/>
              </a:ext>
            </a:extLst>
          </p:cNvPr>
          <p:cNvSpPr>
            <a:spLocks noChangeArrowheads="1"/>
          </p:cNvSpPr>
          <p:nvPr/>
        </p:nvSpPr>
        <p:spPr bwMode="auto">
          <a:xfrm>
            <a:off x="198146" y="1275184"/>
            <a:ext cx="4145292"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2"/>
              </a:buBlip>
            </a:pPr>
            <a:r>
              <a:rPr lang="zh-CN" altLang="en-US" sz="2800">
                <a:solidFill>
                  <a:srgbClr val="D60093"/>
                </a:solidFill>
                <a:effectLst>
                  <a:outerShdw blurRad="38100" dist="38100" dir="2700000" algn="tl">
                    <a:srgbClr val="C0C0C0"/>
                  </a:outerShdw>
                </a:effectLst>
                <a:latin typeface="楷体_GB2312" pitchFamily="49" charset="-122"/>
              </a:rPr>
              <a:t>定义数据类</a:t>
            </a:r>
          </a:p>
        </p:txBody>
      </p:sp>
    </p:spTree>
    <p:extLst>
      <p:ext uri="{BB962C8B-B14F-4D97-AF65-F5344CB8AC3E}">
        <p14:creationId xmlns:p14="http://schemas.microsoft.com/office/powerpoint/2010/main" val="9207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DB5508-FE98-9BBE-307C-BD2CAE59B4EB}"/>
              </a:ext>
            </a:extLst>
          </p:cNvPr>
          <p:cNvSpPr>
            <a:spLocks noGrp="1"/>
          </p:cNvSpPr>
          <p:nvPr>
            <p:ph type="body" sz="quarter" idx="10"/>
          </p:nvPr>
        </p:nvSpPr>
        <p:spPr>
          <a:xfrm>
            <a:off x="1587197" y="340254"/>
            <a:ext cx="6353154" cy="530225"/>
          </a:xfrm>
        </p:spPr>
        <p:txBody>
          <a:bodyPr/>
          <a:lstStyle/>
          <a:p>
            <a:r>
              <a:rPr lang="en-CA" dirty="0"/>
              <a:t>3.3 </a:t>
            </a:r>
            <a:r>
              <a:rPr lang="zh-CN" altLang="en-US" dirty="0"/>
              <a:t>信息系统规划的常用方法</a:t>
            </a:r>
            <a:endParaRPr lang="en-CA" dirty="0"/>
          </a:p>
          <a:p>
            <a:endParaRPr lang="en-CA" dirty="0"/>
          </a:p>
        </p:txBody>
      </p:sp>
      <p:sp>
        <p:nvSpPr>
          <p:cNvPr id="3" name="Rectangle 2">
            <a:extLst>
              <a:ext uri="{FF2B5EF4-FFF2-40B4-BE49-F238E27FC236}">
                <a16:creationId xmlns:a16="http://schemas.microsoft.com/office/drawing/2014/main" id="{CDD83FC3-7014-2717-667F-E0F879AC84C9}"/>
              </a:ext>
            </a:extLst>
          </p:cNvPr>
          <p:cNvSpPr>
            <a:spLocks noChangeArrowheads="1"/>
          </p:cNvSpPr>
          <p:nvPr/>
        </p:nvSpPr>
        <p:spPr bwMode="auto">
          <a:xfrm>
            <a:off x="224906" y="1639855"/>
            <a:ext cx="361401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Clr>
                <a:srgbClr val="2116F8"/>
              </a:buClr>
              <a:buFont typeface="Wingdings" panose="05000000000000000000" pitchFamily="2" charset="2"/>
              <a:buChar char="Ø"/>
            </a:pPr>
            <a:r>
              <a:rPr lang="zh-CN" altLang="en-US" sz="2800">
                <a:effectLst/>
              </a:rPr>
              <a:t>数据类类型</a:t>
            </a:r>
          </a:p>
        </p:txBody>
      </p:sp>
      <p:sp>
        <p:nvSpPr>
          <p:cNvPr id="4" name="Rectangle 3">
            <a:extLst>
              <a:ext uri="{FF2B5EF4-FFF2-40B4-BE49-F238E27FC236}">
                <a16:creationId xmlns:a16="http://schemas.microsoft.com/office/drawing/2014/main" id="{3AC3E20C-9D6B-3B9B-AB6C-C0176BEAAADC}"/>
              </a:ext>
            </a:extLst>
          </p:cNvPr>
          <p:cNvSpPr>
            <a:spLocks noChangeArrowheads="1"/>
          </p:cNvSpPr>
          <p:nvPr/>
        </p:nvSpPr>
        <p:spPr bwMode="auto">
          <a:xfrm>
            <a:off x="659880" y="2143093"/>
            <a:ext cx="1153211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1" hangingPunct="1">
              <a:spcBef>
                <a:spcPct val="50000"/>
              </a:spcBef>
              <a:buClrTx/>
              <a:buFontTx/>
              <a:buNone/>
            </a:pPr>
            <a:r>
              <a:rPr kumimoji="1" lang="zh-CN" altLang="en-US" sz="2800" dirty="0">
                <a:effectLst/>
              </a:rPr>
              <a:t>根据资源(实体即资源)的管理过程可以将数据分解成四类，每个实体可以由这四种数据类型来描述。</a:t>
            </a:r>
          </a:p>
          <a:p>
            <a:pPr eaLnBrk="1" hangingPunct="1">
              <a:buClr>
                <a:srgbClr val="FF3300"/>
              </a:buClr>
              <a:buFont typeface="Wingdings" panose="05000000000000000000" pitchFamily="2" charset="2"/>
              <a:buBlip>
                <a:blip r:embed="rId2"/>
              </a:buBlip>
            </a:pPr>
            <a:r>
              <a:rPr kumimoji="1" lang="zh-CN" altLang="en-US" sz="2800" dirty="0">
                <a:effectLst/>
              </a:rPr>
              <a:t>计划型</a:t>
            </a:r>
            <a:r>
              <a:rPr kumimoji="1" lang="zh-CN" altLang="en-US" sz="2800" dirty="0">
                <a:effectLst/>
                <a:latin typeface="Times New Roman" panose="02020603050405020304" pitchFamily="18" charset="0"/>
              </a:rPr>
              <a:t>——</a:t>
            </a:r>
            <a:r>
              <a:rPr kumimoji="1" lang="zh-CN" altLang="en-US" sz="2800" dirty="0">
                <a:effectLst/>
              </a:rPr>
              <a:t>反映目标等计划值； </a:t>
            </a:r>
          </a:p>
          <a:p>
            <a:pPr eaLnBrk="1" hangingPunct="1">
              <a:buClrTx/>
              <a:buFontTx/>
              <a:buBlip>
                <a:blip r:embed="rId2"/>
              </a:buBlip>
            </a:pPr>
            <a:r>
              <a:rPr kumimoji="1" lang="zh-CN" altLang="en-US" sz="2800" dirty="0">
                <a:effectLst/>
              </a:rPr>
              <a:t>统计型</a:t>
            </a:r>
            <a:r>
              <a:rPr kumimoji="1" lang="zh-CN" altLang="en-US" sz="2800" dirty="0">
                <a:effectLst/>
                <a:latin typeface="Times New Roman" panose="02020603050405020304" pitchFamily="18" charset="0"/>
              </a:rPr>
              <a:t>——</a:t>
            </a:r>
            <a:r>
              <a:rPr kumimoji="1" lang="zh-CN" altLang="en-US" sz="2800" dirty="0">
                <a:effectLst/>
              </a:rPr>
              <a:t>反映企业的综合状况；</a:t>
            </a:r>
          </a:p>
          <a:p>
            <a:pPr eaLnBrk="1" hangingPunct="1">
              <a:buClrTx/>
              <a:buFontTx/>
              <a:buBlip>
                <a:blip r:embed="rId2"/>
              </a:buBlip>
            </a:pPr>
            <a:r>
              <a:rPr kumimoji="1" lang="zh-CN" altLang="en-US" sz="2800" dirty="0">
                <a:effectLst/>
              </a:rPr>
              <a:t>文档型</a:t>
            </a:r>
            <a:r>
              <a:rPr kumimoji="1" lang="zh-CN" altLang="en-US" sz="2800" dirty="0">
                <a:effectLst/>
                <a:latin typeface="Times New Roman" panose="02020603050405020304" pitchFamily="18" charset="0"/>
              </a:rPr>
              <a:t>——</a:t>
            </a:r>
            <a:r>
              <a:rPr kumimoji="1" lang="zh-CN" altLang="en-US" sz="2800" dirty="0">
                <a:effectLst/>
              </a:rPr>
              <a:t>反映实体的现状；   </a:t>
            </a:r>
          </a:p>
          <a:p>
            <a:pPr eaLnBrk="1" hangingPunct="1">
              <a:buClrTx/>
              <a:buFontTx/>
              <a:buBlip>
                <a:blip r:embed="rId2"/>
              </a:buBlip>
            </a:pPr>
            <a:r>
              <a:rPr kumimoji="1" lang="zh-CN" altLang="en-US" sz="2800" dirty="0">
                <a:effectLst/>
              </a:rPr>
              <a:t>业务型</a:t>
            </a:r>
            <a:r>
              <a:rPr kumimoji="1" lang="zh-CN" altLang="en-US" sz="2800" dirty="0">
                <a:effectLst/>
                <a:latin typeface="Times New Roman" panose="02020603050405020304" pitchFamily="18" charset="0"/>
              </a:rPr>
              <a:t>——</a:t>
            </a:r>
            <a:r>
              <a:rPr kumimoji="1" lang="zh-CN" altLang="en-US" sz="2800" dirty="0">
                <a:effectLst/>
              </a:rPr>
              <a:t>反映生命周期各阶段相关文档型数据的变化。</a:t>
            </a:r>
          </a:p>
        </p:txBody>
      </p:sp>
      <p:sp>
        <p:nvSpPr>
          <p:cNvPr id="5" name="Rectangle 7">
            <a:extLst>
              <a:ext uri="{FF2B5EF4-FFF2-40B4-BE49-F238E27FC236}">
                <a16:creationId xmlns:a16="http://schemas.microsoft.com/office/drawing/2014/main" id="{6078FD4E-7807-50EA-4295-28DA4E555E42}"/>
              </a:ext>
            </a:extLst>
          </p:cNvPr>
          <p:cNvSpPr>
            <a:spLocks noChangeArrowheads="1"/>
          </p:cNvSpPr>
          <p:nvPr/>
        </p:nvSpPr>
        <p:spPr bwMode="auto">
          <a:xfrm>
            <a:off x="132831" y="1144555"/>
            <a:ext cx="3982057"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3"/>
              </a:buBlip>
            </a:pPr>
            <a:r>
              <a:rPr lang="zh-CN" altLang="en-US" sz="2800">
                <a:solidFill>
                  <a:srgbClr val="D60093"/>
                </a:solidFill>
                <a:effectLst>
                  <a:outerShdw blurRad="38100" dist="38100" dir="2700000" algn="tl">
                    <a:srgbClr val="C0C0C0"/>
                  </a:outerShdw>
                </a:effectLst>
                <a:latin typeface="楷体_GB2312" pitchFamily="49" charset="-122"/>
              </a:rPr>
              <a:t>定义数据类</a:t>
            </a:r>
          </a:p>
        </p:txBody>
      </p:sp>
    </p:spTree>
    <p:extLst>
      <p:ext uri="{BB962C8B-B14F-4D97-AF65-F5344CB8AC3E}">
        <p14:creationId xmlns:p14="http://schemas.microsoft.com/office/powerpoint/2010/main" val="48641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C5F64F-6408-3300-8419-EC7AE651D41B}"/>
              </a:ext>
            </a:extLst>
          </p:cNvPr>
          <p:cNvSpPr>
            <a:spLocks noGrp="1"/>
          </p:cNvSpPr>
          <p:nvPr>
            <p:ph type="body" sz="quarter" idx="10"/>
          </p:nvPr>
        </p:nvSpPr>
        <p:spPr>
          <a:xfrm>
            <a:off x="1587197" y="340254"/>
            <a:ext cx="6110558" cy="530225"/>
          </a:xfrm>
        </p:spPr>
        <p:txBody>
          <a:bodyPr/>
          <a:lstStyle/>
          <a:p>
            <a:r>
              <a:rPr lang="en-CA" dirty="0"/>
              <a:t>3.3 </a:t>
            </a:r>
            <a:r>
              <a:rPr lang="zh-CN" altLang="en-US" dirty="0"/>
              <a:t>信息系统规划的常用方法</a:t>
            </a:r>
            <a:endParaRPr lang="en-CA" dirty="0"/>
          </a:p>
          <a:p>
            <a:endParaRPr lang="en-CA" dirty="0"/>
          </a:p>
        </p:txBody>
      </p:sp>
      <p:grpSp>
        <p:nvGrpSpPr>
          <p:cNvPr id="3" name="Group 2">
            <a:extLst>
              <a:ext uri="{FF2B5EF4-FFF2-40B4-BE49-F238E27FC236}">
                <a16:creationId xmlns:a16="http://schemas.microsoft.com/office/drawing/2014/main" id="{068026F8-1955-0FC3-A564-9C13752175A7}"/>
              </a:ext>
            </a:extLst>
          </p:cNvPr>
          <p:cNvGrpSpPr>
            <a:grpSpLocks/>
          </p:cNvGrpSpPr>
          <p:nvPr/>
        </p:nvGrpSpPr>
        <p:grpSpPr bwMode="auto">
          <a:xfrm>
            <a:off x="671513" y="2022475"/>
            <a:ext cx="7924800" cy="4433888"/>
            <a:chOff x="384" y="1403"/>
            <a:chExt cx="4992" cy="2793"/>
          </a:xfrm>
        </p:grpSpPr>
        <p:sp>
          <p:nvSpPr>
            <p:cNvPr id="4" name="Rectangle 3">
              <a:extLst>
                <a:ext uri="{FF2B5EF4-FFF2-40B4-BE49-F238E27FC236}">
                  <a16:creationId xmlns:a16="http://schemas.microsoft.com/office/drawing/2014/main" id="{C93274F2-B195-0991-E095-CE96510A9FDF}"/>
                </a:ext>
              </a:extLst>
            </p:cNvPr>
            <p:cNvSpPr>
              <a:spLocks noChangeArrowheads="1"/>
            </p:cNvSpPr>
            <p:nvPr/>
          </p:nvSpPr>
          <p:spPr bwMode="auto">
            <a:xfrm>
              <a:off x="384" y="1403"/>
              <a:ext cx="4992" cy="2782"/>
            </a:xfrm>
            <a:prstGeom prst="rect">
              <a:avLst/>
            </a:prstGeom>
            <a:solidFill>
              <a:schemeClr val="accent1"/>
            </a:solidFill>
            <a:ln>
              <a:noFill/>
            </a:ln>
            <a:effectLst/>
            <a:extLs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CA"/>
            </a:p>
          </p:txBody>
        </p:sp>
        <p:graphicFrame>
          <p:nvGraphicFramePr>
            <p:cNvPr id="5" name="Object 4">
              <a:extLst>
                <a:ext uri="{FF2B5EF4-FFF2-40B4-BE49-F238E27FC236}">
                  <a16:creationId xmlns:a16="http://schemas.microsoft.com/office/drawing/2014/main" id="{03C3B29F-127E-9672-8C1F-7BFAE2F45C59}"/>
                </a:ext>
              </a:extLst>
            </p:cNvPr>
            <p:cNvGraphicFramePr>
              <a:graphicFrameLocks noChangeAspect="1"/>
            </p:cNvGraphicFramePr>
            <p:nvPr>
              <p:extLst>
                <p:ext uri="{D42A27DB-BD31-4B8C-83A1-F6EECF244321}">
                  <p14:modId xmlns:p14="http://schemas.microsoft.com/office/powerpoint/2010/main" val="1159045711"/>
                </p:ext>
              </p:extLst>
            </p:nvPr>
          </p:nvGraphicFramePr>
          <p:xfrm>
            <a:off x="384" y="1491"/>
            <a:ext cx="4992" cy="2705"/>
          </p:xfrm>
          <a:graphic>
            <a:graphicData uri="http://schemas.openxmlformats.org/presentationml/2006/ole">
              <mc:AlternateContent xmlns:mc="http://schemas.openxmlformats.org/markup-compatibility/2006">
                <mc:Choice xmlns:v="urn:schemas-microsoft-com:vml" Requires="v">
                  <p:oleObj spid="_x0000_s23555" name="Document" r:id="rId3" imgW="5079047" imgH="2801210" progId="Word.Document.8">
                    <p:embed/>
                  </p:oleObj>
                </mc:Choice>
                <mc:Fallback>
                  <p:oleObj name="Document" r:id="rId3" imgW="5079047" imgH="2801210" progId="Word.Document.8">
                    <p:embed/>
                    <p:pic>
                      <p:nvPicPr>
                        <p:cNvPr id="1070084" name="Object 4">
                          <a:extLst>
                            <a:ext uri="{FF2B5EF4-FFF2-40B4-BE49-F238E27FC236}">
                              <a16:creationId xmlns:a16="http://schemas.microsoft.com/office/drawing/2014/main" id="{97387883-0815-746B-BE9D-AD451F6A567E}"/>
                            </a:ext>
                          </a:extLst>
                        </p:cNvPr>
                        <p:cNvPicPr>
                          <a:picLocks noChangeAspect="1" noChangeArrowheads="1"/>
                        </p:cNvPicPr>
                        <p:nvPr/>
                      </p:nvPicPr>
                      <p:blipFill>
                        <a:blip r:embed="rId4"/>
                        <a:srcRect/>
                        <a:stretch>
                          <a:fillRect/>
                        </a:stretch>
                      </p:blipFill>
                      <p:spPr bwMode="auto">
                        <a:xfrm>
                          <a:off x="384" y="1491"/>
                          <a:ext cx="4992" cy="2705"/>
                        </a:xfrm>
                        <a:prstGeom prst="rect">
                          <a:avLst/>
                        </a:prstGeom>
                        <a:solidFill>
                          <a:schemeClr val="accent1"/>
                        </a:solidFill>
                        <a:ln>
                          <a:noFill/>
                        </a:ln>
                        <a:effectLst/>
                        <a:extLs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1">
            <a:extLst>
              <a:ext uri="{FF2B5EF4-FFF2-40B4-BE49-F238E27FC236}">
                <a16:creationId xmlns:a16="http://schemas.microsoft.com/office/drawing/2014/main" id="{C7109E98-0D30-4405-37F7-259E81BDFD9D}"/>
              </a:ext>
            </a:extLst>
          </p:cNvPr>
          <p:cNvSpPr>
            <a:spLocks noChangeArrowheads="1"/>
          </p:cNvSpPr>
          <p:nvPr/>
        </p:nvSpPr>
        <p:spPr bwMode="auto">
          <a:xfrm>
            <a:off x="671513" y="1527035"/>
            <a:ext cx="5267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Clr>
                <a:srgbClr val="2116F8"/>
              </a:buClr>
              <a:buFont typeface="Wingdings" panose="05000000000000000000" pitchFamily="2" charset="2"/>
              <a:buChar char="Ø"/>
            </a:pPr>
            <a:r>
              <a:rPr lang="zh-CN" altLang="en-US" sz="2800" dirty="0">
                <a:effectLst/>
              </a:rPr>
              <a:t>绘制实体（资源）/数据类矩阵</a:t>
            </a:r>
          </a:p>
        </p:txBody>
      </p:sp>
      <p:sp>
        <p:nvSpPr>
          <p:cNvPr id="7" name="Rectangle 12">
            <a:extLst>
              <a:ext uri="{FF2B5EF4-FFF2-40B4-BE49-F238E27FC236}">
                <a16:creationId xmlns:a16="http://schemas.microsoft.com/office/drawing/2014/main" id="{25E7687F-1CE3-F39B-91D0-4FB4824B62FE}"/>
              </a:ext>
            </a:extLst>
          </p:cNvPr>
          <p:cNvSpPr>
            <a:spLocks noChangeArrowheads="1"/>
          </p:cNvSpPr>
          <p:nvPr/>
        </p:nvSpPr>
        <p:spPr bwMode="auto">
          <a:xfrm>
            <a:off x="879281" y="1224756"/>
            <a:ext cx="2473325"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5"/>
              </a:buBlip>
            </a:pPr>
            <a:r>
              <a:rPr lang="zh-CN" altLang="en-US" sz="2800" dirty="0">
                <a:solidFill>
                  <a:srgbClr val="D60093"/>
                </a:solidFill>
                <a:effectLst>
                  <a:outerShdw blurRad="38100" dist="38100" dir="2700000" algn="tl">
                    <a:srgbClr val="C0C0C0"/>
                  </a:outerShdw>
                </a:effectLst>
                <a:latin typeface="楷体_GB2312" pitchFamily="49" charset="-122"/>
              </a:rPr>
              <a:t>定义数据类</a:t>
            </a:r>
          </a:p>
        </p:txBody>
      </p:sp>
    </p:spTree>
    <p:extLst>
      <p:ext uri="{BB962C8B-B14F-4D97-AF65-F5344CB8AC3E}">
        <p14:creationId xmlns:p14="http://schemas.microsoft.com/office/powerpoint/2010/main" val="133231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6A1477-8E25-8A1C-7B2F-ED14A0E47FA6}"/>
              </a:ext>
            </a:extLst>
          </p:cNvPr>
          <p:cNvSpPr>
            <a:spLocks noGrp="1"/>
          </p:cNvSpPr>
          <p:nvPr>
            <p:ph type="body" sz="quarter" idx="10"/>
          </p:nvPr>
        </p:nvSpPr>
        <p:spPr>
          <a:xfrm>
            <a:off x="1587196" y="340254"/>
            <a:ext cx="6343823" cy="530225"/>
          </a:xfrm>
        </p:spPr>
        <p:txBody>
          <a:bodyPr/>
          <a:lstStyle/>
          <a:p>
            <a:r>
              <a:rPr lang="en-CA" dirty="0"/>
              <a:t>3.3 </a:t>
            </a:r>
            <a:r>
              <a:rPr lang="zh-CN" altLang="en-US" dirty="0"/>
              <a:t>信息系统规划的常用方法</a:t>
            </a:r>
            <a:endParaRPr lang="en-CA" dirty="0"/>
          </a:p>
          <a:p>
            <a:endParaRPr lang="en-CA" dirty="0"/>
          </a:p>
        </p:txBody>
      </p:sp>
      <p:grpSp>
        <p:nvGrpSpPr>
          <p:cNvPr id="3" name="Group 3110">
            <a:extLst>
              <a:ext uri="{FF2B5EF4-FFF2-40B4-BE49-F238E27FC236}">
                <a16:creationId xmlns:a16="http://schemas.microsoft.com/office/drawing/2014/main" id="{16F5CBBD-7E72-136E-6C7A-9CE50587047D}"/>
              </a:ext>
            </a:extLst>
          </p:cNvPr>
          <p:cNvGrpSpPr>
            <a:grpSpLocks/>
          </p:cNvGrpSpPr>
          <p:nvPr/>
        </p:nvGrpSpPr>
        <p:grpSpPr bwMode="auto">
          <a:xfrm>
            <a:off x="3204969" y="2941109"/>
            <a:ext cx="6157912" cy="3259137"/>
            <a:chOff x="861" y="1905"/>
            <a:chExt cx="3879" cy="2053"/>
          </a:xfrm>
        </p:grpSpPr>
        <p:sp>
          <p:nvSpPr>
            <p:cNvPr id="4" name="Text Box 3077">
              <a:extLst>
                <a:ext uri="{FF2B5EF4-FFF2-40B4-BE49-F238E27FC236}">
                  <a16:creationId xmlns:a16="http://schemas.microsoft.com/office/drawing/2014/main" id="{DB6C5959-F6ED-9A82-AE2B-3B4DC93B9570}"/>
                </a:ext>
              </a:extLst>
            </p:cNvPr>
            <p:cNvSpPr txBox="1">
              <a:spLocks noChangeArrowheads="1"/>
            </p:cNvSpPr>
            <p:nvPr/>
          </p:nvSpPr>
          <p:spPr bwMode="auto">
            <a:xfrm>
              <a:off x="2052" y="1905"/>
              <a:ext cx="944" cy="604"/>
            </a:xfrm>
            <a:prstGeom prst="rect">
              <a:avLst/>
            </a:prstGeom>
            <a:gradFill rotWithShape="0">
              <a:gsLst>
                <a:gs pos="0">
                  <a:srgbClr val="66FFFF"/>
                </a:gs>
                <a:gs pos="100000">
                  <a:srgbClr val="FFFF00"/>
                </a:gs>
              </a:gsLst>
              <a:lin ang="5400000" scaled="1"/>
            </a:gradFill>
            <a:ln w="9525">
              <a:solidFill>
                <a:srgbClr val="000000"/>
              </a:solidFill>
              <a:miter lim="800000"/>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ts val="400"/>
                </a:spcBef>
                <a:buClrTx/>
                <a:buFontTx/>
                <a:buNone/>
              </a:pPr>
              <a:endParaRPr lang="zh-CN" altLang="en-US" sz="1600" b="0">
                <a:effectLst/>
              </a:endParaRPr>
            </a:p>
            <a:p>
              <a:pPr algn="ctr">
                <a:spcBef>
                  <a:spcPts val="400"/>
                </a:spcBef>
                <a:buClrTx/>
                <a:buFontTx/>
                <a:buNone/>
              </a:pPr>
              <a:r>
                <a:rPr lang="zh-CN" altLang="en-US" sz="2400">
                  <a:effectLst/>
                </a:rPr>
                <a:t>市场计划</a:t>
              </a:r>
            </a:p>
          </p:txBody>
        </p:sp>
        <p:sp>
          <p:nvSpPr>
            <p:cNvPr id="5" name="Line 3078">
              <a:extLst>
                <a:ext uri="{FF2B5EF4-FFF2-40B4-BE49-F238E27FC236}">
                  <a16:creationId xmlns:a16="http://schemas.microsoft.com/office/drawing/2014/main" id="{986E9380-F852-BBC5-F028-98596BA6A2D2}"/>
                </a:ext>
              </a:extLst>
            </p:cNvPr>
            <p:cNvSpPr>
              <a:spLocks noChangeShapeType="1"/>
            </p:cNvSpPr>
            <p:nvPr/>
          </p:nvSpPr>
          <p:spPr bwMode="auto">
            <a:xfrm>
              <a:off x="1601" y="2015"/>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6" name="Line 3079">
              <a:extLst>
                <a:ext uri="{FF2B5EF4-FFF2-40B4-BE49-F238E27FC236}">
                  <a16:creationId xmlns:a16="http://schemas.microsoft.com/office/drawing/2014/main" id="{F9A02F17-A355-3B14-76B4-1D3B78D6C3C5}"/>
                </a:ext>
              </a:extLst>
            </p:cNvPr>
            <p:cNvSpPr>
              <a:spLocks noChangeShapeType="1"/>
            </p:cNvSpPr>
            <p:nvPr/>
          </p:nvSpPr>
          <p:spPr bwMode="auto">
            <a:xfrm>
              <a:off x="1601" y="2207"/>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7" name="Line 3080">
              <a:extLst>
                <a:ext uri="{FF2B5EF4-FFF2-40B4-BE49-F238E27FC236}">
                  <a16:creationId xmlns:a16="http://schemas.microsoft.com/office/drawing/2014/main" id="{4BBF62EF-6432-97C3-3C88-A2451DF966F6}"/>
                </a:ext>
              </a:extLst>
            </p:cNvPr>
            <p:cNvSpPr>
              <a:spLocks noChangeShapeType="1"/>
            </p:cNvSpPr>
            <p:nvPr/>
          </p:nvSpPr>
          <p:spPr bwMode="auto">
            <a:xfrm>
              <a:off x="1601" y="2399"/>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8" name="Line 3081">
              <a:extLst>
                <a:ext uri="{FF2B5EF4-FFF2-40B4-BE49-F238E27FC236}">
                  <a16:creationId xmlns:a16="http://schemas.microsoft.com/office/drawing/2014/main" id="{5D3FE5A6-0D8B-D2FD-9741-94B4ADB7F96D}"/>
                </a:ext>
              </a:extLst>
            </p:cNvPr>
            <p:cNvSpPr>
              <a:spLocks noChangeShapeType="1"/>
            </p:cNvSpPr>
            <p:nvPr/>
          </p:nvSpPr>
          <p:spPr bwMode="auto">
            <a:xfrm>
              <a:off x="2996" y="2207"/>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9" name="Text Box 3082">
              <a:extLst>
                <a:ext uri="{FF2B5EF4-FFF2-40B4-BE49-F238E27FC236}">
                  <a16:creationId xmlns:a16="http://schemas.microsoft.com/office/drawing/2014/main" id="{0B46C80D-FFF0-1CF2-C693-A8A9C2E5ABDF}"/>
                </a:ext>
              </a:extLst>
            </p:cNvPr>
            <p:cNvSpPr txBox="1">
              <a:spLocks noChangeArrowheads="1"/>
            </p:cNvSpPr>
            <p:nvPr/>
          </p:nvSpPr>
          <p:spPr bwMode="auto">
            <a:xfrm>
              <a:off x="896" y="1926"/>
              <a:ext cx="640" cy="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110000"/>
                </a:lnSpc>
                <a:buClrTx/>
                <a:buFontTx/>
                <a:buNone/>
              </a:pPr>
              <a:r>
                <a:rPr lang="zh-CN" altLang="en-US" sz="1800" dirty="0">
                  <a:solidFill>
                    <a:srgbClr val="D60093"/>
                  </a:solidFill>
                  <a:effectLst/>
                </a:rPr>
                <a:t>客户产    品销售区域</a:t>
              </a:r>
            </a:p>
          </p:txBody>
        </p:sp>
        <p:sp>
          <p:nvSpPr>
            <p:cNvPr id="10" name="Text Box 3083">
              <a:extLst>
                <a:ext uri="{FF2B5EF4-FFF2-40B4-BE49-F238E27FC236}">
                  <a16:creationId xmlns:a16="http://schemas.microsoft.com/office/drawing/2014/main" id="{2A570060-B744-F609-8059-3C20A2AA1C40}"/>
                </a:ext>
              </a:extLst>
            </p:cNvPr>
            <p:cNvSpPr txBox="1">
              <a:spLocks noChangeArrowheads="1"/>
            </p:cNvSpPr>
            <p:nvPr/>
          </p:nvSpPr>
          <p:spPr bwMode="auto">
            <a:xfrm>
              <a:off x="896" y="2367"/>
              <a:ext cx="697"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80000"/>
                </a:lnSpc>
                <a:buClrTx/>
                <a:buFontTx/>
                <a:buNone/>
              </a:pPr>
              <a:endParaRPr lang="zh-CN" altLang="en-US" sz="1600" b="0">
                <a:solidFill>
                  <a:schemeClr val="tx1"/>
                </a:solidFill>
                <a:effectLst/>
                <a:latin typeface="宋体" panose="02010600030101010101" pitchFamily="2" charset="-122"/>
                <a:ea typeface="宋体" panose="02010600030101010101" pitchFamily="2" charset="-122"/>
              </a:endParaRPr>
            </a:p>
          </p:txBody>
        </p:sp>
        <p:sp>
          <p:nvSpPr>
            <p:cNvPr id="11" name="Text Box 3084">
              <a:extLst>
                <a:ext uri="{FF2B5EF4-FFF2-40B4-BE49-F238E27FC236}">
                  <a16:creationId xmlns:a16="http://schemas.microsoft.com/office/drawing/2014/main" id="{E2265A5A-23F5-24AF-038E-3ADAC9A6421E}"/>
                </a:ext>
              </a:extLst>
            </p:cNvPr>
            <p:cNvSpPr txBox="1">
              <a:spLocks noChangeArrowheads="1"/>
            </p:cNvSpPr>
            <p:nvPr/>
          </p:nvSpPr>
          <p:spPr bwMode="auto">
            <a:xfrm>
              <a:off x="3507" y="2088"/>
              <a:ext cx="1233"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buClrTx/>
                <a:buFontTx/>
                <a:buNone/>
              </a:pPr>
              <a:r>
                <a:rPr lang="zh-CN" altLang="en-US" sz="2000">
                  <a:solidFill>
                    <a:srgbClr val="D60093"/>
                  </a:solidFill>
                  <a:effectLst/>
                </a:rPr>
                <a:t>销售分析报告</a:t>
              </a:r>
            </a:p>
          </p:txBody>
        </p:sp>
        <p:sp>
          <p:nvSpPr>
            <p:cNvPr id="12" name="Text Box 3087">
              <a:extLst>
                <a:ext uri="{FF2B5EF4-FFF2-40B4-BE49-F238E27FC236}">
                  <a16:creationId xmlns:a16="http://schemas.microsoft.com/office/drawing/2014/main" id="{1E3FC18C-6D97-D39C-C89C-C4D1E3D85837}"/>
                </a:ext>
              </a:extLst>
            </p:cNvPr>
            <p:cNvSpPr txBox="1">
              <a:spLocks noChangeArrowheads="1"/>
            </p:cNvSpPr>
            <p:nvPr/>
          </p:nvSpPr>
          <p:spPr bwMode="auto">
            <a:xfrm>
              <a:off x="2052" y="2638"/>
              <a:ext cx="944" cy="605"/>
            </a:xfrm>
            <a:prstGeom prst="rect">
              <a:avLst/>
            </a:prstGeom>
            <a:gradFill rotWithShape="0">
              <a:gsLst>
                <a:gs pos="0">
                  <a:srgbClr val="66FFFF"/>
                </a:gs>
                <a:gs pos="100000">
                  <a:srgbClr val="FFFF00"/>
                </a:gs>
              </a:gsLst>
              <a:lin ang="5400000" scaled="1"/>
            </a:gradFill>
            <a:ln w="9525">
              <a:solidFill>
                <a:srgbClr val="000000"/>
              </a:solidFill>
              <a:miter lim="800000"/>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ts val="400"/>
                </a:spcBef>
                <a:buClrTx/>
                <a:buFontTx/>
                <a:buNone/>
              </a:pPr>
              <a:endParaRPr lang="zh-CN" altLang="en-US" sz="1600" b="0">
                <a:effectLst/>
              </a:endParaRPr>
            </a:p>
            <a:p>
              <a:pPr algn="ctr">
                <a:spcBef>
                  <a:spcPts val="400"/>
                </a:spcBef>
                <a:buClrTx/>
                <a:buFontTx/>
                <a:buNone/>
              </a:pPr>
              <a:r>
                <a:rPr lang="zh-CN" altLang="en-US" sz="2400">
                  <a:effectLst/>
                </a:rPr>
                <a:t>财务分析</a:t>
              </a:r>
              <a:endParaRPr lang="zh-CN" altLang="en-US" sz="1600">
                <a:effectLst/>
              </a:endParaRPr>
            </a:p>
          </p:txBody>
        </p:sp>
        <p:sp>
          <p:nvSpPr>
            <p:cNvPr id="13" name="Line 3088">
              <a:extLst>
                <a:ext uri="{FF2B5EF4-FFF2-40B4-BE49-F238E27FC236}">
                  <a16:creationId xmlns:a16="http://schemas.microsoft.com/office/drawing/2014/main" id="{76D145C0-E59B-1C9A-8A5F-CE5BCB3E639F}"/>
                </a:ext>
              </a:extLst>
            </p:cNvPr>
            <p:cNvSpPr>
              <a:spLocks noChangeShapeType="1"/>
            </p:cNvSpPr>
            <p:nvPr/>
          </p:nvSpPr>
          <p:spPr bwMode="auto">
            <a:xfrm>
              <a:off x="1601" y="2748"/>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14" name="Line 3089">
              <a:extLst>
                <a:ext uri="{FF2B5EF4-FFF2-40B4-BE49-F238E27FC236}">
                  <a16:creationId xmlns:a16="http://schemas.microsoft.com/office/drawing/2014/main" id="{6549F9E4-B9E6-2DD3-19EB-8FAE0F09CA5F}"/>
                </a:ext>
              </a:extLst>
            </p:cNvPr>
            <p:cNvSpPr>
              <a:spLocks noChangeShapeType="1"/>
            </p:cNvSpPr>
            <p:nvPr/>
          </p:nvSpPr>
          <p:spPr bwMode="auto">
            <a:xfrm>
              <a:off x="1601" y="2940"/>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15" name="Line 3090">
              <a:extLst>
                <a:ext uri="{FF2B5EF4-FFF2-40B4-BE49-F238E27FC236}">
                  <a16:creationId xmlns:a16="http://schemas.microsoft.com/office/drawing/2014/main" id="{D00813B5-F443-0721-45FE-A84CC5C7A42E}"/>
                </a:ext>
              </a:extLst>
            </p:cNvPr>
            <p:cNvSpPr>
              <a:spLocks noChangeShapeType="1"/>
            </p:cNvSpPr>
            <p:nvPr/>
          </p:nvSpPr>
          <p:spPr bwMode="auto">
            <a:xfrm>
              <a:off x="1601" y="3133"/>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16" name="Line 3091">
              <a:extLst>
                <a:ext uri="{FF2B5EF4-FFF2-40B4-BE49-F238E27FC236}">
                  <a16:creationId xmlns:a16="http://schemas.microsoft.com/office/drawing/2014/main" id="{0735EF70-6DC6-30A6-DC5E-CE773BAE61EA}"/>
                </a:ext>
              </a:extLst>
            </p:cNvPr>
            <p:cNvSpPr>
              <a:spLocks noChangeShapeType="1"/>
            </p:cNvSpPr>
            <p:nvPr/>
          </p:nvSpPr>
          <p:spPr bwMode="auto">
            <a:xfrm>
              <a:off x="2996" y="2940"/>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17" name="Text Box 3092">
              <a:extLst>
                <a:ext uri="{FF2B5EF4-FFF2-40B4-BE49-F238E27FC236}">
                  <a16:creationId xmlns:a16="http://schemas.microsoft.com/office/drawing/2014/main" id="{0DFAD331-76CA-D0EB-E585-47068AB4E7B9}"/>
                </a:ext>
              </a:extLst>
            </p:cNvPr>
            <p:cNvSpPr txBox="1">
              <a:spLocks noChangeArrowheads="1"/>
            </p:cNvSpPr>
            <p:nvPr/>
          </p:nvSpPr>
          <p:spPr bwMode="auto">
            <a:xfrm>
              <a:off x="3499" y="2858"/>
              <a:ext cx="1061"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buClrTx/>
                <a:buFontTx/>
                <a:buNone/>
              </a:pPr>
              <a:r>
                <a:rPr lang="zh-CN" altLang="en-US" sz="1800">
                  <a:solidFill>
                    <a:srgbClr val="D60093"/>
                  </a:solidFill>
                  <a:effectLst/>
                </a:rPr>
                <a:t>利润分析报告</a:t>
              </a:r>
            </a:p>
          </p:txBody>
        </p:sp>
        <p:sp>
          <p:nvSpPr>
            <p:cNvPr id="18" name="Text Box 3093">
              <a:extLst>
                <a:ext uri="{FF2B5EF4-FFF2-40B4-BE49-F238E27FC236}">
                  <a16:creationId xmlns:a16="http://schemas.microsoft.com/office/drawing/2014/main" id="{3D7CD3C6-FBD0-46B7-73FA-527A406B6BCD}"/>
                </a:ext>
              </a:extLst>
            </p:cNvPr>
            <p:cNvSpPr txBox="1">
              <a:spLocks noChangeArrowheads="1"/>
            </p:cNvSpPr>
            <p:nvPr/>
          </p:nvSpPr>
          <p:spPr bwMode="auto">
            <a:xfrm>
              <a:off x="863" y="2638"/>
              <a:ext cx="69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110000"/>
                </a:lnSpc>
                <a:buClrTx/>
                <a:buFontTx/>
                <a:buNone/>
              </a:pPr>
              <a:r>
                <a:rPr lang="zh-CN" altLang="en-US" sz="1800">
                  <a:solidFill>
                    <a:srgbClr val="D60093"/>
                  </a:solidFill>
                  <a:effectLst/>
                </a:rPr>
                <a:t>财    务</a:t>
              </a:r>
            </a:p>
            <a:p>
              <a:pPr>
                <a:lnSpc>
                  <a:spcPct val="110000"/>
                </a:lnSpc>
                <a:buClrTx/>
                <a:buFontTx/>
                <a:buNone/>
              </a:pPr>
              <a:r>
                <a:rPr lang="zh-CN" altLang="en-US" sz="1800">
                  <a:solidFill>
                    <a:srgbClr val="D60093"/>
                  </a:solidFill>
                  <a:effectLst/>
                </a:rPr>
                <a:t>客    户</a:t>
              </a:r>
            </a:p>
            <a:p>
              <a:pPr>
                <a:lnSpc>
                  <a:spcPct val="110000"/>
                </a:lnSpc>
                <a:buClrTx/>
                <a:buFontTx/>
                <a:buNone/>
              </a:pPr>
              <a:r>
                <a:rPr lang="zh-CN" altLang="en-US" sz="1800">
                  <a:solidFill>
                    <a:srgbClr val="D60093"/>
                  </a:solidFill>
                  <a:effectLst/>
                </a:rPr>
                <a:t>产    品</a:t>
              </a:r>
            </a:p>
          </p:txBody>
        </p:sp>
        <p:sp>
          <p:nvSpPr>
            <p:cNvPr id="19" name="Text Box 3096">
              <a:extLst>
                <a:ext uri="{FF2B5EF4-FFF2-40B4-BE49-F238E27FC236}">
                  <a16:creationId xmlns:a16="http://schemas.microsoft.com/office/drawing/2014/main" id="{EE433E18-946F-EC48-B2A2-9EA2C2A9E1CA}"/>
                </a:ext>
              </a:extLst>
            </p:cNvPr>
            <p:cNvSpPr txBox="1">
              <a:spLocks noChangeArrowheads="1"/>
            </p:cNvSpPr>
            <p:nvPr/>
          </p:nvSpPr>
          <p:spPr bwMode="auto">
            <a:xfrm>
              <a:off x="2052" y="3354"/>
              <a:ext cx="944" cy="604"/>
            </a:xfrm>
            <a:prstGeom prst="rect">
              <a:avLst/>
            </a:prstGeom>
            <a:gradFill rotWithShape="0">
              <a:gsLst>
                <a:gs pos="0">
                  <a:srgbClr val="66FFFF"/>
                </a:gs>
                <a:gs pos="100000">
                  <a:srgbClr val="FFFF00"/>
                </a:gs>
              </a:gsLst>
              <a:lin ang="5400000" scaled="1"/>
            </a:gradFill>
            <a:ln w="9525">
              <a:solidFill>
                <a:srgbClr val="000000"/>
              </a:solidFill>
              <a:miter lim="800000"/>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ts val="400"/>
                </a:spcBef>
                <a:buClrTx/>
                <a:buFontTx/>
                <a:buNone/>
              </a:pPr>
              <a:endParaRPr lang="zh-CN" altLang="en-US" sz="1600" b="0">
                <a:effectLst/>
              </a:endParaRPr>
            </a:p>
            <a:p>
              <a:pPr algn="ctr">
                <a:spcBef>
                  <a:spcPts val="400"/>
                </a:spcBef>
                <a:buClrTx/>
                <a:buFontTx/>
                <a:buNone/>
              </a:pPr>
              <a:r>
                <a:rPr lang="zh-CN" altLang="en-US" sz="2400">
                  <a:effectLst/>
                </a:rPr>
                <a:t>材料采购</a:t>
              </a:r>
            </a:p>
          </p:txBody>
        </p:sp>
        <p:sp>
          <p:nvSpPr>
            <p:cNvPr id="20" name="Line 3097">
              <a:extLst>
                <a:ext uri="{FF2B5EF4-FFF2-40B4-BE49-F238E27FC236}">
                  <a16:creationId xmlns:a16="http://schemas.microsoft.com/office/drawing/2014/main" id="{84D841BE-D3F3-A5BA-26EC-4245FABCF048}"/>
                </a:ext>
              </a:extLst>
            </p:cNvPr>
            <p:cNvSpPr>
              <a:spLocks noChangeShapeType="1"/>
            </p:cNvSpPr>
            <p:nvPr/>
          </p:nvSpPr>
          <p:spPr bwMode="auto">
            <a:xfrm>
              <a:off x="1601" y="3464"/>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1" name="Line 3098">
              <a:extLst>
                <a:ext uri="{FF2B5EF4-FFF2-40B4-BE49-F238E27FC236}">
                  <a16:creationId xmlns:a16="http://schemas.microsoft.com/office/drawing/2014/main" id="{AC20DB1E-ACEE-5502-2A9D-25768D33FAE5}"/>
                </a:ext>
              </a:extLst>
            </p:cNvPr>
            <p:cNvSpPr>
              <a:spLocks noChangeShapeType="1"/>
            </p:cNvSpPr>
            <p:nvPr/>
          </p:nvSpPr>
          <p:spPr bwMode="auto">
            <a:xfrm>
              <a:off x="1601" y="3656"/>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2" name="Line 3099">
              <a:extLst>
                <a:ext uri="{FF2B5EF4-FFF2-40B4-BE49-F238E27FC236}">
                  <a16:creationId xmlns:a16="http://schemas.microsoft.com/office/drawing/2014/main" id="{682C44DD-84CA-3880-B9E2-6685691353D2}"/>
                </a:ext>
              </a:extLst>
            </p:cNvPr>
            <p:cNvSpPr>
              <a:spLocks noChangeShapeType="1"/>
            </p:cNvSpPr>
            <p:nvPr/>
          </p:nvSpPr>
          <p:spPr bwMode="auto">
            <a:xfrm>
              <a:off x="1601" y="3848"/>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3" name="Line 3100">
              <a:extLst>
                <a:ext uri="{FF2B5EF4-FFF2-40B4-BE49-F238E27FC236}">
                  <a16:creationId xmlns:a16="http://schemas.microsoft.com/office/drawing/2014/main" id="{DC0F4DEE-2484-62E3-AE41-C6A63C4109CA}"/>
                </a:ext>
              </a:extLst>
            </p:cNvPr>
            <p:cNvSpPr>
              <a:spLocks noChangeShapeType="1"/>
            </p:cNvSpPr>
            <p:nvPr/>
          </p:nvSpPr>
          <p:spPr bwMode="auto">
            <a:xfrm>
              <a:off x="2996" y="3656"/>
              <a:ext cx="45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4" name="Text Box 3101">
              <a:extLst>
                <a:ext uri="{FF2B5EF4-FFF2-40B4-BE49-F238E27FC236}">
                  <a16:creationId xmlns:a16="http://schemas.microsoft.com/office/drawing/2014/main" id="{FC55274B-2F5F-8142-07C9-4418987D13B6}"/>
                </a:ext>
              </a:extLst>
            </p:cNvPr>
            <p:cNvSpPr txBox="1">
              <a:spLocks noChangeArrowheads="1"/>
            </p:cNvSpPr>
            <p:nvPr/>
          </p:nvSpPr>
          <p:spPr bwMode="auto">
            <a:xfrm>
              <a:off x="3554" y="3549"/>
              <a:ext cx="820"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buClrTx/>
                <a:buFontTx/>
                <a:buNone/>
              </a:pPr>
              <a:r>
                <a:rPr lang="zh-CN" altLang="en-US" sz="1800">
                  <a:solidFill>
                    <a:srgbClr val="D60093"/>
                  </a:solidFill>
                  <a:effectLst/>
                </a:rPr>
                <a:t>采购合同</a:t>
              </a:r>
            </a:p>
          </p:txBody>
        </p:sp>
        <p:sp>
          <p:nvSpPr>
            <p:cNvPr id="25" name="Text Box 3102">
              <a:extLst>
                <a:ext uri="{FF2B5EF4-FFF2-40B4-BE49-F238E27FC236}">
                  <a16:creationId xmlns:a16="http://schemas.microsoft.com/office/drawing/2014/main" id="{FA87531D-A837-A960-B23F-3F84BDFF18C4}"/>
                </a:ext>
              </a:extLst>
            </p:cNvPr>
            <p:cNvSpPr txBox="1">
              <a:spLocks noChangeArrowheads="1"/>
            </p:cNvSpPr>
            <p:nvPr/>
          </p:nvSpPr>
          <p:spPr bwMode="auto">
            <a:xfrm>
              <a:off x="861" y="3354"/>
              <a:ext cx="738" cy="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110000"/>
                </a:lnSpc>
                <a:buClrTx/>
                <a:buFontTx/>
                <a:buNone/>
              </a:pPr>
              <a:r>
                <a:rPr lang="zh-CN" altLang="en-US" sz="1800">
                  <a:solidFill>
                    <a:srgbClr val="D60093"/>
                  </a:solidFill>
                  <a:effectLst/>
                </a:rPr>
                <a:t>材料库存</a:t>
              </a:r>
            </a:p>
            <a:p>
              <a:pPr>
                <a:lnSpc>
                  <a:spcPct val="110000"/>
                </a:lnSpc>
                <a:buClrTx/>
                <a:buFontTx/>
                <a:buNone/>
              </a:pPr>
              <a:r>
                <a:rPr lang="zh-CN" altLang="en-US" sz="1800">
                  <a:solidFill>
                    <a:srgbClr val="D60093"/>
                  </a:solidFill>
                  <a:effectLst/>
                </a:rPr>
                <a:t>厂    商</a:t>
              </a:r>
            </a:p>
            <a:p>
              <a:pPr>
                <a:lnSpc>
                  <a:spcPct val="110000"/>
                </a:lnSpc>
                <a:buClrTx/>
                <a:buFontTx/>
                <a:buNone/>
              </a:pPr>
              <a:r>
                <a:rPr lang="zh-CN" altLang="en-US" sz="1800">
                  <a:solidFill>
                    <a:srgbClr val="D60093"/>
                  </a:solidFill>
                  <a:effectLst/>
                </a:rPr>
                <a:t>订    货</a:t>
              </a:r>
            </a:p>
          </p:txBody>
        </p:sp>
      </p:grpSp>
      <p:sp>
        <p:nvSpPr>
          <p:cNvPr id="26" name="Rectangle 3107">
            <a:extLst>
              <a:ext uri="{FF2B5EF4-FFF2-40B4-BE49-F238E27FC236}">
                <a16:creationId xmlns:a16="http://schemas.microsoft.com/office/drawing/2014/main" id="{EB6BCBB8-3DD2-42C7-6B5E-20775C9436C8}"/>
              </a:ext>
            </a:extLst>
          </p:cNvPr>
          <p:cNvSpPr>
            <a:spLocks noChangeArrowheads="1"/>
          </p:cNvSpPr>
          <p:nvPr/>
        </p:nvSpPr>
        <p:spPr bwMode="auto">
          <a:xfrm>
            <a:off x="1085850" y="1677988"/>
            <a:ext cx="3779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Clr>
                <a:srgbClr val="2116F8"/>
              </a:buClr>
              <a:buFont typeface="Wingdings" panose="05000000000000000000" pitchFamily="2" charset="2"/>
              <a:buChar char="Ø"/>
            </a:pPr>
            <a:r>
              <a:rPr lang="zh-CN" altLang="en-US" sz="2400">
                <a:effectLst/>
              </a:rPr>
              <a:t>过程的输入-过程-输出图</a:t>
            </a:r>
          </a:p>
        </p:txBody>
      </p:sp>
      <p:sp>
        <p:nvSpPr>
          <p:cNvPr id="27" name="Rectangle 3108">
            <a:extLst>
              <a:ext uri="{FF2B5EF4-FFF2-40B4-BE49-F238E27FC236}">
                <a16:creationId xmlns:a16="http://schemas.microsoft.com/office/drawing/2014/main" id="{979E8F96-178B-C633-30DF-A8E51A8086B6}"/>
              </a:ext>
            </a:extLst>
          </p:cNvPr>
          <p:cNvSpPr>
            <a:spLocks noChangeArrowheads="1"/>
          </p:cNvSpPr>
          <p:nvPr/>
        </p:nvSpPr>
        <p:spPr bwMode="auto">
          <a:xfrm>
            <a:off x="869950" y="1231900"/>
            <a:ext cx="2473325"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2"/>
              </a:buBlip>
            </a:pPr>
            <a:r>
              <a:rPr lang="zh-CN" altLang="en-US" sz="2800">
                <a:solidFill>
                  <a:srgbClr val="D60093"/>
                </a:solidFill>
                <a:effectLst>
                  <a:outerShdw blurRad="38100" dist="38100" dir="2700000" algn="tl">
                    <a:srgbClr val="C0C0C0"/>
                  </a:outerShdw>
                </a:effectLst>
                <a:latin typeface="楷体_GB2312" pitchFamily="49" charset="-122"/>
              </a:rPr>
              <a:t>定义数据类</a:t>
            </a:r>
          </a:p>
        </p:txBody>
      </p:sp>
      <p:sp>
        <p:nvSpPr>
          <p:cNvPr id="28" name="Text Box 3109">
            <a:extLst>
              <a:ext uri="{FF2B5EF4-FFF2-40B4-BE49-F238E27FC236}">
                <a16:creationId xmlns:a16="http://schemas.microsoft.com/office/drawing/2014/main" id="{61D1FADB-3F6E-CD3E-855E-222E39A86F2A}"/>
              </a:ext>
            </a:extLst>
          </p:cNvPr>
          <p:cNvSpPr txBox="1">
            <a:spLocks noChangeArrowheads="1"/>
          </p:cNvSpPr>
          <p:nvPr/>
        </p:nvSpPr>
        <p:spPr bwMode="auto">
          <a:xfrm>
            <a:off x="1435230" y="2190184"/>
            <a:ext cx="10318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Font typeface="Wingdings" panose="05000000000000000000" pitchFamily="2" charset="2"/>
              <a:buNone/>
            </a:pPr>
            <a:r>
              <a:rPr lang="zh-CN" altLang="en-US" sz="2400" dirty="0">
                <a:effectLst/>
              </a:rPr>
              <a:t>绘制实体（资源）/数据类矩阵时，要辅之以过程的输入-过程-输出图</a:t>
            </a:r>
          </a:p>
        </p:txBody>
      </p:sp>
    </p:spTree>
    <p:extLst>
      <p:ext uri="{BB962C8B-B14F-4D97-AF65-F5344CB8AC3E}">
        <p14:creationId xmlns:p14="http://schemas.microsoft.com/office/powerpoint/2010/main" val="14287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DDC53A-3477-CB3B-2A84-546EFC0D2DF7}"/>
              </a:ext>
            </a:extLst>
          </p:cNvPr>
          <p:cNvSpPr>
            <a:spLocks noGrp="1"/>
          </p:cNvSpPr>
          <p:nvPr>
            <p:ph type="body" sz="quarter" idx="10"/>
          </p:nvPr>
        </p:nvSpPr>
        <p:spPr>
          <a:xfrm>
            <a:off x="1587197" y="340254"/>
            <a:ext cx="6409138" cy="530225"/>
          </a:xfrm>
        </p:spPr>
        <p:txBody>
          <a:bodyPr/>
          <a:lstStyle/>
          <a:p>
            <a:r>
              <a:rPr lang="en-CA" dirty="0"/>
              <a:t>3.3 </a:t>
            </a:r>
            <a:r>
              <a:rPr lang="zh-CN" altLang="en-US" dirty="0"/>
              <a:t>信息系统规划的常用方法</a:t>
            </a:r>
            <a:endParaRPr lang="en-CA" dirty="0"/>
          </a:p>
          <a:p>
            <a:endParaRPr lang="en-CA" dirty="0"/>
          </a:p>
        </p:txBody>
      </p:sp>
      <p:pic>
        <p:nvPicPr>
          <p:cNvPr id="8" name="Picture 9">
            <a:extLst>
              <a:ext uri="{FF2B5EF4-FFF2-40B4-BE49-F238E27FC236}">
                <a16:creationId xmlns:a16="http://schemas.microsoft.com/office/drawing/2014/main" id="{46F443F7-285F-27A1-3E92-A9E1E7AB5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31856"/>
            <a:ext cx="12338319" cy="332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6">
            <a:extLst>
              <a:ext uri="{FF2B5EF4-FFF2-40B4-BE49-F238E27FC236}">
                <a16:creationId xmlns:a16="http://schemas.microsoft.com/office/drawing/2014/main" id="{0CAFB694-933F-652B-2CD0-F6858BEC0944}"/>
              </a:ext>
            </a:extLst>
          </p:cNvPr>
          <p:cNvSpPr>
            <a:spLocks noChangeArrowheads="1"/>
          </p:cNvSpPr>
          <p:nvPr/>
        </p:nvSpPr>
        <p:spPr bwMode="auto">
          <a:xfrm>
            <a:off x="196850" y="1373155"/>
            <a:ext cx="7179533"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8600" indent="-228600">
              <a:defRPr>
                <a:solidFill>
                  <a:schemeClr val="tx1"/>
                </a:solidFill>
                <a:latin typeface="Arial" panose="020B0604020202020204" pitchFamily="34" charset="0"/>
              </a:defRPr>
            </a:lvl1pPr>
            <a:lvl2pPr marL="631825" indent="-174625">
              <a:defRPr>
                <a:solidFill>
                  <a:schemeClr val="tx1"/>
                </a:solidFill>
                <a:latin typeface="Arial" panose="020B0604020202020204" pitchFamily="34" charset="0"/>
              </a:defRPr>
            </a:lvl2pPr>
            <a:lvl3pPr marL="860425" indent="-6350">
              <a:defRPr>
                <a:solidFill>
                  <a:schemeClr val="tx1"/>
                </a:solidFill>
                <a:latin typeface="Arial" panose="020B0604020202020204" pitchFamily="34" charset="0"/>
              </a:defRPr>
            </a:lvl3pPr>
            <a:lvl4pPr marL="1089025">
              <a:defRPr>
                <a:solidFill>
                  <a:schemeClr val="tx1"/>
                </a:solidFill>
                <a:latin typeface="Arial" panose="020B0604020202020204" pitchFamily="34" charset="0"/>
              </a:defRPr>
            </a:lvl4pPr>
            <a:lvl5pPr marL="1312863" indent="-1588">
              <a:defRPr>
                <a:solidFill>
                  <a:schemeClr val="tx1"/>
                </a:solidFill>
                <a:latin typeface="Arial" panose="020B0604020202020204" pitchFamily="34" charset="0"/>
              </a:defRPr>
            </a:lvl5pPr>
            <a:lvl6pPr marL="1770063" indent="-1588" fontAlgn="base">
              <a:spcBef>
                <a:spcPct val="0"/>
              </a:spcBef>
              <a:spcAft>
                <a:spcPct val="0"/>
              </a:spcAft>
              <a:defRPr>
                <a:solidFill>
                  <a:schemeClr val="tx1"/>
                </a:solidFill>
                <a:latin typeface="Arial" panose="020B0604020202020204" pitchFamily="34" charset="0"/>
              </a:defRPr>
            </a:lvl6pPr>
            <a:lvl7pPr marL="2227263" indent="-1588" fontAlgn="base">
              <a:spcBef>
                <a:spcPct val="0"/>
              </a:spcBef>
              <a:spcAft>
                <a:spcPct val="0"/>
              </a:spcAft>
              <a:defRPr>
                <a:solidFill>
                  <a:schemeClr val="tx1"/>
                </a:solidFill>
                <a:latin typeface="Arial" panose="020B0604020202020204" pitchFamily="34" charset="0"/>
              </a:defRPr>
            </a:lvl7pPr>
            <a:lvl8pPr marL="2684463" indent="-1588" fontAlgn="base">
              <a:spcBef>
                <a:spcPct val="0"/>
              </a:spcBef>
              <a:spcAft>
                <a:spcPct val="0"/>
              </a:spcAft>
              <a:defRPr>
                <a:solidFill>
                  <a:schemeClr val="tx1"/>
                </a:solidFill>
                <a:latin typeface="Arial" panose="020B0604020202020204" pitchFamily="34" charset="0"/>
              </a:defRPr>
            </a:lvl8pPr>
            <a:lvl9pPr marL="3141663" indent="-1588" fontAlgn="base">
              <a:spcBef>
                <a:spcPct val="0"/>
              </a:spcBef>
              <a:spcAft>
                <a:spcPct val="0"/>
              </a:spcAft>
              <a:defRPr>
                <a:solidFill>
                  <a:schemeClr val="tx1"/>
                </a:solidFill>
                <a:latin typeface="Arial" panose="020B0604020202020204" pitchFamily="34" charset="0"/>
              </a:defRPr>
            </a:lvl9pPr>
          </a:lstStyle>
          <a:p>
            <a:pPr>
              <a:lnSpc>
                <a:spcPct val="90000"/>
              </a:lnSpc>
              <a:spcBef>
                <a:spcPct val="40000"/>
              </a:spcBef>
              <a:buClr>
                <a:srgbClr val="8DACD0"/>
              </a:buClr>
              <a:buSzPct val="70000"/>
              <a:buFont typeface="Wingdings" panose="05000000000000000000" pitchFamily="2" charset="2"/>
              <a:buBlip>
                <a:blip r:embed="rId3"/>
              </a:buBlip>
            </a:pPr>
            <a:r>
              <a:rPr lang="zh-CN" altLang="en-US" sz="2800">
                <a:solidFill>
                  <a:srgbClr val="FFFF00"/>
                </a:solidFill>
                <a:effectLst>
                  <a:outerShdw blurRad="38100" dist="38100" dir="2700000" algn="tl">
                    <a:srgbClr val="C0C0C0"/>
                  </a:outerShdw>
                </a:effectLst>
                <a:latin typeface="楷体_GB2312" pitchFamily="49" charset="-122"/>
              </a:rPr>
              <a:t>定义信息系统总体结构</a:t>
            </a:r>
          </a:p>
        </p:txBody>
      </p:sp>
      <p:sp>
        <p:nvSpPr>
          <p:cNvPr id="12" name="Text Box 7">
            <a:extLst>
              <a:ext uri="{FF2B5EF4-FFF2-40B4-BE49-F238E27FC236}">
                <a16:creationId xmlns:a16="http://schemas.microsoft.com/office/drawing/2014/main" id="{2CE9A1AB-5CD8-3FC0-EF98-74BD3EBF92FB}"/>
              </a:ext>
            </a:extLst>
          </p:cNvPr>
          <p:cNvSpPr txBox="1">
            <a:spLocks noChangeArrowheads="1"/>
          </p:cNvSpPr>
          <p:nvPr/>
        </p:nvSpPr>
        <p:spPr bwMode="auto">
          <a:xfrm>
            <a:off x="88900" y="1830355"/>
            <a:ext cx="12103100" cy="211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chemeClr val="hlink"/>
              </a:buClr>
              <a:buSzPct val="70000"/>
              <a:buFont typeface="Wingdings" panose="05000000000000000000" pitchFamily="2" charset="2"/>
              <a:buNone/>
            </a:pPr>
            <a:r>
              <a:rPr lang="zh-CN" altLang="en-US" sz="2800">
                <a:solidFill>
                  <a:schemeClr val="bg1"/>
                </a:solidFill>
                <a:effectLst/>
              </a:rPr>
              <a:t>    定义信息系统总体结构实际上是划分子系统。</a:t>
            </a:r>
            <a:r>
              <a:rPr kumimoji="1" lang="en-US" altLang="zh-CN" sz="2800">
                <a:solidFill>
                  <a:schemeClr val="bg1"/>
                </a:solidFill>
                <a:effectLst/>
              </a:rPr>
              <a:t>BSP</a:t>
            </a:r>
            <a:r>
              <a:rPr kumimoji="1" lang="zh-CN" altLang="en-US" sz="2800">
                <a:solidFill>
                  <a:schemeClr val="bg1"/>
                </a:solidFill>
                <a:effectLst/>
              </a:rPr>
              <a:t>方法将过程和数据类两者作为定义企业信息系统总体结构的基础，具体做法是利用过程／数据矩阵(也称</a:t>
            </a:r>
            <a:r>
              <a:rPr kumimoji="1" lang="en-US" altLang="zh-CN" sz="2800">
                <a:solidFill>
                  <a:schemeClr val="bg1"/>
                </a:solidFill>
                <a:effectLst/>
              </a:rPr>
              <a:t>U／C</a:t>
            </a:r>
            <a:r>
              <a:rPr kumimoji="1" lang="zh-CN" altLang="en-US" sz="2800">
                <a:solidFill>
                  <a:schemeClr val="bg1"/>
                </a:solidFill>
                <a:effectLst/>
              </a:rPr>
              <a:t>矩阵)来表达两者之间的关系。矩阵中的行表示数据类，列表示过程，并以字母</a:t>
            </a:r>
            <a:r>
              <a:rPr kumimoji="1" lang="en-US" altLang="zh-CN" sz="2800">
                <a:solidFill>
                  <a:schemeClr val="bg1"/>
                </a:solidFill>
                <a:effectLst/>
              </a:rPr>
              <a:t>U(use)</a:t>
            </a:r>
            <a:r>
              <a:rPr kumimoji="1" lang="zh-CN" altLang="en-US" sz="2800">
                <a:solidFill>
                  <a:schemeClr val="bg1"/>
                </a:solidFill>
                <a:effectLst/>
              </a:rPr>
              <a:t>和</a:t>
            </a:r>
            <a:r>
              <a:rPr kumimoji="1" lang="en-US" altLang="zh-CN" sz="2800">
                <a:solidFill>
                  <a:schemeClr val="bg1"/>
                </a:solidFill>
                <a:effectLst/>
              </a:rPr>
              <a:t>C(create)</a:t>
            </a:r>
            <a:r>
              <a:rPr kumimoji="1" lang="zh-CN" altLang="en-US" sz="2800">
                <a:solidFill>
                  <a:schemeClr val="bg1"/>
                </a:solidFill>
                <a:effectLst/>
              </a:rPr>
              <a:t>来表示过程对数据类的使用和产生。</a:t>
            </a:r>
          </a:p>
        </p:txBody>
      </p:sp>
    </p:spTree>
    <p:extLst>
      <p:ext uri="{BB962C8B-B14F-4D97-AF65-F5344CB8AC3E}">
        <p14:creationId xmlns:p14="http://schemas.microsoft.com/office/powerpoint/2010/main" val="3552941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26BA8B-96E0-8ED8-81EC-1D9B3FFBE9FF}"/>
              </a:ext>
            </a:extLst>
          </p:cNvPr>
          <p:cNvSpPr>
            <a:spLocks noGrp="1"/>
          </p:cNvSpPr>
          <p:nvPr>
            <p:ph type="body" sz="quarter" idx="10"/>
          </p:nvPr>
        </p:nvSpPr>
        <p:spPr>
          <a:xfrm>
            <a:off x="1587196" y="340254"/>
            <a:ext cx="6119889" cy="530225"/>
          </a:xfrm>
        </p:spPr>
        <p:txBody>
          <a:bodyPr/>
          <a:lstStyle/>
          <a:p>
            <a:r>
              <a:rPr lang="en-CA" dirty="0"/>
              <a:t>3.3 </a:t>
            </a:r>
            <a:r>
              <a:rPr lang="zh-CN" altLang="en-US" dirty="0"/>
              <a:t>信息系统规划的常用方法</a:t>
            </a:r>
            <a:endParaRPr lang="en-CA" dirty="0"/>
          </a:p>
          <a:p>
            <a:endParaRPr lang="en-CA" dirty="0"/>
          </a:p>
        </p:txBody>
      </p:sp>
      <p:pic>
        <p:nvPicPr>
          <p:cNvPr id="3" name="Picture 5">
            <a:extLst>
              <a:ext uri="{FF2B5EF4-FFF2-40B4-BE49-F238E27FC236}">
                <a16:creationId xmlns:a16="http://schemas.microsoft.com/office/drawing/2014/main" id="{4EA02224-8497-61A6-198C-EF97965B8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40" y="1151911"/>
            <a:ext cx="11985495" cy="22770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6">
            <a:extLst>
              <a:ext uri="{FF2B5EF4-FFF2-40B4-BE49-F238E27FC236}">
                <a16:creationId xmlns:a16="http://schemas.microsoft.com/office/drawing/2014/main" id="{17A8E315-E004-E9F5-7A25-7B74E7335C0E}"/>
              </a:ext>
            </a:extLst>
          </p:cNvPr>
          <p:cNvGraphicFramePr>
            <a:graphicFrameLocks noChangeAspect="1"/>
          </p:cNvGraphicFramePr>
          <p:nvPr>
            <p:extLst>
              <p:ext uri="{D42A27DB-BD31-4B8C-83A1-F6EECF244321}">
                <p14:modId xmlns:p14="http://schemas.microsoft.com/office/powerpoint/2010/main" val="3450830763"/>
              </p:ext>
            </p:extLst>
          </p:nvPr>
        </p:nvGraphicFramePr>
        <p:xfrm>
          <a:off x="101665" y="1148735"/>
          <a:ext cx="4391025" cy="561975"/>
        </p:xfrm>
        <a:graphic>
          <a:graphicData uri="http://schemas.openxmlformats.org/presentationml/2006/ole">
            <mc:AlternateContent xmlns:mc="http://schemas.openxmlformats.org/markup-compatibility/2006">
              <mc:Choice xmlns:v="urn:schemas-microsoft-com:vml" Requires="v">
                <p:oleObj spid="_x0000_s24579" name="位图图像" r:id="rId4" imgW="4076190" imgH="561905" progId="Paint.Picture">
                  <p:embed/>
                </p:oleObj>
              </mc:Choice>
              <mc:Fallback>
                <p:oleObj name="位图图像" r:id="rId4" imgW="4076190" imgH="561905" progId="Paint.Picture">
                  <p:embed/>
                  <p:pic>
                    <p:nvPicPr>
                      <p:cNvPr id="872454" name="Object 6">
                        <a:extLst>
                          <a:ext uri="{FF2B5EF4-FFF2-40B4-BE49-F238E27FC236}">
                            <a16:creationId xmlns:a16="http://schemas.microsoft.com/office/drawing/2014/main" id="{4636975C-1224-B68B-D557-81358ABEB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65" y="1148735"/>
                        <a:ext cx="43910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5" name="Text Box 2">
            <a:extLst>
              <a:ext uri="{FF2B5EF4-FFF2-40B4-BE49-F238E27FC236}">
                <a16:creationId xmlns:a16="http://schemas.microsoft.com/office/drawing/2014/main" id="{3E542E07-F1AD-4FD6-4115-AF064A6FADE3}"/>
              </a:ext>
            </a:extLst>
          </p:cNvPr>
          <p:cNvSpPr txBox="1">
            <a:spLocks noChangeArrowheads="1"/>
          </p:cNvSpPr>
          <p:nvPr/>
        </p:nvSpPr>
        <p:spPr bwMode="auto">
          <a:xfrm>
            <a:off x="405513" y="1185247"/>
            <a:ext cx="37753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571500">
              <a:defRPr>
                <a:solidFill>
                  <a:schemeClr val="tx1"/>
                </a:solidFill>
                <a:latin typeface="Arial" panose="020B0604020202020204" pitchFamily="34" charset="0"/>
              </a:defRPr>
            </a:lvl2pPr>
            <a:lvl3pPr marL="1143000">
              <a:defRPr>
                <a:solidFill>
                  <a:schemeClr val="tx1"/>
                </a:solidFill>
                <a:latin typeface="Arial" panose="020B0604020202020204" pitchFamily="34" charset="0"/>
              </a:defRPr>
            </a:lvl3pPr>
            <a:lvl4pPr marL="1714500">
              <a:defRPr>
                <a:solidFill>
                  <a:schemeClr val="tx1"/>
                </a:solidFill>
                <a:latin typeface="Arial" panose="020B0604020202020204" pitchFamily="34" charset="0"/>
              </a:defRPr>
            </a:lvl4pPr>
            <a:lvl5pPr marL="2286000">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1" hangingPunct="1">
              <a:buClrTx/>
              <a:buFontTx/>
              <a:buNone/>
            </a:pPr>
            <a:r>
              <a:rPr kumimoji="1" lang="en-US" altLang="zh-CN" sz="2800" dirty="0">
                <a:solidFill>
                  <a:schemeClr val="bg1"/>
                </a:solidFill>
                <a:effectLst/>
                <a:ea typeface="宋体" panose="02010600030101010101" pitchFamily="2" charset="-122"/>
              </a:rPr>
              <a:t>U／C  </a:t>
            </a:r>
            <a:r>
              <a:rPr kumimoji="1" lang="zh-CN" altLang="en-US" sz="2800" dirty="0">
                <a:solidFill>
                  <a:schemeClr val="bg1"/>
                </a:solidFill>
                <a:effectLst/>
                <a:ea typeface="宋体" panose="02010600030101010101" pitchFamily="2" charset="-122"/>
              </a:rPr>
              <a:t>矩阵的主要功能</a:t>
            </a:r>
          </a:p>
        </p:txBody>
      </p:sp>
      <p:sp>
        <p:nvSpPr>
          <p:cNvPr id="6" name="Text Box 7">
            <a:extLst>
              <a:ext uri="{FF2B5EF4-FFF2-40B4-BE49-F238E27FC236}">
                <a16:creationId xmlns:a16="http://schemas.microsoft.com/office/drawing/2014/main" id="{0DBC54D6-4B1A-08B7-D7DE-EA337F87F4B9}"/>
              </a:ext>
            </a:extLst>
          </p:cNvPr>
          <p:cNvSpPr txBox="1">
            <a:spLocks noChangeArrowheads="1"/>
          </p:cNvSpPr>
          <p:nvPr/>
        </p:nvSpPr>
        <p:spPr bwMode="auto">
          <a:xfrm>
            <a:off x="240571" y="1737697"/>
            <a:ext cx="11777258" cy="140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hangingPunct="1">
              <a:lnSpc>
                <a:spcPct val="130000"/>
              </a:lnSpc>
              <a:buClrTx/>
              <a:buFontTx/>
              <a:buBlip>
                <a:blip r:embed="rId6"/>
              </a:buBlip>
            </a:pPr>
            <a:r>
              <a:rPr kumimoji="1" lang="zh-CN" altLang="en-US" dirty="0">
                <a:solidFill>
                  <a:schemeClr val="bg1"/>
                </a:solidFill>
                <a:effectLst/>
              </a:rPr>
              <a:t>通过</a:t>
            </a:r>
            <a:r>
              <a:rPr kumimoji="1" lang="en-US" altLang="zh-CN" dirty="0">
                <a:solidFill>
                  <a:schemeClr val="bg1"/>
                </a:solidFill>
                <a:effectLst/>
              </a:rPr>
              <a:t>U／C </a:t>
            </a:r>
            <a:r>
              <a:rPr kumimoji="1" lang="zh-CN" altLang="en-US" dirty="0">
                <a:solidFill>
                  <a:schemeClr val="bg1"/>
                </a:solidFill>
                <a:effectLst/>
              </a:rPr>
              <a:t>矩阵的正确性检验，及时发现前段分析和调查工作的疏漏和错误；</a:t>
            </a:r>
          </a:p>
          <a:p>
            <a:pPr eaLnBrk="1" hangingPunct="1">
              <a:lnSpc>
                <a:spcPct val="130000"/>
              </a:lnSpc>
              <a:buClrTx/>
              <a:buFontTx/>
              <a:buBlip>
                <a:blip r:embed="rId6"/>
              </a:buBlip>
            </a:pPr>
            <a:r>
              <a:rPr kumimoji="1" lang="zh-CN" altLang="en-US" dirty="0">
                <a:solidFill>
                  <a:schemeClr val="bg1"/>
                </a:solidFill>
                <a:effectLst/>
              </a:rPr>
              <a:t>通过</a:t>
            </a:r>
            <a:r>
              <a:rPr kumimoji="1" lang="en-US" altLang="zh-CN" dirty="0">
                <a:solidFill>
                  <a:schemeClr val="bg1"/>
                </a:solidFill>
                <a:effectLst/>
              </a:rPr>
              <a:t>U／C </a:t>
            </a:r>
            <a:r>
              <a:rPr kumimoji="1" lang="zh-CN" altLang="en-US" dirty="0">
                <a:solidFill>
                  <a:schemeClr val="bg1"/>
                </a:solidFill>
                <a:effectLst/>
              </a:rPr>
              <a:t>矩阵的正确性检验，分析数据的正确性和完整性；</a:t>
            </a:r>
          </a:p>
          <a:p>
            <a:pPr eaLnBrk="1" hangingPunct="1">
              <a:lnSpc>
                <a:spcPct val="130000"/>
              </a:lnSpc>
              <a:buClrTx/>
              <a:buFontTx/>
              <a:buBlip>
                <a:blip r:embed="rId6"/>
              </a:buBlip>
            </a:pPr>
            <a:r>
              <a:rPr kumimoji="1" lang="zh-CN" altLang="en-US" dirty="0">
                <a:solidFill>
                  <a:schemeClr val="bg1"/>
                </a:solidFill>
                <a:effectLst/>
              </a:rPr>
              <a:t>通过对</a:t>
            </a:r>
            <a:r>
              <a:rPr kumimoji="1" lang="en-US" altLang="zh-CN" dirty="0">
                <a:solidFill>
                  <a:schemeClr val="bg1"/>
                </a:solidFill>
                <a:effectLst/>
              </a:rPr>
              <a:t>U／C </a:t>
            </a:r>
            <a:r>
              <a:rPr kumimoji="1" lang="zh-CN" altLang="en-US" dirty="0">
                <a:solidFill>
                  <a:schemeClr val="bg1"/>
                </a:solidFill>
                <a:effectLst/>
              </a:rPr>
              <a:t>矩阵的求解过程最终得到子系统的划分；</a:t>
            </a:r>
          </a:p>
          <a:p>
            <a:pPr eaLnBrk="1" hangingPunct="1">
              <a:lnSpc>
                <a:spcPct val="130000"/>
              </a:lnSpc>
              <a:buClrTx/>
              <a:buFontTx/>
              <a:buBlip>
                <a:blip r:embed="rId6"/>
              </a:buBlip>
            </a:pPr>
            <a:r>
              <a:rPr kumimoji="1" lang="zh-CN" altLang="en-US" dirty="0">
                <a:solidFill>
                  <a:schemeClr val="bg1"/>
                </a:solidFill>
                <a:effectLst/>
              </a:rPr>
              <a:t>通过对子系统之间的联系（</a:t>
            </a:r>
            <a:r>
              <a:rPr kumimoji="1" lang="zh-CN" altLang="en-US" dirty="0">
                <a:solidFill>
                  <a:schemeClr val="bg1"/>
                </a:solidFill>
                <a:effectLst/>
                <a:latin typeface="Arial" panose="020B0604020202020204" pitchFamily="34" charset="0"/>
              </a:rPr>
              <a:t>“</a:t>
            </a:r>
            <a:r>
              <a:rPr kumimoji="1" lang="en-US" altLang="zh-CN" dirty="0">
                <a:solidFill>
                  <a:schemeClr val="bg1"/>
                </a:solidFill>
                <a:effectLst/>
              </a:rPr>
              <a:t>U</a:t>
            </a:r>
            <a:r>
              <a:rPr kumimoji="1" lang="en-US" altLang="zh-CN" dirty="0">
                <a:solidFill>
                  <a:schemeClr val="bg1"/>
                </a:solidFill>
                <a:effectLst/>
                <a:latin typeface="Arial" panose="020B0604020202020204" pitchFamily="34" charset="0"/>
              </a:rPr>
              <a:t>”</a:t>
            </a:r>
            <a:r>
              <a:rPr kumimoji="1" lang="en-US" altLang="zh-CN" dirty="0">
                <a:solidFill>
                  <a:schemeClr val="bg1"/>
                </a:solidFill>
                <a:effectLst/>
              </a:rPr>
              <a:t>）</a:t>
            </a:r>
            <a:r>
              <a:rPr kumimoji="1" lang="zh-CN" altLang="en-US" dirty="0">
                <a:solidFill>
                  <a:schemeClr val="bg1"/>
                </a:solidFill>
                <a:effectLst/>
              </a:rPr>
              <a:t>可以确定子系统之间的共享数据。</a:t>
            </a:r>
          </a:p>
        </p:txBody>
      </p:sp>
    </p:spTree>
    <p:extLst>
      <p:ext uri="{BB962C8B-B14F-4D97-AF65-F5344CB8AC3E}">
        <p14:creationId xmlns:p14="http://schemas.microsoft.com/office/powerpoint/2010/main" val="544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D6567F-E181-0BE9-71C9-23D0DF573143}"/>
              </a:ext>
            </a:extLst>
          </p:cNvPr>
          <p:cNvSpPr>
            <a:spLocks noGrp="1"/>
          </p:cNvSpPr>
          <p:nvPr>
            <p:ph type="body" sz="quarter" idx="10"/>
          </p:nvPr>
        </p:nvSpPr>
        <p:spPr>
          <a:xfrm>
            <a:off x="1587196" y="340254"/>
            <a:ext cx="5811979" cy="530225"/>
          </a:xfrm>
        </p:spPr>
        <p:txBody>
          <a:bodyPr/>
          <a:lstStyle/>
          <a:p>
            <a:r>
              <a:rPr lang="en-CA" dirty="0"/>
              <a:t>3.3 </a:t>
            </a:r>
            <a:r>
              <a:rPr lang="zh-CN" altLang="en-US" dirty="0"/>
              <a:t>信息系统规划的常用方法</a:t>
            </a:r>
            <a:endParaRPr lang="en-CA" dirty="0"/>
          </a:p>
          <a:p>
            <a:endParaRPr lang="en-CA" dirty="0"/>
          </a:p>
        </p:txBody>
      </p:sp>
      <p:graphicFrame>
        <p:nvGraphicFramePr>
          <p:cNvPr id="4" name="Rectangle 2">
            <a:extLst>
              <a:ext uri="{FF2B5EF4-FFF2-40B4-BE49-F238E27FC236}">
                <a16:creationId xmlns:a16="http://schemas.microsoft.com/office/drawing/2014/main" id="{D1C6AA4D-8D05-9FAE-1FC7-A7E2DF2FE764}"/>
              </a:ext>
            </a:extLst>
          </p:cNvPr>
          <p:cNvGraphicFramePr>
            <a:graphicFrameLocks/>
          </p:cNvGraphicFramePr>
          <p:nvPr>
            <p:extLst>
              <p:ext uri="{D42A27DB-BD31-4B8C-83A1-F6EECF244321}">
                <p14:modId xmlns:p14="http://schemas.microsoft.com/office/powerpoint/2010/main" val="1722463412"/>
              </p:ext>
            </p:extLst>
          </p:nvPr>
        </p:nvGraphicFramePr>
        <p:xfrm>
          <a:off x="3376127" y="1946988"/>
          <a:ext cx="6096000" cy="3048000"/>
        </p:xfrm>
        <a:graphic>
          <a:graphicData uri="http://schemas.openxmlformats.org/presentationml/2006/ole">
            <mc:AlternateContent xmlns:mc="http://schemas.openxmlformats.org/markup-compatibility/2006">
              <mc:Choice xmlns:v="urn:schemas-microsoft-com:vml" Requires="v">
                <p:oleObj spid="_x0000_s25604" name="剪辑" r:id="rId3" imgW="0" imgH="0" progId="MS_ClipArt_Gallery.2">
                  <p:embed/>
                </p:oleObj>
              </mc:Choice>
              <mc:Fallback>
                <p:oleObj name="剪辑" r:id="rId3" imgW="0" imgH="0" progId="MS_ClipArt_Gallery.2">
                  <p:embed/>
                  <p:pic>
                    <p:nvPicPr>
                      <p:cNvPr id="873474" name="Rectangle 2">
                        <a:extLst>
                          <a:ext uri="{FF2B5EF4-FFF2-40B4-BE49-F238E27FC236}">
                            <a16:creationId xmlns:a16="http://schemas.microsoft.com/office/drawing/2014/main" id="{72E60774-8042-2E2A-8D00-8FA7B79B861F}"/>
                          </a:ext>
                        </a:extLst>
                      </p:cNvPr>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376127" y="1946988"/>
                        <a:ext cx="6096000"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AutoShape 4">
            <a:extLst>
              <a:ext uri="{FF2B5EF4-FFF2-40B4-BE49-F238E27FC236}">
                <a16:creationId xmlns:a16="http://schemas.microsoft.com/office/drawing/2014/main" id="{D9FB4C2C-3831-7D7E-E1F4-20079C7DA1A8}"/>
              </a:ext>
            </a:extLst>
          </p:cNvPr>
          <p:cNvSpPr>
            <a:spLocks noChangeArrowheads="1"/>
          </p:cNvSpPr>
          <p:nvPr/>
        </p:nvSpPr>
        <p:spPr bwMode="auto">
          <a:xfrm>
            <a:off x="4366727" y="6595188"/>
            <a:ext cx="152400" cy="152400"/>
          </a:xfrm>
          <a:prstGeom prst="upArrow">
            <a:avLst>
              <a:gd name="adj1" fmla="val 50000"/>
              <a:gd name="adj2" fmla="val 25000"/>
            </a:avLst>
          </a:prstGeom>
          <a:solidFill>
            <a:srgbClr val="FF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10" name="AutoShape 5">
            <a:extLst>
              <a:ext uri="{FF2B5EF4-FFF2-40B4-BE49-F238E27FC236}">
                <a16:creationId xmlns:a16="http://schemas.microsoft.com/office/drawing/2014/main" id="{E598E209-7AB7-E747-D433-60282DDC5C3B}"/>
              </a:ext>
            </a:extLst>
          </p:cNvPr>
          <p:cNvSpPr>
            <a:spLocks noChangeArrowheads="1"/>
          </p:cNvSpPr>
          <p:nvPr/>
        </p:nvSpPr>
        <p:spPr bwMode="auto">
          <a:xfrm>
            <a:off x="5585927" y="6595188"/>
            <a:ext cx="152400" cy="152400"/>
          </a:xfrm>
          <a:prstGeom prst="upArrow">
            <a:avLst>
              <a:gd name="adj1" fmla="val 50000"/>
              <a:gd name="adj2" fmla="val 25000"/>
            </a:avLst>
          </a:prstGeom>
          <a:solidFill>
            <a:srgbClr val="FF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12" name="AutoShape 6">
            <a:extLst>
              <a:ext uri="{FF2B5EF4-FFF2-40B4-BE49-F238E27FC236}">
                <a16:creationId xmlns:a16="http://schemas.microsoft.com/office/drawing/2014/main" id="{FDC58EB9-3575-DCE3-6585-F022077CE48A}"/>
              </a:ext>
            </a:extLst>
          </p:cNvPr>
          <p:cNvSpPr>
            <a:spLocks noChangeArrowheads="1"/>
          </p:cNvSpPr>
          <p:nvPr/>
        </p:nvSpPr>
        <p:spPr bwMode="auto">
          <a:xfrm>
            <a:off x="5890727" y="6595188"/>
            <a:ext cx="152400" cy="152400"/>
          </a:xfrm>
          <a:prstGeom prst="upArrow">
            <a:avLst>
              <a:gd name="adj1" fmla="val 50000"/>
              <a:gd name="adj2" fmla="val 25000"/>
            </a:avLst>
          </a:prstGeom>
          <a:solidFill>
            <a:srgbClr val="FF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14" name="AutoShape 7">
            <a:extLst>
              <a:ext uri="{FF2B5EF4-FFF2-40B4-BE49-F238E27FC236}">
                <a16:creationId xmlns:a16="http://schemas.microsoft.com/office/drawing/2014/main" id="{F4313AAE-31B4-F704-4C12-272601CD05F2}"/>
              </a:ext>
            </a:extLst>
          </p:cNvPr>
          <p:cNvSpPr>
            <a:spLocks noChangeArrowheads="1"/>
          </p:cNvSpPr>
          <p:nvPr/>
        </p:nvSpPr>
        <p:spPr bwMode="auto">
          <a:xfrm>
            <a:off x="6195527" y="6595188"/>
            <a:ext cx="152400" cy="152400"/>
          </a:xfrm>
          <a:prstGeom prst="upArrow">
            <a:avLst>
              <a:gd name="adj1" fmla="val 50000"/>
              <a:gd name="adj2" fmla="val 25000"/>
            </a:avLst>
          </a:prstGeom>
          <a:solidFill>
            <a:srgbClr val="FF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16" name="AutoShape 8">
            <a:extLst>
              <a:ext uri="{FF2B5EF4-FFF2-40B4-BE49-F238E27FC236}">
                <a16:creationId xmlns:a16="http://schemas.microsoft.com/office/drawing/2014/main" id="{1BC480E2-8C52-47E3-8C2A-FE59EA242B96}"/>
              </a:ext>
            </a:extLst>
          </p:cNvPr>
          <p:cNvSpPr>
            <a:spLocks noChangeArrowheads="1"/>
          </p:cNvSpPr>
          <p:nvPr/>
        </p:nvSpPr>
        <p:spPr bwMode="auto">
          <a:xfrm>
            <a:off x="6728927" y="6595188"/>
            <a:ext cx="152400" cy="152400"/>
          </a:xfrm>
          <a:prstGeom prst="upArrow">
            <a:avLst>
              <a:gd name="adj1" fmla="val 50000"/>
              <a:gd name="adj2" fmla="val 25000"/>
            </a:avLst>
          </a:prstGeom>
          <a:solidFill>
            <a:srgbClr val="FF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18" name="AutoShape 9">
            <a:extLst>
              <a:ext uri="{FF2B5EF4-FFF2-40B4-BE49-F238E27FC236}">
                <a16:creationId xmlns:a16="http://schemas.microsoft.com/office/drawing/2014/main" id="{EFE5EB62-2871-6AE1-D16F-E3F67D032D91}"/>
              </a:ext>
            </a:extLst>
          </p:cNvPr>
          <p:cNvSpPr>
            <a:spLocks noChangeArrowheads="1"/>
          </p:cNvSpPr>
          <p:nvPr/>
        </p:nvSpPr>
        <p:spPr bwMode="auto">
          <a:xfrm>
            <a:off x="8252927" y="6595188"/>
            <a:ext cx="152400" cy="152400"/>
          </a:xfrm>
          <a:prstGeom prst="upArrow">
            <a:avLst>
              <a:gd name="adj1" fmla="val 50000"/>
              <a:gd name="adj2" fmla="val 25000"/>
            </a:avLst>
          </a:prstGeom>
          <a:solidFill>
            <a:srgbClr val="FF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20" name="AutoShape 10">
            <a:extLst>
              <a:ext uri="{FF2B5EF4-FFF2-40B4-BE49-F238E27FC236}">
                <a16:creationId xmlns:a16="http://schemas.microsoft.com/office/drawing/2014/main" id="{4D8E35B4-5FF8-F622-C7F8-02746817C15E}"/>
              </a:ext>
            </a:extLst>
          </p:cNvPr>
          <p:cNvSpPr>
            <a:spLocks noChangeArrowheads="1"/>
          </p:cNvSpPr>
          <p:nvPr/>
        </p:nvSpPr>
        <p:spPr bwMode="auto">
          <a:xfrm>
            <a:off x="9014927" y="6595188"/>
            <a:ext cx="152400" cy="152400"/>
          </a:xfrm>
          <a:prstGeom prst="upArrow">
            <a:avLst>
              <a:gd name="adj1" fmla="val 50000"/>
              <a:gd name="adj2" fmla="val 25000"/>
            </a:avLst>
          </a:prstGeom>
          <a:solidFill>
            <a:srgbClr val="FF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sp>
        <p:nvSpPr>
          <p:cNvPr id="22" name="AutoShape 11">
            <a:extLst>
              <a:ext uri="{FF2B5EF4-FFF2-40B4-BE49-F238E27FC236}">
                <a16:creationId xmlns:a16="http://schemas.microsoft.com/office/drawing/2014/main" id="{F96CFEDD-DB23-C8DF-C144-B0EFE35C080D}"/>
              </a:ext>
            </a:extLst>
          </p:cNvPr>
          <p:cNvSpPr>
            <a:spLocks noChangeArrowheads="1"/>
          </p:cNvSpPr>
          <p:nvPr/>
        </p:nvSpPr>
        <p:spPr bwMode="auto">
          <a:xfrm>
            <a:off x="9395927" y="6595188"/>
            <a:ext cx="152400" cy="152400"/>
          </a:xfrm>
          <a:prstGeom prst="upArrow">
            <a:avLst>
              <a:gd name="adj1" fmla="val 50000"/>
              <a:gd name="adj2" fmla="val 25000"/>
            </a:avLst>
          </a:prstGeom>
          <a:solidFill>
            <a:srgbClr val="FF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CA"/>
          </a:p>
        </p:txBody>
      </p:sp>
      <p:graphicFrame>
        <p:nvGraphicFramePr>
          <p:cNvPr id="24" name="Object 12">
            <a:extLst>
              <a:ext uri="{FF2B5EF4-FFF2-40B4-BE49-F238E27FC236}">
                <a16:creationId xmlns:a16="http://schemas.microsoft.com/office/drawing/2014/main" id="{6AA1C509-0909-F954-2F57-602A8CED9738}"/>
              </a:ext>
            </a:extLst>
          </p:cNvPr>
          <p:cNvGraphicFramePr>
            <a:graphicFrameLocks noChangeAspect="1"/>
          </p:cNvGraphicFramePr>
          <p:nvPr>
            <p:extLst>
              <p:ext uri="{D42A27DB-BD31-4B8C-83A1-F6EECF244321}">
                <p14:modId xmlns:p14="http://schemas.microsoft.com/office/powerpoint/2010/main" val="1785246821"/>
              </p:ext>
            </p:extLst>
          </p:nvPr>
        </p:nvGraphicFramePr>
        <p:xfrm>
          <a:off x="3147527" y="727788"/>
          <a:ext cx="9264650" cy="7086600"/>
        </p:xfrm>
        <a:graphic>
          <a:graphicData uri="http://schemas.openxmlformats.org/presentationml/2006/ole">
            <mc:AlternateContent xmlns:mc="http://schemas.openxmlformats.org/markup-compatibility/2006">
              <mc:Choice xmlns:v="urn:schemas-microsoft-com:vml" Requires="v">
                <p:oleObj spid="_x0000_s25605" name="文档" r:id="rId4" imgW="8042400" imgH="5509440" progId="Word.Document.8">
                  <p:embed/>
                </p:oleObj>
              </mc:Choice>
              <mc:Fallback>
                <p:oleObj name="文档" r:id="rId4" imgW="8042400" imgH="5509440" progId="Word.Document.8">
                  <p:embed/>
                  <p:pic>
                    <p:nvPicPr>
                      <p:cNvPr id="873484" name="Object 12">
                        <a:extLst>
                          <a:ext uri="{FF2B5EF4-FFF2-40B4-BE49-F238E27FC236}">
                            <a16:creationId xmlns:a16="http://schemas.microsoft.com/office/drawing/2014/main" id="{CB73C993-7DB1-692A-BF15-5952F86A2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527" y="727788"/>
                        <a:ext cx="9264650" cy="7086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33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6B810-E285-A9ED-CA85-2FF5D24C27EE}"/>
              </a:ext>
            </a:extLst>
          </p:cNvPr>
          <p:cNvSpPr>
            <a:spLocks noGrp="1"/>
          </p:cNvSpPr>
          <p:nvPr>
            <p:ph type="body" sz="quarter" idx="10"/>
          </p:nvPr>
        </p:nvSpPr>
        <p:spPr>
          <a:xfrm>
            <a:off x="1587196" y="340254"/>
            <a:ext cx="6101227" cy="530225"/>
          </a:xfrm>
        </p:spPr>
        <p:txBody>
          <a:bodyPr/>
          <a:lstStyle/>
          <a:p>
            <a:r>
              <a:rPr lang="en-CA" dirty="0"/>
              <a:t>3.3 </a:t>
            </a:r>
            <a:r>
              <a:rPr lang="zh-CN" altLang="en-US" dirty="0"/>
              <a:t>信息系统规划的常用方法</a:t>
            </a:r>
            <a:endParaRPr lang="en-CA" dirty="0"/>
          </a:p>
          <a:p>
            <a:endParaRPr lang="en-CA" dirty="0"/>
          </a:p>
        </p:txBody>
      </p:sp>
      <p:pic>
        <p:nvPicPr>
          <p:cNvPr id="3" name="Picture 6">
            <a:extLst>
              <a:ext uri="{FF2B5EF4-FFF2-40B4-BE49-F238E27FC236}">
                <a16:creationId xmlns:a16="http://schemas.microsoft.com/office/drawing/2014/main" id="{F23314CF-888B-96D0-CAF4-1B03169E2F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3" y="1170571"/>
            <a:ext cx="11958864" cy="33920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7">
            <a:extLst>
              <a:ext uri="{FF2B5EF4-FFF2-40B4-BE49-F238E27FC236}">
                <a16:creationId xmlns:a16="http://schemas.microsoft.com/office/drawing/2014/main" id="{B679BE2F-D9C8-9D61-3366-21B7C61D1A68}"/>
              </a:ext>
            </a:extLst>
          </p:cNvPr>
          <p:cNvGraphicFramePr>
            <a:graphicFrameLocks noChangeAspect="1"/>
          </p:cNvGraphicFramePr>
          <p:nvPr>
            <p:extLst>
              <p:ext uri="{D42A27DB-BD31-4B8C-83A1-F6EECF244321}">
                <p14:modId xmlns:p14="http://schemas.microsoft.com/office/powerpoint/2010/main" val="481113827"/>
              </p:ext>
            </p:extLst>
          </p:nvPr>
        </p:nvGraphicFramePr>
        <p:xfrm>
          <a:off x="148318" y="1167396"/>
          <a:ext cx="2651125" cy="561975"/>
        </p:xfrm>
        <a:graphic>
          <a:graphicData uri="http://schemas.openxmlformats.org/presentationml/2006/ole">
            <mc:AlternateContent xmlns:mc="http://schemas.openxmlformats.org/markup-compatibility/2006">
              <mc:Choice xmlns:v="urn:schemas-microsoft-com:vml" Requires="v">
                <p:oleObj spid="_x0000_s26627" name="位图图像" r:id="rId5" imgW="4076190" imgH="561905" progId="Paint.Picture">
                  <p:embed/>
                </p:oleObj>
              </mc:Choice>
              <mc:Fallback>
                <p:oleObj name="位图图像" r:id="rId5" imgW="4076190" imgH="561905" progId="Paint.Picture">
                  <p:embed/>
                  <p:pic>
                    <p:nvPicPr>
                      <p:cNvPr id="874503" name="Object 7">
                        <a:extLst>
                          <a:ext uri="{FF2B5EF4-FFF2-40B4-BE49-F238E27FC236}">
                            <a16:creationId xmlns:a16="http://schemas.microsoft.com/office/drawing/2014/main" id="{136E3F8A-96C9-1DA5-F35F-3152ADCB5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318" y="1167396"/>
                        <a:ext cx="26511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5" name="Text Box 2">
            <a:extLst>
              <a:ext uri="{FF2B5EF4-FFF2-40B4-BE49-F238E27FC236}">
                <a16:creationId xmlns:a16="http://schemas.microsoft.com/office/drawing/2014/main" id="{8023EA95-C22D-1733-7366-61FFA08B38D6}"/>
              </a:ext>
            </a:extLst>
          </p:cNvPr>
          <p:cNvSpPr txBox="1">
            <a:spLocks noChangeArrowheads="1"/>
          </p:cNvSpPr>
          <p:nvPr/>
        </p:nvSpPr>
        <p:spPr bwMode="auto">
          <a:xfrm>
            <a:off x="81643" y="1140408"/>
            <a:ext cx="2698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571500">
              <a:defRPr>
                <a:solidFill>
                  <a:schemeClr val="tx1"/>
                </a:solidFill>
                <a:latin typeface="Arial" panose="020B0604020202020204" pitchFamily="34" charset="0"/>
              </a:defRPr>
            </a:lvl2pPr>
            <a:lvl3pPr marL="1143000">
              <a:defRPr>
                <a:solidFill>
                  <a:schemeClr val="tx1"/>
                </a:solidFill>
                <a:latin typeface="Arial" panose="020B0604020202020204" pitchFamily="34" charset="0"/>
              </a:defRPr>
            </a:lvl3pPr>
            <a:lvl4pPr marL="1714500">
              <a:defRPr>
                <a:solidFill>
                  <a:schemeClr val="tx1"/>
                </a:solidFill>
                <a:latin typeface="Arial" panose="020B0604020202020204" pitchFamily="34" charset="0"/>
              </a:defRPr>
            </a:lvl4pPr>
            <a:lvl5pPr marL="2286000">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1" hangingPunct="1">
              <a:buClrTx/>
              <a:buFontTx/>
              <a:buNone/>
            </a:pPr>
            <a:r>
              <a:rPr kumimoji="1" lang="zh-CN" altLang="en-US" sz="2800" dirty="0">
                <a:solidFill>
                  <a:schemeClr val="bg1"/>
                </a:solidFill>
                <a:effectLst/>
                <a:latin typeface="宋体" panose="02010600030101010101" pitchFamily="2" charset="-122"/>
                <a:ea typeface="宋体" panose="02010600030101010101" pitchFamily="2" charset="-122"/>
              </a:rPr>
              <a:t>正确性检验</a:t>
            </a:r>
          </a:p>
        </p:txBody>
      </p:sp>
      <p:sp>
        <p:nvSpPr>
          <p:cNvPr id="6" name="Text Box 3">
            <a:extLst>
              <a:ext uri="{FF2B5EF4-FFF2-40B4-BE49-F238E27FC236}">
                <a16:creationId xmlns:a16="http://schemas.microsoft.com/office/drawing/2014/main" id="{603268CB-7ED0-3CB7-A0AB-2F3CF5791421}"/>
              </a:ext>
            </a:extLst>
          </p:cNvPr>
          <p:cNvSpPr txBox="1">
            <a:spLocks noChangeArrowheads="1"/>
          </p:cNvSpPr>
          <p:nvPr/>
        </p:nvSpPr>
        <p:spPr bwMode="auto">
          <a:xfrm>
            <a:off x="145143" y="1951621"/>
            <a:ext cx="11958864" cy="1082669"/>
          </a:xfrm>
          <a:prstGeom prst="rect">
            <a:avLst/>
          </a:prstGeom>
          <a:noFill/>
          <a:ln>
            <a:noFill/>
          </a:ln>
          <a:effectLst/>
          <a:extLst>
            <a:ext uri="{909E8E84-426E-40DD-AFC4-6F175D3DCCD1}">
              <a14:hiddenFill xmlns:a14="http://schemas.microsoft.com/office/drawing/2010/main">
                <a:solidFill>
                  <a:srgbClr val="CAD9F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a:solidFill>
                  <a:schemeClr val="tx1"/>
                </a:solidFill>
                <a:latin typeface="Arial" panose="020B0604020202020204" pitchFamily="34" charset="0"/>
              </a:defRPr>
            </a:lvl1pPr>
            <a:lvl2pPr marL="1028700" indent="-457200">
              <a:defRPr>
                <a:solidFill>
                  <a:schemeClr val="tx1"/>
                </a:solidFill>
                <a:latin typeface="Arial" panose="020B0604020202020204" pitchFamily="34" charset="0"/>
              </a:defRPr>
            </a:lvl2pPr>
            <a:lvl3pPr marL="1600200" indent="-457200">
              <a:defRPr>
                <a:solidFill>
                  <a:schemeClr val="tx1"/>
                </a:solidFill>
                <a:latin typeface="Arial" panose="020B0604020202020204" pitchFamily="34" charset="0"/>
              </a:defRPr>
            </a:lvl3pPr>
            <a:lvl4pPr marL="2171700" indent="-457200">
              <a:defRPr>
                <a:solidFill>
                  <a:schemeClr val="tx1"/>
                </a:solidFill>
                <a:latin typeface="Arial" panose="020B0604020202020204" pitchFamily="34" charset="0"/>
              </a:defRPr>
            </a:lvl4pPr>
            <a:lvl5pPr marL="2743200" indent="-457200">
              <a:defRPr>
                <a:solidFill>
                  <a:schemeClr val="tx1"/>
                </a:solidFill>
                <a:latin typeface="Arial" panose="020B0604020202020204" pitchFamily="34" charset="0"/>
              </a:defRPr>
            </a:lvl5pPr>
            <a:lvl6pPr marL="3200400" indent="-457200" fontAlgn="base">
              <a:spcBef>
                <a:spcPct val="0"/>
              </a:spcBef>
              <a:spcAft>
                <a:spcPct val="0"/>
              </a:spcAft>
              <a:defRPr>
                <a:solidFill>
                  <a:schemeClr val="tx1"/>
                </a:solidFill>
                <a:latin typeface="Arial" panose="020B0604020202020204" pitchFamily="34" charset="0"/>
              </a:defRPr>
            </a:lvl6pPr>
            <a:lvl7pPr marL="3657600" indent="-457200" fontAlgn="base">
              <a:spcBef>
                <a:spcPct val="0"/>
              </a:spcBef>
              <a:spcAft>
                <a:spcPct val="0"/>
              </a:spcAft>
              <a:defRPr>
                <a:solidFill>
                  <a:schemeClr val="tx1"/>
                </a:solidFill>
                <a:latin typeface="Arial" panose="020B0604020202020204" pitchFamily="34" charset="0"/>
              </a:defRPr>
            </a:lvl7pPr>
            <a:lvl8pPr marL="4114800" indent="-457200" fontAlgn="base">
              <a:spcBef>
                <a:spcPct val="0"/>
              </a:spcBef>
              <a:spcAft>
                <a:spcPct val="0"/>
              </a:spcAft>
              <a:defRPr>
                <a:solidFill>
                  <a:schemeClr val="tx1"/>
                </a:solidFill>
                <a:latin typeface="Arial" panose="020B0604020202020204" pitchFamily="34" charset="0"/>
              </a:defRPr>
            </a:lvl8pPr>
            <a:lvl9pPr marL="4572000" indent="-457200" fontAlgn="base">
              <a:spcBef>
                <a:spcPct val="0"/>
              </a:spcBef>
              <a:spcAft>
                <a:spcPct val="0"/>
              </a:spcAft>
              <a:defRPr>
                <a:solidFill>
                  <a:schemeClr val="tx1"/>
                </a:solidFill>
                <a:latin typeface="Arial" panose="020B0604020202020204" pitchFamily="34" charset="0"/>
              </a:defRPr>
            </a:lvl9pPr>
          </a:lstStyle>
          <a:p>
            <a:pPr eaLnBrk="1" hangingPunct="1">
              <a:lnSpc>
                <a:spcPct val="120000"/>
              </a:lnSpc>
              <a:buClrTx/>
              <a:buFontTx/>
              <a:buAutoNum type="arabicParenBoth"/>
            </a:pPr>
            <a:r>
              <a:rPr kumimoji="1" lang="zh-CN" altLang="en-US" sz="2800" dirty="0">
                <a:solidFill>
                  <a:srgbClr val="FFFF00"/>
                </a:solidFill>
                <a:effectLst/>
                <a:latin typeface="楷体_GB2312" pitchFamily="49" charset="-122"/>
              </a:rPr>
              <a:t>完备性检验：</a:t>
            </a:r>
            <a:r>
              <a:rPr kumimoji="1" lang="zh-CN" altLang="en-US" sz="2800" dirty="0">
                <a:solidFill>
                  <a:schemeClr val="bg1"/>
                </a:solidFill>
                <a:effectLst/>
                <a:latin typeface="楷体_GB2312" pitchFamily="49" charset="-122"/>
              </a:rPr>
              <a:t>指对具体的数据项必须有一个产生者（</a:t>
            </a:r>
            <a:r>
              <a:rPr kumimoji="1" lang="en-US" altLang="zh-CN" sz="2800" dirty="0">
                <a:solidFill>
                  <a:schemeClr val="bg1"/>
                </a:solidFill>
                <a:effectLst/>
                <a:latin typeface="楷体_GB2312" pitchFamily="49" charset="-122"/>
              </a:rPr>
              <a:t>C）</a:t>
            </a:r>
            <a:r>
              <a:rPr kumimoji="1" lang="zh-CN" altLang="en-US" sz="2800" dirty="0">
                <a:solidFill>
                  <a:schemeClr val="bg1"/>
                </a:solidFill>
                <a:effectLst/>
                <a:latin typeface="楷体_GB2312" pitchFamily="49" charset="-122"/>
              </a:rPr>
              <a:t>和至少一个使用者（</a:t>
            </a:r>
            <a:r>
              <a:rPr kumimoji="1" lang="en-US" altLang="zh-CN" sz="2800" dirty="0">
                <a:solidFill>
                  <a:schemeClr val="bg1"/>
                </a:solidFill>
                <a:effectLst/>
                <a:latin typeface="楷体_GB2312" pitchFamily="49" charset="-122"/>
              </a:rPr>
              <a:t>U），</a:t>
            </a:r>
            <a:r>
              <a:rPr kumimoji="1" lang="zh-CN" altLang="en-US" sz="2800" dirty="0">
                <a:solidFill>
                  <a:schemeClr val="bg1"/>
                </a:solidFill>
                <a:effectLst/>
                <a:latin typeface="楷体_GB2312" pitchFamily="49" charset="-122"/>
              </a:rPr>
              <a:t>功能则必须有产生或使用（</a:t>
            </a:r>
            <a:r>
              <a:rPr kumimoji="1" lang="en-US" altLang="zh-CN" sz="2800" dirty="0">
                <a:solidFill>
                  <a:schemeClr val="bg1"/>
                </a:solidFill>
                <a:effectLst/>
                <a:latin typeface="楷体_GB2312" pitchFamily="49" charset="-122"/>
              </a:rPr>
              <a:t>U</a:t>
            </a:r>
            <a:r>
              <a:rPr kumimoji="1" lang="zh-CN" altLang="en-US" sz="2800" dirty="0">
                <a:solidFill>
                  <a:schemeClr val="bg1"/>
                </a:solidFill>
                <a:effectLst/>
                <a:latin typeface="楷体_GB2312" pitchFamily="49" charset="-122"/>
              </a:rPr>
              <a:t>或</a:t>
            </a:r>
            <a:r>
              <a:rPr kumimoji="1" lang="en-US" altLang="zh-CN" sz="2800" dirty="0">
                <a:solidFill>
                  <a:schemeClr val="bg1"/>
                </a:solidFill>
                <a:effectLst/>
                <a:latin typeface="楷体_GB2312" pitchFamily="49" charset="-122"/>
              </a:rPr>
              <a:t>C）</a:t>
            </a:r>
            <a:r>
              <a:rPr kumimoji="1" lang="zh-CN" altLang="en-US" sz="2800" dirty="0">
                <a:solidFill>
                  <a:schemeClr val="bg1"/>
                </a:solidFill>
                <a:effectLst/>
                <a:latin typeface="楷体_GB2312" pitchFamily="49" charset="-122"/>
              </a:rPr>
              <a:t>发生。</a:t>
            </a:r>
          </a:p>
        </p:txBody>
      </p:sp>
      <p:sp>
        <p:nvSpPr>
          <p:cNvPr id="7" name="Text Box 4">
            <a:extLst>
              <a:ext uri="{FF2B5EF4-FFF2-40B4-BE49-F238E27FC236}">
                <a16:creationId xmlns:a16="http://schemas.microsoft.com/office/drawing/2014/main" id="{C3F0CDF1-6010-5227-AA8F-482BEFBF382D}"/>
              </a:ext>
            </a:extLst>
          </p:cNvPr>
          <p:cNvSpPr txBox="1">
            <a:spLocks noChangeArrowheads="1"/>
          </p:cNvSpPr>
          <p:nvPr/>
        </p:nvSpPr>
        <p:spPr bwMode="auto">
          <a:xfrm>
            <a:off x="81643" y="3077164"/>
            <a:ext cx="11889533" cy="565604"/>
          </a:xfrm>
          <a:prstGeom prst="rect">
            <a:avLst/>
          </a:prstGeom>
          <a:noFill/>
          <a:ln>
            <a:noFill/>
          </a:ln>
          <a:effectLst/>
          <a:extLst>
            <a:ext uri="{909E8E84-426E-40DD-AFC4-6F175D3DCCD1}">
              <a14:hiddenFill xmlns:a14="http://schemas.microsoft.com/office/drawing/2010/main">
                <a:solidFill>
                  <a:srgbClr val="CAD9F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571500">
              <a:defRPr>
                <a:solidFill>
                  <a:schemeClr val="tx1"/>
                </a:solidFill>
                <a:latin typeface="Arial" panose="020B0604020202020204" pitchFamily="34" charset="0"/>
              </a:defRPr>
            </a:lvl2pPr>
            <a:lvl3pPr marL="1143000">
              <a:defRPr>
                <a:solidFill>
                  <a:schemeClr val="tx1"/>
                </a:solidFill>
                <a:latin typeface="Arial" panose="020B0604020202020204" pitchFamily="34" charset="0"/>
              </a:defRPr>
            </a:lvl3pPr>
            <a:lvl4pPr marL="1714500">
              <a:defRPr>
                <a:solidFill>
                  <a:schemeClr val="tx1"/>
                </a:solidFill>
                <a:latin typeface="Arial" panose="020B0604020202020204" pitchFamily="34" charset="0"/>
              </a:defRPr>
            </a:lvl4pPr>
            <a:lvl5pPr marL="2286000">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eaLnBrk="1" hangingPunct="1">
              <a:lnSpc>
                <a:spcPct val="120000"/>
              </a:lnSpc>
              <a:buClrTx/>
              <a:buFontTx/>
              <a:buNone/>
            </a:pPr>
            <a:r>
              <a:rPr kumimoji="1" lang="zh-CN" altLang="en-US" sz="2800" dirty="0">
                <a:solidFill>
                  <a:srgbClr val="FFFF00"/>
                </a:solidFill>
                <a:effectLst/>
                <a:latin typeface="楷体_GB2312" pitchFamily="49" charset="-122"/>
              </a:rPr>
              <a:t>(2) 一致性检验：</a:t>
            </a:r>
            <a:r>
              <a:rPr kumimoji="1" lang="zh-CN" altLang="en-US" sz="2800" dirty="0">
                <a:solidFill>
                  <a:schemeClr val="bg1"/>
                </a:solidFill>
                <a:effectLst/>
                <a:latin typeface="楷体_GB2312" pitchFamily="49" charset="-122"/>
              </a:rPr>
              <a:t>指对具体的数据项必须有且仅有一个产生者（</a:t>
            </a:r>
            <a:r>
              <a:rPr kumimoji="1" lang="en-US" altLang="zh-CN" sz="2800" dirty="0">
                <a:solidFill>
                  <a:schemeClr val="bg1"/>
                </a:solidFill>
                <a:effectLst/>
                <a:latin typeface="楷体_GB2312" pitchFamily="49" charset="-122"/>
              </a:rPr>
              <a:t>C）。</a:t>
            </a:r>
          </a:p>
        </p:txBody>
      </p:sp>
      <p:sp>
        <p:nvSpPr>
          <p:cNvPr id="8" name="Text Box 5">
            <a:extLst>
              <a:ext uri="{FF2B5EF4-FFF2-40B4-BE49-F238E27FC236}">
                <a16:creationId xmlns:a16="http://schemas.microsoft.com/office/drawing/2014/main" id="{795151DC-5D92-DF68-0A94-683512716973}"/>
              </a:ext>
            </a:extLst>
          </p:cNvPr>
          <p:cNvSpPr txBox="1">
            <a:spLocks noChangeArrowheads="1"/>
          </p:cNvSpPr>
          <p:nvPr/>
        </p:nvSpPr>
        <p:spPr bwMode="auto">
          <a:xfrm>
            <a:off x="81643" y="3642768"/>
            <a:ext cx="11889533" cy="565604"/>
          </a:xfrm>
          <a:prstGeom prst="rect">
            <a:avLst/>
          </a:prstGeom>
          <a:noFill/>
          <a:ln>
            <a:noFill/>
          </a:ln>
          <a:effectLst/>
          <a:extLst>
            <a:ext uri="{909E8E84-426E-40DD-AFC4-6F175D3DCCD1}">
              <a14:hiddenFill xmlns:a14="http://schemas.microsoft.com/office/drawing/2010/main">
                <a:solidFill>
                  <a:srgbClr val="CAD9F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571500">
              <a:defRPr>
                <a:solidFill>
                  <a:schemeClr val="tx1"/>
                </a:solidFill>
                <a:latin typeface="Arial" panose="020B0604020202020204" pitchFamily="34" charset="0"/>
              </a:defRPr>
            </a:lvl2pPr>
            <a:lvl3pPr marL="1143000">
              <a:defRPr>
                <a:solidFill>
                  <a:schemeClr val="tx1"/>
                </a:solidFill>
                <a:latin typeface="Arial" panose="020B0604020202020204" pitchFamily="34" charset="0"/>
              </a:defRPr>
            </a:lvl3pPr>
            <a:lvl4pPr marL="1714500">
              <a:defRPr>
                <a:solidFill>
                  <a:schemeClr val="tx1"/>
                </a:solidFill>
                <a:latin typeface="Arial" panose="020B0604020202020204" pitchFamily="34" charset="0"/>
              </a:defRPr>
            </a:lvl4pPr>
            <a:lvl5pPr marL="2286000">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eaLnBrk="1" hangingPunct="1">
              <a:lnSpc>
                <a:spcPct val="120000"/>
              </a:lnSpc>
              <a:buClrTx/>
              <a:buFontTx/>
              <a:buNone/>
            </a:pPr>
            <a:r>
              <a:rPr kumimoji="1" lang="zh-CN" altLang="en-US" sz="2800" dirty="0">
                <a:solidFill>
                  <a:srgbClr val="FFFF00"/>
                </a:solidFill>
                <a:effectLst/>
                <a:latin typeface="楷体_GB2312" pitchFamily="49" charset="-122"/>
              </a:rPr>
              <a:t>(3) 无冗余性检验：</a:t>
            </a:r>
            <a:r>
              <a:rPr kumimoji="1" lang="zh-CN" altLang="en-US" sz="2800" dirty="0">
                <a:solidFill>
                  <a:schemeClr val="bg1"/>
                </a:solidFill>
                <a:effectLst/>
                <a:latin typeface="楷体_GB2312" pitchFamily="49" charset="-122"/>
              </a:rPr>
              <a:t>指 </a:t>
            </a:r>
            <a:r>
              <a:rPr kumimoji="1" lang="en-US" altLang="zh-CN" sz="2800" dirty="0">
                <a:solidFill>
                  <a:schemeClr val="bg1"/>
                </a:solidFill>
                <a:effectLst/>
                <a:latin typeface="楷体_GB2312" pitchFamily="49" charset="-122"/>
              </a:rPr>
              <a:t>U／C</a:t>
            </a:r>
            <a:r>
              <a:rPr kumimoji="1" lang="zh-CN" altLang="en-US" sz="2800" dirty="0">
                <a:solidFill>
                  <a:schemeClr val="bg1"/>
                </a:solidFill>
                <a:effectLst/>
                <a:latin typeface="楷体_GB2312" pitchFamily="49" charset="-122"/>
              </a:rPr>
              <a:t>矩阵中不允许有 空行和空列。</a:t>
            </a:r>
          </a:p>
        </p:txBody>
      </p:sp>
    </p:spTree>
    <p:extLst>
      <p:ext uri="{BB962C8B-B14F-4D97-AF65-F5344CB8AC3E}">
        <p14:creationId xmlns:p14="http://schemas.microsoft.com/office/powerpoint/2010/main" val="394648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A1DA4-013F-DE5B-FF99-DDFBB09AF6CB}"/>
              </a:ext>
            </a:extLst>
          </p:cNvPr>
          <p:cNvSpPr>
            <a:spLocks noGrp="1"/>
          </p:cNvSpPr>
          <p:nvPr>
            <p:ph type="body" sz="quarter" idx="10"/>
          </p:nvPr>
        </p:nvSpPr>
        <p:spPr>
          <a:xfrm>
            <a:off x="1587197" y="340254"/>
            <a:ext cx="6194534" cy="530225"/>
          </a:xfrm>
        </p:spPr>
        <p:txBody>
          <a:bodyPr/>
          <a:lstStyle/>
          <a:p>
            <a:r>
              <a:rPr lang="en-CA" dirty="0"/>
              <a:t>3.3 </a:t>
            </a:r>
            <a:r>
              <a:rPr lang="zh-CN" altLang="en-US" dirty="0"/>
              <a:t>信息系统规划的常用方法</a:t>
            </a:r>
            <a:endParaRPr lang="en-CA" dirty="0"/>
          </a:p>
          <a:p>
            <a:endParaRPr lang="en-CA" dirty="0"/>
          </a:p>
        </p:txBody>
      </p:sp>
      <p:pic>
        <p:nvPicPr>
          <p:cNvPr id="3" name="Picture 5">
            <a:extLst>
              <a:ext uri="{FF2B5EF4-FFF2-40B4-BE49-F238E27FC236}">
                <a16:creationId xmlns:a16="http://schemas.microsoft.com/office/drawing/2014/main" id="{14F7F2CC-F41B-DCC9-9B1F-0CB8AAAA5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095926"/>
            <a:ext cx="12188825" cy="47636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6">
            <a:extLst>
              <a:ext uri="{FF2B5EF4-FFF2-40B4-BE49-F238E27FC236}">
                <a16:creationId xmlns:a16="http://schemas.microsoft.com/office/drawing/2014/main" id="{C5C38A09-5B02-429D-7780-D8325A572984}"/>
              </a:ext>
            </a:extLst>
          </p:cNvPr>
          <p:cNvGraphicFramePr>
            <a:graphicFrameLocks noChangeAspect="1"/>
          </p:cNvGraphicFramePr>
          <p:nvPr>
            <p:extLst>
              <p:ext uri="{D42A27DB-BD31-4B8C-83A1-F6EECF244321}">
                <p14:modId xmlns:p14="http://schemas.microsoft.com/office/powerpoint/2010/main" val="2649701507"/>
              </p:ext>
            </p:extLst>
          </p:nvPr>
        </p:nvGraphicFramePr>
        <p:xfrm>
          <a:off x="1" y="1092751"/>
          <a:ext cx="4329404" cy="561975"/>
        </p:xfrm>
        <a:graphic>
          <a:graphicData uri="http://schemas.openxmlformats.org/presentationml/2006/ole">
            <mc:AlternateContent xmlns:mc="http://schemas.openxmlformats.org/markup-compatibility/2006">
              <mc:Choice xmlns:v="urn:schemas-microsoft-com:vml" Requires="v">
                <p:oleObj spid="_x0000_s27651" name="位图图像" r:id="rId4" imgW="4076190" imgH="561905" progId="Paint.Picture">
                  <p:embed/>
                </p:oleObj>
              </mc:Choice>
              <mc:Fallback>
                <p:oleObj name="位图图像" r:id="rId4" imgW="4076190" imgH="561905" progId="Paint.Picture">
                  <p:embed/>
                  <p:pic>
                    <p:nvPicPr>
                      <p:cNvPr id="875526" name="Object 6">
                        <a:extLst>
                          <a:ext uri="{FF2B5EF4-FFF2-40B4-BE49-F238E27FC236}">
                            <a16:creationId xmlns:a16="http://schemas.microsoft.com/office/drawing/2014/main" id="{10FD4212-CEAB-C71B-222D-B8BCB08CC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092751"/>
                        <a:ext cx="4329404" cy="561975"/>
                      </a:xfrm>
                      <a:prstGeom prst="rect">
                        <a:avLst/>
                      </a:prstGeom>
                      <a:noFill/>
                      <a:ln>
                        <a:noFill/>
                      </a:ln>
                      <a:effectLst/>
                    </p:spPr>
                  </p:pic>
                </p:oleObj>
              </mc:Fallback>
            </mc:AlternateContent>
          </a:graphicData>
        </a:graphic>
      </p:graphicFrame>
      <p:sp>
        <p:nvSpPr>
          <p:cNvPr id="5" name="Text Box 2">
            <a:extLst>
              <a:ext uri="{FF2B5EF4-FFF2-40B4-BE49-F238E27FC236}">
                <a16:creationId xmlns:a16="http://schemas.microsoft.com/office/drawing/2014/main" id="{7C1C2268-8ABE-DB0E-1511-FE5AE06D5F9F}"/>
              </a:ext>
            </a:extLst>
          </p:cNvPr>
          <p:cNvSpPr txBox="1">
            <a:spLocks noChangeArrowheads="1"/>
          </p:cNvSpPr>
          <p:nvPr/>
        </p:nvSpPr>
        <p:spPr bwMode="auto">
          <a:xfrm>
            <a:off x="-643456" y="1114182"/>
            <a:ext cx="581239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571500">
              <a:defRPr>
                <a:solidFill>
                  <a:schemeClr val="tx1"/>
                </a:solidFill>
                <a:latin typeface="Arial" panose="020B0604020202020204" pitchFamily="34" charset="0"/>
              </a:defRPr>
            </a:lvl2pPr>
            <a:lvl3pPr marL="1143000">
              <a:defRPr>
                <a:solidFill>
                  <a:schemeClr val="tx1"/>
                </a:solidFill>
                <a:latin typeface="Arial" panose="020B0604020202020204" pitchFamily="34" charset="0"/>
              </a:defRPr>
            </a:lvl3pPr>
            <a:lvl4pPr marL="1714500">
              <a:defRPr>
                <a:solidFill>
                  <a:schemeClr val="tx1"/>
                </a:solidFill>
                <a:latin typeface="Arial" panose="020B0604020202020204" pitchFamily="34" charset="0"/>
              </a:defRPr>
            </a:lvl4pPr>
            <a:lvl5pPr marL="2286000">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1" hangingPunct="1">
              <a:buClrTx/>
              <a:buFontTx/>
              <a:buNone/>
            </a:pPr>
            <a:r>
              <a:rPr kumimoji="1" lang="en-US" altLang="zh-CN" sz="2800" dirty="0">
                <a:solidFill>
                  <a:schemeClr val="bg1"/>
                </a:solidFill>
                <a:effectLst/>
                <a:ea typeface="宋体" panose="02010600030101010101" pitchFamily="2" charset="-122"/>
              </a:rPr>
              <a:t>U／C </a:t>
            </a:r>
            <a:r>
              <a:rPr kumimoji="1" lang="zh-CN" altLang="en-US" sz="2800" dirty="0">
                <a:solidFill>
                  <a:schemeClr val="bg1"/>
                </a:solidFill>
                <a:effectLst/>
                <a:ea typeface="宋体" panose="02010600030101010101" pitchFamily="2" charset="-122"/>
              </a:rPr>
              <a:t>矩阵的求解</a:t>
            </a:r>
          </a:p>
        </p:txBody>
      </p:sp>
      <p:sp>
        <p:nvSpPr>
          <p:cNvPr id="6" name="Text Box 4">
            <a:extLst>
              <a:ext uri="{FF2B5EF4-FFF2-40B4-BE49-F238E27FC236}">
                <a16:creationId xmlns:a16="http://schemas.microsoft.com/office/drawing/2014/main" id="{A98F1D0C-3485-39C7-42AD-02AB8BFBEAAB}"/>
              </a:ext>
            </a:extLst>
          </p:cNvPr>
          <p:cNvSpPr txBox="1">
            <a:spLocks noChangeArrowheads="1"/>
          </p:cNvSpPr>
          <p:nvPr/>
        </p:nvSpPr>
        <p:spPr bwMode="auto">
          <a:xfrm>
            <a:off x="73024" y="1662663"/>
            <a:ext cx="11969039" cy="2932406"/>
          </a:xfrm>
          <a:prstGeom prst="rect">
            <a:avLst/>
          </a:prstGeom>
          <a:noFill/>
          <a:ln>
            <a:noFill/>
          </a:ln>
          <a:effectLst/>
          <a:extLst>
            <a:ext uri="{909E8E84-426E-40DD-AFC4-6F175D3DCCD1}">
              <a14:hiddenFill xmlns:a14="http://schemas.microsoft.com/office/drawing/2010/main">
                <a:solidFill>
                  <a:srgbClr val="CAD9FE"/>
                </a:solidFill>
              </a14:hiddenFill>
            </a:ext>
            <a:ext uri="{91240B29-F687-4F45-9708-019B960494DF}">
              <a14:hiddenLine xmlns:a14="http://schemas.microsoft.com/office/drawing/2010/main" w="12700">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571500">
              <a:defRPr>
                <a:solidFill>
                  <a:schemeClr val="tx1"/>
                </a:solidFill>
                <a:latin typeface="Arial" panose="020B0604020202020204" pitchFamily="34" charset="0"/>
              </a:defRPr>
            </a:lvl2pPr>
            <a:lvl3pPr marL="1143000">
              <a:defRPr>
                <a:solidFill>
                  <a:schemeClr val="tx1"/>
                </a:solidFill>
                <a:latin typeface="Arial" panose="020B0604020202020204" pitchFamily="34" charset="0"/>
              </a:defRPr>
            </a:lvl3pPr>
            <a:lvl4pPr marL="1714500">
              <a:defRPr>
                <a:solidFill>
                  <a:schemeClr val="tx1"/>
                </a:solidFill>
                <a:latin typeface="Arial" panose="020B0604020202020204" pitchFamily="34" charset="0"/>
              </a:defRPr>
            </a:lvl4pPr>
            <a:lvl5pPr marL="2286000">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eaLnBrk="1" hangingPunct="1">
              <a:lnSpc>
                <a:spcPct val="120000"/>
              </a:lnSpc>
              <a:buClrTx/>
              <a:buFontTx/>
              <a:buNone/>
            </a:pPr>
            <a:r>
              <a:rPr kumimoji="1" lang="en-US" altLang="zh-CN" sz="2600" dirty="0">
                <a:solidFill>
                  <a:schemeClr val="bg1"/>
                </a:solidFill>
                <a:effectLst/>
                <a:latin typeface="楷体_GB2312" pitchFamily="49" charset="-122"/>
              </a:rPr>
              <a:t>     U／C </a:t>
            </a:r>
            <a:r>
              <a:rPr kumimoji="1" lang="zh-CN" altLang="en-US" sz="2600" dirty="0">
                <a:solidFill>
                  <a:schemeClr val="bg1"/>
                </a:solidFill>
                <a:effectLst/>
                <a:latin typeface="楷体_GB2312" pitchFamily="49" charset="-122"/>
              </a:rPr>
              <a:t>矩阵的求解过程是通过表上作业法来</a:t>
            </a:r>
          </a:p>
          <a:p>
            <a:pPr eaLnBrk="1" hangingPunct="1">
              <a:lnSpc>
                <a:spcPct val="120000"/>
              </a:lnSpc>
              <a:buClrTx/>
              <a:buFontTx/>
              <a:buNone/>
            </a:pPr>
            <a:r>
              <a:rPr kumimoji="1" lang="zh-CN" altLang="en-US" sz="2600" dirty="0">
                <a:solidFill>
                  <a:schemeClr val="bg1"/>
                </a:solidFill>
                <a:effectLst/>
                <a:latin typeface="楷体_GB2312" pitchFamily="49" charset="-122"/>
              </a:rPr>
              <a:t>完成。其具体操作方法是：</a:t>
            </a:r>
            <a:r>
              <a:rPr lang="zh-CN" altLang="en-US" sz="2600" dirty="0">
                <a:solidFill>
                  <a:schemeClr val="bg1"/>
                </a:solidFill>
                <a:effectLst/>
                <a:latin typeface="楷体_GB2312" pitchFamily="49" charset="-122"/>
              </a:rPr>
              <a:t>将功能这一列按功能组排列，功能组是指同类型的功能，如经营计划、财务计划、资产计划等属计划类型，归入到</a:t>
            </a:r>
            <a:r>
              <a:rPr lang="zh-CN" altLang="en-US" sz="2600" dirty="0">
                <a:solidFill>
                  <a:schemeClr val="bg1"/>
                </a:solidFill>
                <a:effectLst/>
                <a:latin typeface="Courier New" panose="02070309020205020404" pitchFamily="49" charset="0"/>
              </a:rPr>
              <a:t>“</a:t>
            </a:r>
            <a:r>
              <a:rPr lang="zh-CN" altLang="en-US" sz="2600" dirty="0">
                <a:solidFill>
                  <a:schemeClr val="bg1"/>
                </a:solidFill>
                <a:effectLst/>
                <a:latin typeface="楷体_GB2312" pitchFamily="49" charset="-122"/>
              </a:rPr>
              <a:t>经营计划</a:t>
            </a:r>
            <a:r>
              <a:rPr lang="zh-CN" altLang="en-US" sz="2600" dirty="0">
                <a:solidFill>
                  <a:schemeClr val="bg1"/>
                </a:solidFill>
                <a:effectLst/>
                <a:latin typeface="Courier New" panose="02070309020205020404" pitchFamily="49" charset="0"/>
              </a:rPr>
              <a:t>”</a:t>
            </a:r>
            <a:r>
              <a:rPr lang="zh-CN" altLang="en-US" sz="2600" dirty="0">
                <a:solidFill>
                  <a:schemeClr val="bg1"/>
                </a:solidFill>
                <a:effectLst/>
                <a:latin typeface="楷体_GB2312" pitchFamily="49" charset="-122"/>
              </a:rPr>
              <a:t>功能组。</a:t>
            </a:r>
            <a:r>
              <a:rPr lang="zh-CN" altLang="en-US" sz="2600" dirty="0">
                <a:solidFill>
                  <a:srgbClr val="FFFF00"/>
                </a:solidFill>
                <a:effectLst/>
                <a:latin typeface="楷体_GB2312" pitchFamily="49" charset="-122"/>
              </a:rPr>
              <a:t>每一功能组内按功能发生的先后次序排列。</a:t>
            </a:r>
            <a:r>
              <a:rPr lang="zh-CN" altLang="en-US" sz="2600" dirty="0">
                <a:solidFill>
                  <a:schemeClr val="bg1"/>
                </a:solidFill>
                <a:effectLst/>
                <a:latin typeface="楷体_GB2312" pitchFamily="49" charset="-122"/>
              </a:rPr>
              <a:t>然后，</a:t>
            </a:r>
            <a:r>
              <a:rPr kumimoji="1" lang="zh-CN" altLang="en-US" sz="2600" dirty="0">
                <a:solidFill>
                  <a:schemeClr val="bg1"/>
                </a:solidFill>
                <a:effectLst/>
                <a:latin typeface="楷体_GB2312" pitchFamily="49" charset="-122"/>
              </a:rPr>
              <a:t>调整表中的行变量或列变量</a:t>
            </a:r>
            <a:r>
              <a:rPr lang="zh-CN" altLang="en-US" sz="2600" dirty="0">
                <a:solidFill>
                  <a:schemeClr val="bg1"/>
                </a:solidFill>
                <a:effectLst/>
                <a:latin typeface="楷体_GB2312" pitchFamily="49" charset="-122"/>
              </a:rPr>
              <a:t>，使得矩阵中的符号</a:t>
            </a:r>
            <a:r>
              <a:rPr lang="en-US" altLang="zh-CN" sz="2600" dirty="0">
                <a:solidFill>
                  <a:schemeClr val="bg1"/>
                </a:solidFill>
                <a:effectLst/>
                <a:latin typeface="楷体_GB2312" pitchFamily="49" charset="-122"/>
              </a:rPr>
              <a:t>C</a:t>
            </a:r>
            <a:r>
              <a:rPr lang="zh-CN" altLang="en-US" sz="2600" dirty="0">
                <a:solidFill>
                  <a:schemeClr val="bg1"/>
                </a:solidFill>
                <a:effectLst/>
                <a:latin typeface="楷体_GB2312" pitchFamily="49" charset="-122"/>
              </a:rPr>
              <a:t>最靠近对角线。最后，画出功能组对应的方框，并给框起一个名字，每个框就是一个子系统。</a:t>
            </a:r>
            <a:endParaRPr kumimoji="1" lang="zh-CN" altLang="en-US" sz="2600" dirty="0">
              <a:solidFill>
                <a:schemeClr val="bg1"/>
              </a:solidFill>
              <a:effectLst/>
              <a:latin typeface="楷体_GB2312" pitchFamily="49" charset="-122"/>
            </a:endParaRPr>
          </a:p>
        </p:txBody>
      </p:sp>
    </p:spTree>
    <p:extLst>
      <p:ext uri="{BB962C8B-B14F-4D97-AF65-F5344CB8AC3E}">
        <p14:creationId xmlns:p14="http://schemas.microsoft.com/office/powerpoint/2010/main" val="349978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80FF3C-8388-C76D-D633-27A0131A8466}"/>
              </a:ext>
            </a:extLst>
          </p:cNvPr>
          <p:cNvSpPr>
            <a:spLocks noGrp="1"/>
          </p:cNvSpPr>
          <p:nvPr>
            <p:ph type="body" sz="quarter" idx="10"/>
          </p:nvPr>
        </p:nvSpPr>
        <p:spPr>
          <a:xfrm>
            <a:off x="1587196" y="340254"/>
            <a:ext cx="4737209" cy="530225"/>
          </a:xfrm>
        </p:spPr>
        <p:txBody>
          <a:bodyPr/>
          <a:lstStyle/>
          <a:p>
            <a:r>
              <a:rPr lang="en-CA" dirty="0"/>
              <a:t>3.1 </a:t>
            </a:r>
            <a:r>
              <a:rPr lang="zh-CN" altLang="en-US" dirty="0"/>
              <a:t>信息系统规划概述</a:t>
            </a:r>
            <a:endParaRPr lang="en-CA" dirty="0"/>
          </a:p>
          <a:p>
            <a:endParaRPr lang="en-CA" dirty="0"/>
          </a:p>
        </p:txBody>
      </p:sp>
      <p:pic>
        <p:nvPicPr>
          <p:cNvPr id="14" name="Picture 2053">
            <a:extLst>
              <a:ext uri="{FF2B5EF4-FFF2-40B4-BE49-F238E27FC236}">
                <a16:creationId xmlns:a16="http://schemas.microsoft.com/office/drawing/2014/main" id="{7AD8017D-43BC-3020-FEFA-705A72A04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43" y="1111991"/>
            <a:ext cx="11287125" cy="204851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2054">
            <a:extLst>
              <a:ext uri="{FF2B5EF4-FFF2-40B4-BE49-F238E27FC236}">
                <a16:creationId xmlns:a16="http://schemas.microsoft.com/office/drawing/2014/main" id="{A3DD331A-C2C0-B160-0D84-915C8EE3E38F}"/>
              </a:ext>
            </a:extLst>
          </p:cNvPr>
          <p:cNvSpPr txBox="1">
            <a:spLocks noChangeArrowheads="1"/>
          </p:cNvSpPr>
          <p:nvPr/>
        </p:nvSpPr>
        <p:spPr bwMode="auto">
          <a:xfrm>
            <a:off x="376044" y="991341"/>
            <a:ext cx="10997876" cy="20485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lnSpc>
                <a:spcPct val="120000"/>
              </a:lnSpc>
              <a:spcBef>
                <a:spcPct val="50000"/>
              </a:spcBef>
              <a:buClrTx/>
              <a:buFontTx/>
              <a:buNone/>
            </a:pPr>
            <a:r>
              <a:rPr lang="zh-CN" altLang="en-US" sz="2800" dirty="0">
                <a:solidFill>
                  <a:schemeClr val="bg1"/>
                </a:solidFill>
                <a:effectLst/>
              </a:rPr>
              <a:t>    </a:t>
            </a:r>
            <a:r>
              <a:rPr lang="zh-CN" altLang="en-US" sz="2400" dirty="0">
                <a:solidFill>
                  <a:schemeClr val="bg1"/>
                </a:solidFill>
                <a:effectLst/>
              </a:rPr>
              <a:t>1973年，诺兰(</a:t>
            </a:r>
            <a:r>
              <a:rPr lang="en-US" altLang="zh-CN" sz="2400" dirty="0">
                <a:solidFill>
                  <a:schemeClr val="bg1"/>
                </a:solidFill>
                <a:effectLst/>
              </a:rPr>
              <a:t>Nolan)</a:t>
            </a:r>
            <a:r>
              <a:rPr lang="zh-CN" altLang="en-US" sz="2400" dirty="0">
                <a:solidFill>
                  <a:schemeClr val="bg1"/>
                </a:solidFill>
                <a:effectLst/>
              </a:rPr>
              <a:t>提出了信息系统发展的阶段理论，这个理论被称为诺兰模型。1980年，该模型得到了进一步的完善。</a:t>
            </a:r>
          </a:p>
          <a:p>
            <a:pPr>
              <a:lnSpc>
                <a:spcPct val="120000"/>
              </a:lnSpc>
              <a:spcBef>
                <a:spcPct val="40000"/>
              </a:spcBef>
              <a:buClr>
                <a:srgbClr val="8DACD0"/>
              </a:buClr>
              <a:buSzPct val="70000"/>
              <a:buFont typeface="Wingdings" panose="05000000000000000000" pitchFamily="2" charset="2"/>
              <a:buNone/>
            </a:pPr>
            <a:r>
              <a:rPr lang="zh-CN" altLang="en-US" sz="2400" dirty="0">
                <a:solidFill>
                  <a:schemeClr val="bg1"/>
                </a:solidFill>
                <a:effectLst/>
              </a:rPr>
              <a:t>    诺兰模型所表达的是信息系统在个组织机构中投入应用，经过从初级到成熟，逐步成长、逐步扩散和逐步完善的一般性演进规律。</a:t>
            </a:r>
          </a:p>
        </p:txBody>
      </p:sp>
      <p:sp>
        <p:nvSpPr>
          <p:cNvPr id="23" name="Line 2052">
            <a:extLst>
              <a:ext uri="{FF2B5EF4-FFF2-40B4-BE49-F238E27FC236}">
                <a16:creationId xmlns:a16="http://schemas.microsoft.com/office/drawing/2014/main" id="{2D97EE6F-1A41-8A25-4F11-A35FA3A35FD6}"/>
              </a:ext>
            </a:extLst>
          </p:cNvPr>
          <p:cNvSpPr>
            <a:spLocks noChangeShapeType="1"/>
          </p:cNvSpPr>
          <p:nvPr/>
        </p:nvSpPr>
        <p:spPr bwMode="auto">
          <a:xfrm flipV="1">
            <a:off x="2438206" y="3682471"/>
            <a:ext cx="0" cy="2514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24" name="Line 2053">
            <a:extLst>
              <a:ext uri="{FF2B5EF4-FFF2-40B4-BE49-F238E27FC236}">
                <a16:creationId xmlns:a16="http://schemas.microsoft.com/office/drawing/2014/main" id="{8CE4CB7B-78B1-2B5B-C63E-6664A230E62C}"/>
              </a:ext>
            </a:extLst>
          </p:cNvPr>
          <p:cNvSpPr>
            <a:spLocks noChangeShapeType="1"/>
          </p:cNvSpPr>
          <p:nvPr/>
        </p:nvSpPr>
        <p:spPr bwMode="auto">
          <a:xfrm>
            <a:off x="2438206" y="6197071"/>
            <a:ext cx="7000875"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25" name="Text Box 2054">
            <a:extLst>
              <a:ext uri="{FF2B5EF4-FFF2-40B4-BE49-F238E27FC236}">
                <a16:creationId xmlns:a16="http://schemas.microsoft.com/office/drawing/2014/main" id="{3D0EDB0C-72D9-E350-2F36-6961B2E4C00D}"/>
              </a:ext>
            </a:extLst>
          </p:cNvPr>
          <p:cNvSpPr txBox="1">
            <a:spLocks noChangeArrowheads="1"/>
          </p:cNvSpPr>
          <p:nvPr/>
        </p:nvSpPr>
        <p:spPr bwMode="auto">
          <a:xfrm>
            <a:off x="1644456" y="3536421"/>
            <a:ext cx="641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ClrTx/>
              <a:buFontTx/>
              <a:buNone/>
            </a:pPr>
            <a:r>
              <a:rPr kumimoji="1" lang="zh-CN" altLang="en-US" sz="1800" b="0" dirty="0">
                <a:solidFill>
                  <a:srgbClr val="FF0066"/>
                </a:solidFill>
                <a:effectLst/>
                <a:latin typeface="Tahoma" panose="020B0604030504040204" pitchFamily="34" charset="0"/>
                <a:ea typeface="宋体" panose="02010600030101010101" pitchFamily="2" charset="-122"/>
              </a:rPr>
              <a:t>预算</a:t>
            </a:r>
          </a:p>
          <a:p>
            <a:pPr eaLnBrk="1" hangingPunct="1">
              <a:buClrTx/>
              <a:buFontTx/>
              <a:buNone/>
            </a:pPr>
            <a:r>
              <a:rPr kumimoji="1" lang="zh-CN" altLang="en-US" sz="1800" b="0" dirty="0">
                <a:solidFill>
                  <a:srgbClr val="FF0066"/>
                </a:solidFill>
                <a:effectLst/>
                <a:latin typeface="Tahoma" panose="020B0604030504040204" pitchFamily="34" charset="0"/>
                <a:ea typeface="宋体" panose="02010600030101010101" pitchFamily="2" charset="-122"/>
              </a:rPr>
              <a:t>费用</a:t>
            </a:r>
          </a:p>
        </p:txBody>
      </p:sp>
      <p:sp>
        <p:nvSpPr>
          <p:cNvPr id="26" name="Line 2055">
            <a:extLst>
              <a:ext uri="{FF2B5EF4-FFF2-40B4-BE49-F238E27FC236}">
                <a16:creationId xmlns:a16="http://schemas.microsoft.com/office/drawing/2014/main" id="{1C84317A-DE1E-B1B3-980C-D992C0BB8D96}"/>
              </a:ext>
            </a:extLst>
          </p:cNvPr>
          <p:cNvSpPr>
            <a:spLocks noChangeShapeType="1"/>
          </p:cNvSpPr>
          <p:nvPr/>
        </p:nvSpPr>
        <p:spPr bwMode="auto">
          <a:xfrm flipV="1">
            <a:off x="5714806" y="5968471"/>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27" name="Line 2056">
            <a:extLst>
              <a:ext uri="{FF2B5EF4-FFF2-40B4-BE49-F238E27FC236}">
                <a16:creationId xmlns:a16="http://schemas.microsoft.com/office/drawing/2014/main" id="{F84B589D-F9B2-33BC-CFD1-368EC35E6655}"/>
              </a:ext>
            </a:extLst>
          </p:cNvPr>
          <p:cNvSpPr>
            <a:spLocks noChangeShapeType="1"/>
          </p:cNvSpPr>
          <p:nvPr/>
        </p:nvSpPr>
        <p:spPr bwMode="auto">
          <a:xfrm flipV="1">
            <a:off x="3505006" y="5968471"/>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28" name="Line 2057">
            <a:extLst>
              <a:ext uri="{FF2B5EF4-FFF2-40B4-BE49-F238E27FC236}">
                <a16:creationId xmlns:a16="http://schemas.microsoft.com/office/drawing/2014/main" id="{7C2F6599-7437-2E1C-6EFC-403FB2E2A224}"/>
              </a:ext>
            </a:extLst>
          </p:cNvPr>
          <p:cNvSpPr>
            <a:spLocks noChangeShapeType="1"/>
          </p:cNvSpPr>
          <p:nvPr/>
        </p:nvSpPr>
        <p:spPr bwMode="auto">
          <a:xfrm flipV="1">
            <a:off x="4648006" y="5968471"/>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29" name="Line 2058">
            <a:extLst>
              <a:ext uri="{FF2B5EF4-FFF2-40B4-BE49-F238E27FC236}">
                <a16:creationId xmlns:a16="http://schemas.microsoft.com/office/drawing/2014/main" id="{0A69B8C7-D2D2-6124-E745-AB7A7954539C}"/>
              </a:ext>
            </a:extLst>
          </p:cNvPr>
          <p:cNvSpPr>
            <a:spLocks noChangeShapeType="1"/>
          </p:cNvSpPr>
          <p:nvPr/>
        </p:nvSpPr>
        <p:spPr bwMode="auto">
          <a:xfrm flipV="1">
            <a:off x="8991406" y="5968471"/>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30" name="Line 2059">
            <a:extLst>
              <a:ext uri="{FF2B5EF4-FFF2-40B4-BE49-F238E27FC236}">
                <a16:creationId xmlns:a16="http://schemas.microsoft.com/office/drawing/2014/main" id="{93CC24E9-9B3F-A565-9FCB-78CC4B3275F3}"/>
              </a:ext>
            </a:extLst>
          </p:cNvPr>
          <p:cNvSpPr>
            <a:spLocks noChangeShapeType="1"/>
          </p:cNvSpPr>
          <p:nvPr/>
        </p:nvSpPr>
        <p:spPr bwMode="auto">
          <a:xfrm flipV="1">
            <a:off x="6781606" y="5968471"/>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31" name="Line 2060">
            <a:extLst>
              <a:ext uri="{FF2B5EF4-FFF2-40B4-BE49-F238E27FC236}">
                <a16:creationId xmlns:a16="http://schemas.microsoft.com/office/drawing/2014/main" id="{93A794B6-3403-47FB-8B25-B4F3FC227645}"/>
              </a:ext>
            </a:extLst>
          </p:cNvPr>
          <p:cNvSpPr>
            <a:spLocks noChangeShapeType="1"/>
          </p:cNvSpPr>
          <p:nvPr/>
        </p:nvSpPr>
        <p:spPr bwMode="auto">
          <a:xfrm flipV="1">
            <a:off x="7924606" y="5968471"/>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32" name="Text Box 2061">
            <a:extLst>
              <a:ext uri="{FF2B5EF4-FFF2-40B4-BE49-F238E27FC236}">
                <a16:creationId xmlns:a16="http://schemas.microsoft.com/office/drawing/2014/main" id="{A789CF94-3AF0-D701-8A17-8743A69D17D1}"/>
              </a:ext>
            </a:extLst>
          </p:cNvPr>
          <p:cNvSpPr txBox="1">
            <a:spLocks noChangeArrowheads="1"/>
          </p:cNvSpPr>
          <p:nvPr/>
        </p:nvSpPr>
        <p:spPr bwMode="auto">
          <a:xfrm>
            <a:off x="2585844" y="6197071"/>
            <a:ext cx="7667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阶段1</a:t>
            </a:r>
          </a:p>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初装</a:t>
            </a:r>
          </a:p>
        </p:txBody>
      </p:sp>
      <p:sp>
        <p:nvSpPr>
          <p:cNvPr id="33" name="Text Box 2062">
            <a:extLst>
              <a:ext uri="{FF2B5EF4-FFF2-40B4-BE49-F238E27FC236}">
                <a16:creationId xmlns:a16="http://schemas.microsoft.com/office/drawing/2014/main" id="{9FDDB5E8-1C4B-2736-32D9-A68066EFC8E5}"/>
              </a:ext>
            </a:extLst>
          </p:cNvPr>
          <p:cNvSpPr txBox="1">
            <a:spLocks noChangeArrowheads="1"/>
          </p:cNvSpPr>
          <p:nvPr/>
        </p:nvSpPr>
        <p:spPr bwMode="auto">
          <a:xfrm>
            <a:off x="3733606" y="6197071"/>
            <a:ext cx="7667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阶段2</a:t>
            </a:r>
          </a:p>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蔓延</a:t>
            </a:r>
          </a:p>
        </p:txBody>
      </p:sp>
      <p:sp>
        <p:nvSpPr>
          <p:cNvPr id="34" name="Text Box 2063">
            <a:extLst>
              <a:ext uri="{FF2B5EF4-FFF2-40B4-BE49-F238E27FC236}">
                <a16:creationId xmlns:a16="http://schemas.microsoft.com/office/drawing/2014/main" id="{8A719CD3-6D94-2444-9FA4-3930CA65F0AC}"/>
              </a:ext>
            </a:extLst>
          </p:cNvPr>
          <p:cNvSpPr txBox="1">
            <a:spLocks noChangeArrowheads="1"/>
          </p:cNvSpPr>
          <p:nvPr/>
        </p:nvSpPr>
        <p:spPr bwMode="auto">
          <a:xfrm>
            <a:off x="4719444" y="6197071"/>
            <a:ext cx="7667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阶段3</a:t>
            </a:r>
          </a:p>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控制</a:t>
            </a:r>
          </a:p>
        </p:txBody>
      </p:sp>
      <p:sp>
        <p:nvSpPr>
          <p:cNvPr id="35" name="Text Box 2064">
            <a:extLst>
              <a:ext uri="{FF2B5EF4-FFF2-40B4-BE49-F238E27FC236}">
                <a16:creationId xmlns:a16="http://schemas.microsoft.com/office/drawing/2014/main" id="{F04DE341-3303-5A07-0B32-8CB8BCF87DD9}"/>
              </a:ext>
            </a:extLst>
          </p:cNvPr>
          <p:cNvSpPr txBox="1">
            <a:spLocks noChangeArrowheads="1"/>
          </p:cNvSpPr>
          <p:nvPr/>
        </p:nvSpPr>
        <p:spPr bwMode="auto">
          <a:xfrm>
            <a:off x="5867206" y="6197071"/>
            <a:ext cx="7667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阶段4</a:t>
            </a:r>
          </a:p>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集成</a:t>
            </a:r>
          </a:p>
        </p:txBody>
      </p:sp>
      <p:sp>
        <p:nvSpPr>
          <p:cNvPr id="36" name="Text Box 2065">
            <a:extLst>
              <a:ext uri="{FF2B5EF4-FFF2-40B4-BE49-F238E27FC236}">
                <a16:creationId xmlns:a16="http://schemas.microsoft.com/office/drawing/2014/main" id="{2A671736-F841-F939-3E0E-48EFF5C2279A}"/>
              </a:ext>
            </a:extLst>
          </p:cNvPr>
          <p:cNvSpPr txBox="1">
            <a:spLocks noChangeArrowheads="1"/>
          </p:cNvSpPr>
          <p:nvPr/>
        </p:nvSpPr>
        <p:spPr bwMode="auto">
          <a:xfrm>
            <a:off x="6840344" y="6197071"/>
            <a:ext cx="1098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阶段5</a:t>
            </a:r>
          </a:p>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数据管理</a:t>
            </a:r>
          </a:p>
        </p:txBody>
      </p:sp>
      <p:sp>
        <p:nvSpPr>
          <p:cNvPr id="37" name="Text Box 2066">
            <a:extLst>
              <a:ext uri="{FF2B5EF4-FFF2-40B4-BE49-F238E27FC236}">
                <a16:creationId xmlns:a16="http://schemas.microsoft.com/office/drawing/2014/main" id="{5B067C49-F255-6138-8727-33E7B7102B23}"/>
              </a:ext>
            </a:extLst>
          </p:cNvPr>
          <p:cNvSpPr txBox="1">
            <a:spLocks noChangeArrowheads="1"/>
          </p:cNvSpPr>
          <p:nvPr/>
        </p:nvSpPr>
        <p:spPr bwMode="auto">
          <a:xfrm>
            <a:off x="8224644" y="6197071"/>
            <a:ext cx="7667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阶段6</a:t>
            </a:r>
          </a:p>
          <a:p>
            <a:pPr algn="ctr" eaLnBrk="1" hangingPunct="1">
              <a:buClrTx/>
              <a:buFontTx/>
              <a:buNone/>
            </a:pPr>
            <a:r>
              <a:rPr kumimoji="1" lang="zh-CN" altLang="en-US" sz="1800" b="0">
                <a:solidFill>
                  <a:srgbClr val="FF0066"/>
                </a:solidFill>
                <a:effectLst/>
                <a:latin typeface="Tahoma" panose="020B0604030504040204" pitchFamily="34" charset="0"/>
                <a:ea typeface="宋体" panose="02010600030101010101" pitchFamily="2" charset="-122"/>
              </a:rPr>
              <a:t>成熟</a:t>
            </a:r>
          </a:p>
        </p:txBody>
      </p:sp>
      <p:sp>
        <p:nvSpPr>
          <p:cNvPr id="38" name="Freeform 2067">
            <a:extLst>
              <a:ext uri="{FF2B5EF4-FFF2-40B4-BE49-F238E27FC236}">
                <a16:creationId xmlns:a16="http://schemas.microsoft.com/office/drawing/2014/main" id="{E8F9FB23-EDA1-B543-844B-C33503903E19}"/>
              </a:ext>
            </a:extLst>
          </p:cNvPr>
          <p:cNvSpPr>
            <a:spLocks/>
          </p:cNvSpPr>
          <p:nvPr/>
        </p:nvSpPr>
        <p:spPr bwMode="auto">
          <a:xfrm>
            <a:off x="2657281" y="3536421"/>
            <a:ext cx="6096000" cy="2489200"/>
          </a:xfrm>
          <a:custGeom>
            <a:avLst/>
            <a:gdLst>
              <a:gd name="T0" fmla="*/ 0 w 3840"/>
              <a:gd name="T1" fmla="*/ 1568 h 1568"/>
              <a:gd name="T2" fmla="*/ 192 w 3840"/>
              <a:gd name="T3" fmla="*/ 1472 h 1568"/>
              <a:gd name="T4" fmla="*/ 545 w 3840"/>
              <a:gd name="T5" fmla="*/ 1391 h 1568"/>
              <a:gd name="T6" fmla="*/ 1097 w 3840"/>
              <a:gd name="T7" fmla="*/ 999 h 1568"/>
              <a:gd name="T8" fmla="*/ 1584 w 3840"/>
              <a:gd name="T9" fmla="*/ 848 h 1568"/>
              <a:gd name="T10" fmla="*/ 2208 w 3840"/>
              <a:gd name="T11" fmla="*/ 512 h 1568"/>
              <a:gd name="T12" fmla="*/ 2976 w 3840"/>
              <a:gd name="T13" fmla="*/ 224 h 1568"/>
              <a:gd name="T14" fmla="*/ 3600 w 3840"/>
              <a:gd name="T15" fmla="*/ 32 h 1568"/>
              <a:gd name="T16" fmla="*/ 3840 w 3840"/>
              <a:gd name="T17" fmla="*/ 32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568">
                <a:moveTo>
                  <a:pt x="0" y="1568"/>
                </a:moveTo>
                <a:cubicBezTo>
                  <a:pt x="52" y="1532"/>
                  <a:pt x="101" y="1501"/>
                  <a:pt x="192" y="1472"/>
                </a:cubicBezTo>
                <a:cubicBezTo>
                  <a:pt x="283" y="1443"/>
                  <a:pt x="394" y="1470"/>
                  <a:pt x="545" y="1391"/>
                </a:cubicBezTo>
                <a:cubicBezTo>
                  <a:pt x="696" y="1312"/>
                  <a:pt x="924" y="1090"/>
                  <a:pt x="1097" y="999"/>
                </a:cubicBezTo>
                <a:cubicBezTo>
                  <a:pt x="1270" y="908"/>
                  <a:pt x="1399" y="929"/>
                  <a:pt x="1584" y="848"/>
                </a:cubicBezTo>
                <a:cubicBezTo>
                  <a:pt x="1769" y="767"/>
                  <a:pt x="1976" y="616"/>
                  <a:pt x="2208" y="512"/>
                </a:cubicBezTo>
                <a:cubicBezTo>
                  <a:pt x="2440" y="408"/>
                  <a:pt x="2744" y="304"/>
                  <a:pt x="2976" y="224"/>
                </a:cubicBezTo>
                <a:cubicBezTo>
                  <a:pt x="3208" y="144"/>
                  <a:pt x="3456" y="64"/>
                  <a:pt x="3600" y="32"/>
                </a:cubicBezTo>
                <a:cubicBezTo>
                  <a:pt x="3744" y="0"/>
                  <a:pt x="3792" y="16"/>
                  <a:pt x="3840" y="32"/>
                </a:cubicBezTo>
              </a:path>
            </a:pathLst>
          </a:custGeom>
          <a:noFill/>
          <a:ln w="76200" cap="flat" cmpd="sng">
            <a:solidFill>
              <a:srgbClr val="FF0066"/>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grpSp>
        <p:nvGrpSpPr>
          <p:cNvPr id="39" name="Group 2068">
            <a:extLst>
              <a:ext uri="{FF2B5EF4-FFF2-40B4-BE49-F238E27FC236}">
                <a16:creationId xmlns:a16="http://schemas.microsoft.com/office/drawing/2014/main" id="{29198DBF-6F35-C3DE-B743-72F88F4CBD8B}"/>
              </a:ext>
            </a:extLst>
          </p:cNvPr>
          <p:cNvGrpSpPr>
            <a:grpSpLocks/>
          </p:cNvGrpSpPr>
          <p:nvPr/>
        </p:nvGrpSpPr>
        <p:grpSpPr bwMode="auto">
          <a:xfrm>
            <a:off x="3657406" y="3453871"/>
            <a:ext cx="4572000" cy="2286000"/>
            <a:chOff x="1488" y="2160"/>
            <a:chExt cx="2880" cy="1440"/>
          </a:xfrm>
        </p:grpSpPr>
        <p:sp>
          <p:nvSpPr>
            <p:cNvPr id="40" name="Line 2069">
              <a:extLst>
                <a:ext uri="{FF2B5EF4-FFF2-40B4-BE49-F238E27FC236}">
                  <a16:creationId xmlns:a16="http://schemas.microsoft.com/office/drawing/2014/main" id="{66D04748-C2D5-E946-62AB-1CC371EC1C6E}"/>
                </a:ext>
              </a:extLst>
            </p:cNvPr>
            <p:cNvSpPr>
              <a:spLocks noChangeShapeType="1"/>
            </p:cNvSpPr>
            <p:nvPr/>
          </p:nvSpPr>
          <p:spPr bwMode="auto">
            <a:xfrm flipV="1">
              <a:off x="2784" y="2160"/>
              <a:ext cx="0" cy="1440"/>
            </a:xfrm>
            <a:prstGeom prst="line">
              <a:avLst/>
            </a:prstGeom>
            <a:noFill/>
            <a:ln w="952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41" name="Line 2070">
              <a:extLst>
                <a:ext uri="{FF2B5EF4-FFF2-40B4-BE49-F238E27FC236}">
                  <a16:creationId xmlns:a16="http://schemas.microsoft.com/office/drawing/2014/main" id="{E9231EBA-8242-EFF2-2665-A99BEA26C6D9}"/>
                </a:ext>
              </a:extLst>
            </p:cNvPr>
            <p:cNvSpPr>
              <a:spLocks noChangeShapeType="1"/>
            </p:cNvSpPr>
            <p:nvPr/>
          </p:nvSpPr>
          <p:spPr bwMode="auto">
            <a:xfrm flipH="1">
              <a:off x="1488" y="2592"/>
              <a:ext cx="129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42" name="Line 2071">
              <a:extLst>
                <a:ext uri="{FF2B5EF4-FFF2-40B4-BE49-F238E27FC236}">
                  <a16:creationId xmlns:a16="http://schemas.microsoft.com/office/drawing/2014/main" id="{D6AC5433-8927-23D7-1FC6-C9D980DEA73D}"/>
                </a:ext>
              </a:extLst>
            </p:cNvPr>
            <p:cNvSpPr>
              <a:spLocks noChangeShapeType="1"/>
            </p:cNvSpPr>
            <p:nvPr/>
          </p:nvSpPr>
          <p:spPr bwMode="auto">
            <a:xfrm>
              <a:off x="2784" y="3312"/>
              <a:ext cx="158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43" name="Text Box 2072">
              <a:extLst>
                <a:ext uri="{FF2B5EF4-FFF2-40B4-BE49-F238E27FC236}">
                  <a16:creationId xmlns:a16="http://schemas.microsoft.com/office/drawing/2014/main" id="{0DBE4812-37B2-2D7C-9B10-950CCB6BE749}"/>
                </a:ext>
              </a:extLst>
            </p:cNvPr>
            <p:cNvSpPr txBox="1">
              <a:spLocks noChangeArrowheads="1"/>
            </p:cNvSpPr>
            <p:nvPr/>
          </p:nvSpPr>
          <p:spPr bwMode="auto">
            <a:xfrm>
              <a:off x="1680" y="2352"/>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ClrTx/>
                <a:buFontTx/>
                <a:buNone/>
              </a:pPr>
              <a:r>
                <a:rPr kumimoji="1" lang="zh-CN" altLang="en-US" sz="2000" b="0">
                  <a:solidFill>
                    <a:srgbClr val="FF33CC"/>
                  </a:solidFill>
                  <a:effectLst/>
                  <a:latin typeface="Tahoma" panose="020B0604030504040204" pitchFamily="34" charset="0"/>
                </a:rPr>
                <a:t>计算机时代</a:t>
              </a:r>
            </a:p>
          </p:txBody>
        </p:sp>
        <p:sp>
          <p:nvSpPr>
            <p:cNvPr id="44" name="Text Box 2073">
              <a:extLst>
                <a:ext uri="{FF2B5EF4-FFF2-40B4-BE49-F238E27FC236}">
                  <a16:creationId xmlns:a16="http://schemas.microsoft.com/office/drawing/2014/main" id="{C1255662-9563-3B24-6F6F-B1C4D9A48195}"/>
                </a:ext>
              </a:extLst>
            </p:cNvPr>
            <p:cNvSpPr txBox="1">
              <a:spLocks noChangeArrowheads="1"/>
            </p:cNvSpPr>
            <p:nvPr/>
          </p:nvSpPr>
          <p:spPr bwMode="auto">
            <a:xfrm>
              <a:off x="3168" y="3072"/>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ClrTx/>
                <a:buFontTx/>
                <a:buNone/>
              </a:pPr>
              <a:r>
                <a:rPr kumimoji="1" lang="zh-CN" altLang="en-US" sz="2000" b="0">
                  <a:solidFill>
                    <a:srgbClr val="FF33CC"/>
                  </a:solidFill>
                  <a:effectLst/>
                  <a:latin typeface="Tahoma" panose="020B0604030504040204" pitchFamily="34" charset="0"/>
                </a:rPr>
                <a:t>信息时代</a:t>
              </a:r>
            </a:p>
          </p:txBody>
        </p:sp>
      </p:grpSp>
    </p:spTree>
    <p:extLst>
      <p:ext uri="{BB962C8B-B14F-4D97-AF65-F5344CB8AC3E}">
        <p14:creationId xmlns:p14="http://schemas.microsoft.com/office/powerpoint/2010/main" val="1914230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2C0A0A-48C9-1595-9AF4-9839C8321262}"/>
              </a:ext>
            </a:extLst>
          </p:cNvPr>
          <p:cNvSpPr>
            <a:spLocks noGrp="1"/>
          </p:cNvSpPr>
          <p:nvPr>
            <p:ph type="body" sz="quarter" idx="10"/>
          </p:nvPr>
        </p:nvSpPr>
        <p:spPr>
          <a:xfrm>
            <a:off x="1587197" y="340254"/>
            <a:ext cx="6511774" cy="530225"/>
          </a:xfrm>
        </p:spPr>
        <p:txBody>
          <a:bodyPr/>
          <a:lstStyle/>
          <a:p>
            <a:r>
              <a:rPr lang="en-CA" dirty="0"/>
              <a:t>3.3 </a:t>
            </a:r>
            <a:r>
              <a:rPr lang="zh-CN" altLang="en-US" dirty="0"/>
              <a:t>信息系统规划的常用方法</a:t>
            </a:r>
            <a:endParaRPr lang="en-CA" dirty="0"/>
          </a:p>
          <a:p>
            <a:endParaRPr lang="en-CA" dirty="0"/>
          </a:p>
        </p:txBody>
      </p:sp>
      <p:graphicFrame>
        <p:nvGraphicFramePr>
          <p:cNvPr id="6" name="Object 3">
            <a:extLst>
              <a:ext uri="{FF2B5EF4-FFF2-40B4-BE49-F238E27FC236}">
                <a16:creationId xmlns:a16="http://schemas.microsoft.com/office/drawing/2014/main" id="{42E978D9-B2FF-76F0-241E-1B07A2F6E6A5}"/>
              </a:ext>
            </a:extLst>
          </p:cNvPr>
          <p:cNvGraphicFramePr>
            <a:graphicFrameLocks noChangeAspect="1"/>
          </p:cNvGraphicFramePr>
          <p:nvPr>
            <p:extLst>
              <p:ext uri="{D42A27DB-BD31-4B8C-83A1-F6EECF244321}">
                <p14:modId xmlns:p14="http://schemas.microsoft.com/office/powerpoint/2010/main" val="3918494776"/>
              </p:ext>
            </p:extLst>
          </p:nvPr>
        </p:nvGraphicFramePr>
        <p:xfrm>
          <a:off x="2383971" y="1038754"/>
          <a:ext cx="7239000" cy="5943600"/>
        </p:xfrm>
        <a:graphic>
          <a:graphicData uri="http://schemas.openxmlformats.org/presentationml/2006/ole">
            <mc:AlternateContent xmlns:mc="http://schemas.openxmlformats.org/markup-compatibility/2006">
              <mc:Choice xmlns:v="urn:schemas-microsoft-com:vml" Requires="v">
                <p:oleObj spid="_x0000_s28675" name="文档" r:id="rId3" imgW="5417640" imgH="4716360" progId="Word.Document.8">
                  <p:embed/>
                </p:oleObj>
              </mc:Choice>
              <mc:Fallback>
                <p:oleObj name="文档" r:id="rId3" imgW="5417640" imgH="4716360" progId="Word.Document.8">
                  <p:embed/>
                  <p:pic>
                    <p:nvPicPr>
                      <p:cNvPr id="1102851" name="Object 3">
                        <a:extLst>
                          <a:ext uri="{FF2B5EF4-FFF2-40B4-BE49-F238E27FC236}">
                            <a16:creationId xmlns:a16="http://schemas.microsoft.com/office/drawing/2014/main" id="{6526599F-DE3B-E88C-77A7-C86BCF672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3971" y="1038754"/>
                        <a:ext cx="72390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82031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3AFFB-5DC3-302B-D2DC-2D76D6758618}"/>
              </a:ext>
            </a:extLst>
          </p:cNvPr>
          <p:cNvSpPr>
            <a:spLocks noGrp="1"/>
          </p:cNvSpPr>
          <p:nvPr>
            <p:ph type="body" sz="quarter" idx="10"/>
          </p:nvPr>
        </p:nvSpPr>
        <p:spPr>
          <a:xfrm>
            <a:off x="1587196" y="340254"/>
            <a:ext cx="6222525" cy="530225"/>
          </a:xfrm>
        </p:spPr>
        <p:txBody>
          <a:bodyPr/>
          <a:lstStyle/>
          <a:p>
            <a:r>
              <a:rPr lang="en-CA" dirty="0"/>
              <a:t>3.3 </a:t>
            </a:r>
            <a:r>
              <a:rPr lang="zh-CN" altLang="en-US" dirty="0"/>
              <a:t>信息系统规划的常用方法</a:t>
            </a:r>
            <a:endParaRPr lang="en-CA" dirty="0"/>
          </a:p>
          <a:p>
            <a:endParaRPr lang="en-CA" dirty="0"/>
          </a:p>
        </p:txBody>
      </p:sp>
      <p:graphicFrame>
        <p:nvGraphicFramePr>
          <p:cNvPr id="4" name="Object 2">
            <a:extLst>
              <a:ext uri="{FF2B5EF4-FFF2-40B4-BE49-F238E27FC236}">
                <a16:creationId xmlns:a16="http://schemas.microsoft.com/office/drawing/2014/main" id="{74CCBEFD-AB5F-985D-7B7B-9A74BEA7BB70}"/>
              </a:ext>
            </a:extLst>
          </p:cNvPr>
          <p:cNvGraphicFramePr>
            <a:graphicFrameLocks noChangeAspect="1"/>
          </p:cNvGraphicFramePr>
          <p:nvPr>
            <p:extLst>
              <p:ext uri="{D42A27DB-BD31-4B8C-83A1-F6EECF244321}">
                <p14:modId xmlns:p14="http://schemas.microsoft.com/office/powerpoint/2010/main" val="512569136"/>
              </p:ext>
            </p:extLst>
          </p:nvPr>
        </p:nvGraphicFramePr>
        <p:xfrm>
          <a:off x="2171700" y="1087966"/>
          <a:ext cx="7848600" cy="6477000"/>
        </p:xfrm>
        <a:graphic>
          <a:graphicData uri="http://schemas.openxmlformats.org/presentationml/2006/ole">
            <mc:AlternateContent xmlns:mc="http://schemas.openxmlformats.org/markup-compatibility/2006">
              <mc:Choice xmlns:v="urn:schemas-microsoft-com:vml" Requires="v">
                <p:oleObj spid="_x0000_s29699" name="Document" r:id="rId3" imgW="5428800" imgH="5108400" progId="Word.Document.8">
                  <p:embed/>
                </p:oleObj>
              </mc:Choice>
              <mc:Fallback>
                <p:oleObj name="Document" r:id="rId3" imgW="5428800" imgH="5108400" progId="Word.Document.8">
                  <p:embed/>
                  <p:pic>
                    <p:nvPicPr>
                      <p:cNvPr id="878594" name="Object 2">
                        <a:extLst>
                          <a:ext uri="{FF2B5EF4-FFF2-40B4-BE49-F238E27FC236}">
                            <a16:creationId xmlns:a16="http://schemas.microsoft.com/office/drawing/2014/main" id="{C6A172A5-5138-0D14-7022-C76B09555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0" y="1087966"/>
                        <a:ext cx="78486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52298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A4FFF9-D434-E937-1DC7-F314032AC925}"/>
              </a:ext>
            </a:extLst>
          </p:cNvPr>
          <p:cNvSpPr>
            <a:spLocks noGrp="1"/>
          </p:cNvSpPr>
          <p:nvPr>
            <p:ph type="body" sz="quarter" idx="10"/>
          </p:nvPr>
        </p:nvSpPr>
        <p:spPr>
          <a:xfrm>
            <a:off x="1587197" y="340254"/>
            <a:ext cx="6166542" cy="530225"/>
          </a:xfrm>
        </p:spPr>
        <p:txBody>
          <a:bodyPr/>
          <a:lstStyle/>
          <a:p>
            <a:r>
              <a:rPr lang="en-CA" dirty="0"/>
              <a:t>3.3 </a:t>
            </a:r>
            <a:r>
              <a:rPr lang="zh-CN" altLang="en-US" dirty="0"/>
              <a:t>信息系统规划的常用方法</a:t>
            </a:r>
            <a:endParaRPr lang="en-CA" dirty="0"/>
          </a:p>
          <a:p>
            <a:endParaRPr lang="en-CA" dirty="0"/>
          </a:p>
        </p:txBody>
      </p:sp>
      <p:graphicFrame>
        <p:nvGraphicFramePr>
          <p:cNvPr id="4" name="Rectangle 2">
            <a:extLst>
              <a:ext uri="{FF2B5EF4-FFF2-40B4-BE49-F238E27FC236}">
                <a16:creationId xmlns:a16="http://schemas.microsoft.com/office/drawing/2014/main" id="{37FF27EF-9E50-3D8C-D6E3-02F3C14CCE13}"/>
              </a:ext>
            </a:extLst>
          </p:cNvPr>
          <p:cNvGraphicFramePr>
            <a:graphicFrameLocks/>
          </p:cNvGraphicFramePr>
          <p:nvPr>
            <p:extLst>
              <p:ext uri="{D42A27DB-BD31-4B8C-83A1-F6EECF244321}">
                <p14:modId xmlns:p14="http://schemas.microsoft.com/office/powerpoint/2010/main" val="4238711359"/>
              </p:ext>
            </p:extLst>
          </p:nvPr>
        </p:nvGraphicFramePr>
        <p:xfrm>
          <a:off x="2984241" y="2175588"/>
          <a:ext cx="6096000" cy="3048000"/>
        </p:xfrm>
        <a:graphic>
          <a:graphicData uri="http://schemas.openxmlformats.org/presentationml/2006/ole">
            <mc:AlternateContent xmlns:mc="http://schemas.openxmlformats.org/markup-compatibility/2006">
              <mc:Choice xmlns:v="urn:schemas-microsoft-com:vml" Requires="v">
                <p:oleObj spid="_x0000_s30724" name="剪辑" r:id="rId3" imgW="0" imgH="0" progId="MS_ClipArt_Gallery.2">
                  <p:embed/>
                </p:oleObj>
              </mc:Choice>
              <mc:Fallback>
                <p:oleObj name="剪辑" r:id="rId3" imgW="0" imgH="0" progId="MS_ClipArt_Gallery.2">
                  <p:embed/>
                  <p:pic>
                    <p:nvPicPr>
                      <p:cNvPr id="879618" name="Rectangle 2">
                        <a:extLst>
                          <a:ext uri="{FF2B5EF4-FFF2-40B4-BE49-F238E27FC236}">
                            <a16:creationId xmlns:a16="http://schemas.microsoft.com/office/drawing/2014/main" id="{AC8BB202-4C99-3CED-1F9A-4335FAC926E8}"/>
                          </a:ext>
                        </a:extLst>
                      </p:cNvPr>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984241" y="2175588"/>
                        <a:ext cx="6096000"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3">
            <a:extLst>
              <a:ext uri="{FF2B5EF4-FFF2-40B4-BE49-F238E27FC236}">
                <a16:creationId xmlns:a16="http://schemas.microsoft.com/office/drawing/2014/main" id="{5080B9E1-F503-6BAE-B088-6889E916FA27}"/>
              </a:ext>
            </a:extLst>
          </p:cNvPr>
          <p:cNvSpPr txBox="1">
            <a:spLocks noChangeArrowheads="1"/>
          </p:cNvSpPr>
          <p:nvPr/>
        </p:nvSpPr>
        <p:spPr bwMode="auto">
          <a:xfrm>
            <a:off x="5654416" y="940513"/>
            <a:ext cx="1619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571500">
              <a:defRPr>
                <a:solidFill>
                  <a:schemeClr val="tx1"/>
                </a:solidFill>
                <a:latin typeface="Arial" panose="020B0604020202020204" pitchFamily="34" charset="0"/>
              </a:defRPr>
            </a:lvl2pPr>
            <a:lvl3pPr marL="1143000">
              <a:defRPr>
                <a:solidFill>
                  <a:schemeClr val="tx1"/>
                </a:solidFill>
                <a:latin typeface="Arial" panose="020B0604020202020204" pitchFamily="34" charset="0"/>
              </a:defRPr>
            </a:lvl3pPr>
            <a:lvl4pPr marL="1714500">
              <a:defRPr>
                <a:solidFill>
                  <a:schemeClr val="tx1"/>
                </a:solidFill>
                <a:latin typeface="Arial" panose="020B0604020202020204" pitchFamily="34" charset="0"/>
              </a:defRPr>
            </a:lvl4pPr>
            <a:lvl5pPr marL="2286000">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1" hangingPunct="1">
              <a:buClrTx/>
              <a:buFontTx/>
              <a:buNone/>
            </a:pPr>
            <a:r>
              <a:rPr kumimoji="1" lang="zh-CN" altLang="en-US" sz="2000">
                <a:solidFill>
                  <a:srgbClr val="FF0000"/>
                </a:solidFill>
                <a:effectLst/>
                <a:ea typeface="宋体" panose="02010600030101010101" pitchFamily="2" charset="-122"/>
              </a:rPr>
              <a:t>数  据  联  系</a:t>
            </a:r>
          </a:p>
        </p:txBody>
      </p:sp>
      <p:graphicFrame>
        <p:nvGraphicFramePr>
          <p:cNvPr id="8" name="Object 4">
            <a:extLst>
              <a:ext uri="{FF2B5EF4-FFF2-40B4-BE49-F238E27FC236}">
                <a16:creationId xmlns:a16="http://schemas.microsoft.com/office/drawing/2014/main" id="{38CBFFE2-84D2-389E-E532-AC4252872EEA}"/>
              </a:ext>
            </a:extLst>
          </p:cNvPr>
          <p:cNvGraphicFramePr>
            <a:graphicFrameLocks noChangeAspect="1"/>
          </p:cNvGraphicFramePr>
          <p:nvPr>
            <p:extLst>
              <p:ext uri="{D42A27DB-BD31-4B8C-83A1-F6EECF244321}">
                <p14:modId xmlns:p14="http://schemas.microsoft.com/office/powerpoint/2010/main" val="2450182457"/>
              </p:ext>
            </p:extLst>
          </p:nvPr>
        </p:nvGraphicFramePr>
        <p:xfrm>
          <a:off x="2471479" y="1108788"/>
          <a:ext cx="7599362" cy="6477000"/>
        </p:xfrm>
        <a:graphic>
          <a:graphicData uri="http://schemas.openxmlformats.org/presentationml/2006/ole">
            <mc:AlternateContent xmlns:mc="http://schemas.openxmlformats.org/markup-compatibility/2006">
              <mc:Choice xmlns:v="urn:schemas-microsoft-com:vml" Requires="v">
                <p:oleObj spid="_x0000_s30725" name="文档" r:id="rId4" imgW="5428800" imgH="5456520" progId="Word.Document.8">
                  <p:embed/>
                </p:oleObj>
              </mc:Choice>
              <mc:Fallback>
                <p:oleObj name="文档" r:id="rId4" imgW="5428800" imgH="5456520" progId="Word.Document.8">
                  <p:embed/>
                  <p:pic>
                    <p:nvPicPr>
                      <p:cNvPr id="879620" name="Object 4">
                        <a:extLst>
                          <a:ext uri="{FF2B5EF4-FFF2-40B4-BE49-F238E27FC236}">
                            <a16:creationId xmlns:a16="http://schemas.microsoft.com/office/drawing/2014/main" id="{A189B6BC-8FA2-7889-5225-388C919599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1479" y="1108788"/>
                        <a:ext cx="7599362"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74582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830BEF-606C-8156-C6F5-19D38BB7F917}"/>
              </a:ext>
            </a:extLst>
          </p:cNvPr>
          <p:cNvSpPr>
            <a:spLocks noGrp="1"/>
          </p:cNvSpPr>
          <p:nvPr>
            <p:ph type="body" sz="quarter" idx="10"/>
          </p:nvPr>
        </p:nvSpPr>
        <p:spPr>
          <a:xfrm>
            <a:off x="1587196" y="340254"/>
            <a:ext cx="6269179" cy="530225"/>
          </a:xfrm>
        </p:spPr>
        <p:txBody>
          <a:bodyPr/>
          <a:lstStyle/>
          <a:p>
            <a:r>
              <a:rPr lang="en-CA" dirty="0"/>
              <a:t>3.3 </a:t>
            </a:r>
            <a:r>
              <a:rPr lang="zh-CN" altLang="en-US" dirty="0"/>
              <a:t>信息系统规划的常用方法</a:t>
            </a:r>
            <a:endParaRPr lang="en-CA" dirty="0"/>
          </a:p>
          <a:p>
            <a:endParaRPr lang="en-CA" dirty="0"/>
          </a:p>
        </p:txBody>
      </p:sp>
      <p:pic>
        <p:nvPicPr>
          <p:cNvPr id="4" name="Picture 2">
            <a:extLst>
              <a:ext uri="{FF2B5EF4-FFF2-40B4-BE49-F238E27FC236}">
                <a16:creationId xmlns:a16="http://schemas.microsoft.com/office/drawing/2014/main" id="{7AF0DE0F-FCC9-4B6B-98A6-F927E9D47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6250"/>
            <a:ext cx="12192000" cy="264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4">
            <a:extLst>
              <a:ext uri="{FF2B5EF4-FFF2-40B4-BE49-F238E27FC236}">
                <a16:creationId xmlns:a16="http://schemas.microsoft.com/office/drawing/2014/main" id="{552CCCE5-4CB3-16F7-CAB9-DF844872DDE6}"/>
              </a:ext>
            </a:extLst>
          </p:cNvPr>
          <p:cNvGraphicFramePr>
            <a:graphicFrameLocks noChangeAspect="1"/>
          </p:cNvGraphicFramePr>
          <p:nvPr>
            <p:extLst>
              <p:ext uri="{D42A27DB-BD31-4B8C-83A1-F6EECF244321}">
                <p14:modId xmlns:p14="http://schemas.microsoft.com/office/powerpoint/2010/main" val="3039824586"/>
              </p:ext>
            </p:extLst>
          </p:nvPr>
        </p:nvGraphicFramePr>
        <p:xfrm>
          <a:off x="28575" y="1130463"/>
          <a:ext cx="4914900" cy="561975"/>
        </p:xfrm>
        <a:graphic>
          <a:graphicData uri="http://schemas.openxmlformats.org/presentationml/2006/ole">
            <mc:AlternateContent xmlns:mc="http://schemas.openxmlformats.org/markup-compatibility/2006">
              <mc:Choice xmlns:v="urn:schemas-microsoft-com:vml" Requires="v">
                <p:oleObj spid="_x0000_s31747" name="位图图像" r:id="rId4" imgW="4076190" imgH="561905" progId="Paint.Picture">
                  <p:embed/>
                </p:oleObj>
              </mc:Choice>
              <mc:Fallback>
                <p:oleObj name="位图图像" r:id="rId4" imgW="4076190" imgH="561905" progId="Paint.Picture">
                  <p:embed/>
                  <p:pic>
                    <p:nvPicPr>
                      <p:cNvPr id="1083396" name="Object 4">
                        <a:extLst>
                          <a:ext uri="{FF2B5EF4-FFF2-40B4-BE49-F238E27FC236}">
                            <a16:creationId xmlns:a16="http://schemas.microsoft.com/office/drawing/2014/main" id="{4474DABD-95E1-3950-A252-C9117BA0A7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 y="1130463"/>
                        <a:ext cx="491490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8" name="Text Box 5">
            <a:extLst>
              <a:ext uri="{FF2B5EF4-FFF2-40B4-BE49-F238E27FC236}">
                <a16:creationId xmlns:a16="http://schemas.microsoft.com/office/drawing/2014/main" id="{FCD19FC1-B44D-B16B-B7A9-DA85E85384C2}"/>
              </a:ext>
            </a:extLst>
          </p:cNvPr>
          <p:cNvSpPr txBox="1">
            <a:spLocks noChangeArrowheads="1"/>
          </p:cNvSpPr>
          <p:nvPr/>
        </p:nvSpPr>
        <p:spPr bwMode="auto">
          <a:xfrm>
            <a:off x="0" y="1097125"/>
            <a:ext cx="5029200" cy="5084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nSpc>
                <a:spcPct val="110000"/>
              </a:lnSpc>
              <a:spcBef>
                <a:spcPct val="50000"/>
              </a:spcBef>
              <a:buClrTx/>
              <a:buFontTx/>
              <a:buNone/>
            </a:pPr>
            <a:r>
              <a:rPr kumimoji="1" lang="zh-CN" altLang="en-US" sz="2800" dirty="0">
                <a:solidFill>
                  <a:schemeClr val="bg1"/>
                </a:solidFill>
                <a:effectLst/>
                <a:latin typeface="宋体" panose="02010600030101010101" pitchFamily="2" charset="-122"/>
                <a:ea typeface="宋体" panose="02010600030101010101" pitchFamily="2" charset="-122"/>
              </a:rPr>
              <a:t>关键成功因素法（</a:t>
            </a:r>
            <a:r>
              <a:rPr kumimoji="1" lang="en-US" altLang="zh-CN" sz="2800" dirty="0">
                <a:solidFill>
                  <a:schemeClr val="bg1"/>
                </a:solidFill>
                <a:effectLst/>
                <a:latin typeface="宋体" panose="02010600030101010101" pitchFamily="2" charset="-122"/>
                <a:ea typeface="宋体" panose="02010600030101010101" pitchFamily="2" charset="-122"/>
              </a:rPr>
              <a:t>CSF）</a:t>
            </a:r>
          </a:p>
        </p:txBody>
      </p:sp>
      <p:sp>
        <p:nvSpPr>
          <p:cNvPr id="10" name="Text Box 6">
            <a:extLst>
              <a:ext uri="{FF2B5EF4-FFF2-40B4-BE49-F238E27FC236}">
                <a16:creationId xmlns:a16="http://schemas.microsoft.com/office/drawing/2014/main" id="{6837AA9D-22C8-F2EF-6919-A7A42D9BC91A}"/>
              </a:ext>
            </a:extLst>
          </p:cNvPr>
          <p:cNvSpPr txBox="1">
            <a:spLocks noChangeArrowheads="1"/>
          </p:cNvSpPr>
          <p:nvPr/>
        </p:nvSpPr>
        <p:spPr bwMode="auto">
          <a:xfrm>
            <a:off x="85725" y="1724188"/>
            <a:ext cx="11922773" cy="263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Tx/>
              <a:buFontTx/>
              <a:buNone/>
            </a:pPr>
            <a:r>
              <a:rPr lang="zh-CN" altLang="en-US" sz="2800" dirty="0">
                <a:solidFill>
                  <a:srgbClr val="FFFF00"/>
                </a:solidFill>
                <a:effectLst/>
              </a:rPr>
              <a:t>   1970年，哈佛大学教授</a:t>
            </a:r>
            <a:r>
              <a:rPr lang="en-US" altLang="zh-CN" sz="2800" dirty="0">
                <a:solidFill>
                  <a:srgbClr val="FFFF00"/>
                </a:solidFill>
                <a:effectLst/>
              </a:rPr>
              <a:t>William Zani</a:t>
            </a:r>
            <a:r>
              <a:rPr lang="zh-CN" altLang="en-US" sz="2800" dirty="0">
                <a:solidFill>
                  <a:srgbClr val="FFFF00"/>
                </a:solidFill>
                <a:effectLst/>
              </a:rPr>
              <a:t>在</a:t>
            </a:r>
            <a:r>
              <a:rPr lang="en-US" altLang="zh-CN" sz="2800" dirty="0">
                <a:solidFill>
                  <a:srgbClr val="FFFF00"/>
                </a:solidFill>
                <a:effectLst/>
              </a:rPr>
              <a:t>MIS</a:t>
            </a:r>
            <a:r>
              <a:rPr lang="zh-CN" altLang="en-US" sz="2800" dirty="0">
                <a:solidFill>
                  <a:srgbClr val="FFFF00"/>
                </a:solidFill>
                <a:effectLst/>
              </a:rPr>
              <a:t>模型中使用了关键成功变量，这些变量是决定</a:t>
            </a:r>
            <a:r>
              <a:rPr lang="en-US" altLang="zh-CN" sz="2800" dirty="0">
                <a:solidFill>
                  <a:srgbClr val="FFFF00"/>
                </a:solidFill>
                <a:effectLst/>
              </a:rPr>
              <a:t>MIS</a:t>
            </a:r>
            <a:r>
              <a:rPr lang="zh-CN" altLang="en-US" sz="2800" dirty="0">
                <a:solidFill>
                  <a:srgbClr val="FFFF00"/>
                </a:solidFill>
                <a:effectLst/>
              </a:rPr>
              <a:t>成败的因素。</a:t>
            </a:r>
          </a:p>
          <a:p>
            <a:pPr>
              <a:lnSpc>
                <a:spcPct val="120000"/>
              </a:lnSpc>
              <a:buClrTx/>
              <a:buFontTx/>
              <a:buNone/>
            </a:pPr>
            <a:r>
              <a:rPr lang="zh-CN" altLang="en-US" sz="2800" dirty="0">
                <a:solidFill>
                  <a:srgbClr val="FFFF00"/>
                </a:solidFill>
                <a:effectLst/>
              </a:rPr>
              <a:t>    经过10年发展，</a:t>
            </a:r>
            <a:r>
              <a:rPr lang="en-US" altLang="zh-CN" sz="2800" dirty="0">
                <a:solidFill>
                  <a:srgbClr val="FFFF00"/>
                </a:solidFill>
                <a:effectLst/>
              </a:rPr>
              <a:t>MIT</a:t>
            </a:r>
            <a:r>
              <a:rPr lang="zh-CN" altLang="en-US" sz="2800" dirty="0">
                <a:solidFill>
                  <a:srgbClr val="FFFF00"/>
                </a:solidFill>
                <a:effectLst/>
              </a:rPr>
              <a:t>教授</a:t>
            </a:r>
            <a:r>
              <a:rPr lang="en-US" altLang="zh-CN" sz="2800" dirty="0">
                <a:solidFill>
                  <a:srgbClr val="FFFF00"/>
                </a:solidFill>
                <a:effectLst/>
              </a:rPr>
              <a:t>John </a:t>
            </a:r>
            <a:r>
              <a:rPr lang="en-US" altLang="zh-CN" sz="2800" dirty="0" err="1">
                <a:solidFill>
                  <a:srgbClr val="FFFF00"/>
                </a:solidFill>
                <a:effectLst/>
              </a:rPr>
              <a:t>Rockart</a:t>
            </a:r>
            <a:r>
              <a:rPr lang="zh-CN" altLang="en-US" sz="2800" dirty="0">
                <a:solidFill>
                  <a:srgbClr val="FFFF00"/>
                </a:solidFill>
                <a:effectLst/>
              </a:rPr>
              <a:t>把</a:t>
            </a:r>
            <a:r>
              <a:rPr lang="en-US" altLang="zh-CN" sz="2800" dirty="0">
                <a:solidFill>
                  <a:srgbClr val="FFFF00"/>
                </a:solidFill>
                <a:effectLst/>
              </a:rPr>
              <a:t>CSF</a:t>
            </a:r>
            <a:r>
              <a:rPr lang="zh-CN" altLang="en-US" sz="2800" dirty="0">
                <a:solidFill>
                  <a:srgbClr val="FFFF00"/>
                </a:solidFill>
                <a:effectLst/>
              </a:rPr>
              <a:t>提高为</a:t>
            </a:r>
            <a:r>
              <a:rPr lang="en-US" altLang="zh-CN" sz="2800" dirty="0">
                <a:solidFill>
                  <a:srgbClr val="FFFF00"/>
                </a:solidFill>
                <a:effectLst/>
              </a:rPr>
              <a:t>MIS</a:t>
            </a:r>
            <a:r>
              <a:rPr lang="zh-CN" altLang="en-US" sz="2800" dirty="0">
                <a:solidFill>
                  <a:srgbClr val="FFFF00"/>
                </a:solidFill>
                <a:effectLst/>
              </a:rPr>
              <a:t>的战略规划方法。</a:t>
            </a:r>
            <a:r>
              <a:rPr lang="en-US" altLang="zh-CN" sz="2800" dirty="0">
                <a:solidFill>
                  <a:srgbClr val="FFFF00"/>
                </a:solidFill>
                <a:effectLst/>
              </a:rPr>
              <a:t>CSF</a:t>
            </a:r>
            <a:r>
              <a:rPr lang="zh-CN" altLang="en-US" sz="2800" dirty="0">
                <a:solidFill>
                  <a:srgbClr val="FFFF00"/>
                </a:solidFill>
                <a:effectLst/>
              </a:rPr>
              <a:t>方法通过分析找出使得企业成功的关键因素，然后再围绕这些关键因素来确定系统的需求，并进行规划。</a:t>
            </a:r>
          </a:p>
        </p:txBody>
      </p:sp>
    </p:spTree>
    <p:extLst>
      <p:ext uri="{BB962C8B-B14F-4D97-AF65-F5344CB8AC3E}">
        <p14:creationId xmlns:p14="http://schemas.microsoft.com/office/powerpoint/2010/main" val="893885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862F1A-1CCD-DCEA-7B5D-4F2640D50574}"/>
              </a:ext>
            </a:extLst>
          </p:cNvPr>
          <p:cNvSpPr>
            <a:spLocks noGrp="1"/>
          </p:cNvSpPr>
          <p:nvPr>
            <p:ph type="body" sz="quarter" idx="10"/>
          </p:nvPr>
        </p:nvSpPr>
        <p:spPr>
          <a:xfrm>
            <a:off x="1587196" y="340254"/>
            <a:ext cx="5905285" cy="530225"/>
          </a:xfrm>
        </p:spPr>
        <p:txBody>
          <a:bodyPr/>
          <a:lstStyle/>
          <a:p>
            <a:r>
              <a:rPr lang="en-CA" dirty="0"/>
              <a:t>3.3 </a:t>
            </a:r>
            <a:r>
              <a:rPr lang="zh-CN" altLang="en-US" dirty="0"/>
              <a:t>信息系统规划的常用方法</a:t>
            </a:r>
            <a:endParaRPr lang="en-CA" dirty="0"/>
          </a:p>
          <a:p>
            <a:endParaRPr lang="en-CA" dirty="0"/>
          </a:p>
        </p:txBody>
      </p:sp>
      <p:pic>
        <p:nvPicPr>
          <p:cNvPr id="4" name="Picture 1026">
            <a:extLst>
              <a:ext uri="{FF2B5EF4-FFF2-40B4-BE49-F238E27FC236}">
                <a16:creationId xmlns:a16="http://schemas.microsoft.com/office/drawing/2014/main" id="{8878B03F-4BC9-49E9-7424-367404E11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8927"/>
            <a:ext cx="121920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1028">
            <a:extLst>
              <a:ext uri="{FF2B5EF4-FFF2-40B4-BE49-F238E27FC236}">
                <a16:creationId xmlns:a16="http://schemas.microsoft.com/office/drawing/2014/main" id="{94010C5A-E5D2-A78F-0940-73B8B1766DAE}"/>
              </a:ext>
            </a:extLst>
          </p:cNvPr>
          <p:cNvGraphicFramePr>
            <a:graphicFrameLocks noChangeAspect="1"/>
          </p:cNvGraphicFramePr>
          <p:nvPr>
            <p:extLst>
              <p:ext uri="{D42A27DB-BD31-4B8C-83A1-F6EECF244321}">
                <p14:modId xmlns:p14="http://schemas.microsoft.com/office/powerpoint/2010/main" val="1196035857"/>
              </p:ext>
            </p:extLst>
          </p:nvPr>
        </p:nvGraphicFramePr>
        <p:xfrm>
          <a:off x="28575" y="1093140"/>
          <a:ext cx="4914900" cy="561975"/>
        </p:xfrm>
        <a:graphic>
          <a:graphicData uri="http://schemas.openxmlformats.org/presentationml/2006/ole">
            <mc:AlternateContent xmlns:mc="http://schemas.openxmlformats.org/markup-compatibility/2006">
              <mc:Choice xmlns:v="urn:schemas-microsoft-com:vml" Requires="v">
                <p:oleObj spid="_x0000_s32771" name="位图图像" r:id="rId4" imgW="4076190" imgH="561905" progId="Paint.Picture">
                  <p:embed/>
                </p:oleObj>
              </mc:Choice>
              <mc:Fallback>
                <p:oleObj name="位图图像" r:id="rId4" imgW="4076190" imgH="561905" progId="Paint.Picture">
                  <p:embed/>
                  <p:pic>
                    <p:nvPicPr>
                      <p:cNvPr id="1084420" name="Object 1028">
                        <a:extLst>
                          <a:ext uri="{FF2B5EF4-FFF2-40B4-BE49-F238E27FC236}">
                            <a16:creationId xmlns:a16="http://schemas.microsoft.com/office/drawing/2014/main" id="{54D719B6-F27C-8DFF-8938-FAFD733B8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 y="1093140"/>
                        <a:ext cx="4914900" cy="561975"/>
                      </a:xfrm>
                      <a:prstGeom prst="rect">
                        <a:avLst/>
                      </a:prstGeom>
                      <a:noFill/>
                      <a:ln>
                        <a:noFill/>
                      </a:ln>
                      <a:effectLst/>
                    </p:spPr>
                  </p:pic>
                </p:oleObj>
              </mc:Fallback>
            </mc:AlternateContent>
          </a:graphicData>
        </a:graphic>
      </p:graphicFrame>
      <p:sp>
        <p:nvSpPr>
          <p:cNvPr id="8" name="Text Box 1029">
            <a:extLst>
              <a:ext uri="{FF2B5EF4-FFF2-40B4-BE49-F238E27FC236}">
                <a16:creationId xmlns:a16="http://schemas.microsoft.com/office/drawing/2014/main" id="{1E88480F-23DC-6F82-3199-FDA74EA65601}"/>
              </a:ext>
            </a:extLst>
          </p:cNvPr>
          <p:cNvSpPr txBox="1">
            <a:spLocks noChangeArrowheads="1"/>
          </p:cNvSpPr>
          <p:nvPr/>
        </p:nvSpPr>
        <p:spPr bwMode="auto">
          <a:xfrm>
            <a:off x="0" y="1059802"/>
            <a:ext cx="5029200" cy="5084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nSpc>
                <a:spcPct val="110000"/>
              </a:lnSpc>
              <a:spcBef>
                <a:spcPct val="50000"/>
              </a:spcBef>
              <a:buClrTx/>
              <a:buFontTx/>
              <a:buNone/>
            </a:pPr>
            <a:r>
              <a:rPr kumimoji="1" lang="zh-CN" altLang="en-US" sz="2800" dirty="0">
                <a:solidFill>
                  <a:schemeClr val="bg1"/>
                </a:solidFill>
                <a:effectLst/>
                <a:latin typeface="宋体" panose="02010600030101010101" pitchFamily="2" charset="-122"/>
                <a:ea typeface="宋体" panose="02010600030101010101" pitchFamily="2" charset="-122"/>
              </a:rPr>
              <a:t>关键成功因素法（</a:t>
            </a:r>
            <a:r>
              <a:rPr kumimoji="1" lang="en-US" altLang="zh-CN" sz="2800" dirty="0">
                <a:solidFill>
                  <a:schemeClr val="bg1"/>
                </a:solidFill>
                <a:effectLst/>
                <a:latin typeface="宋体" panose="02010600030101010101" pitchFamily="2" charset="-122"/>
                <a:ea typeface="宋体" panose="02010600030101010101" pitchFamily="2" charset="-122"/>
              </a:rPr>
              <a:t>CSF）</a:t>
            </a:r>
          </a:p>
        </p:txBody>
      </p:sp>
      <p:sp>
        <p:nvSpPr>
          <p:cNvPr id="10" name="Rectangle 1032">
            <a:extLst>
              <a:ext uri="{FF2B5EF4-FFF2-40B4-BE49-F238E27FC236}">
                <a16:creationId xmlns:a16="http://schemas.microsoft.com/office/drawing/2014/main" id="{C7E6E122-557D-E4E6-B468-7079EF6E105D}"/>
              </a:ext>
            </a:extLst>
          </p:cNvPr>
          <p:cNvSpPr>
            <a:spLocks noChangeArrowheads="1"/>
          </p:cNvSpPr>
          <p:nvPr/>
        </p:nvSpPr>
        <p:spPr bwMode="auto">
          <a:xfrm>
            <a:off x="504825" y="1917052"/>
            <a:ext cx="4095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Clr>
                <a:schemeClr val="tx2"/>
              </a:buClr>
              <a:buFont typeface="Wingdings" panose="05000000000000000000" pitchFamily="2" charset="2"/>
              <a:buNone/>
            </a:pPr>
            <a:r>
              <a:rPr lang="zh-CN" altLang="en-US" sz="2800">
                <a:solidFill>
                  <a:schemeClr val="bg1"/>
                </a:solidFill>
                <a:effectLst/>
              </a:rPr>
              <a:t> </a:t>
            </a:r>
            <a:r>
              <a:rPr lang="en-US" altLang="zh-CN" sz="2800">
                <a:solidFill>
                  <a:schemeClr val="bg1"/>
                </a:solidFill>
                <a:effectLst/>
              </a:rPr>
              <a:t>CSF</a:t>
            </a:r>
            <a:r>
              <a:rPr lang="zh-CN" altLang="en-US" sz="2800">
                <a:solidFill>
                  <a:schemeClr val="bg1"/>
                </a:solidFill>
                <a:effectLst/>
              </a:rPr>
              <a:t>方法的主要实施步骤</a:t>
            </a:r>
          </a:p>
        </p:txBody>
      </p:sp>
      <p:pic>
        <p:nvPicPr>
          <p:cNvPr id="12" name="Picture 1033">
            <a:extLst>
              <a:ext uri="{FF2B5EF4-FFF2-40B4-BE49-F238E27FC236}">
                <a16:creationId xmlns:a16="http://schemas.microsoft.com/office/drawing/2014/main" id="{55BFF9D9-CB72-329A-2CCE-5CA549C9770B}"/>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9850" y="1937690"/>
            <a:ext cx="561975" cy="5588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4" name="Text Box 1034">
            <a:extLst>
              <a:ext uri="{FF2B5EF4-FFF2-40B4-BE49-F238E27FC236}">
                <a16:creationId xmlns:a16="http://schemas.microsoft.com/office/drawing/2014/main" id="{E02DBBE3-3348-3C3B-7782-0A3CB34C6FC7}"/>
              </a:ext>
            </a:extLst>
          </p:cNvPr>
          <p:cNvSpPr txBox="1">
            <a:spLocks noChangeArrowheads="1"/>
          </p:cNvSpPr>
          <p:nvPr/>
        </p:nvSpPr>
        <p:spPr bwMode="auto">
          <a:xfrm>
            <a:off x="203200" y="2558402"/>
            <a:ext cx="7112000"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50000"/>
              </a:lnSpc>
              <a:buClrTx/>
              <a:buFontTx/>
              <a:buBlip>
                <a:blip r:embed="rId7"/>
              </a:buBlip>
            </a:pPr>
            <a:r>
              <a:rPr lang="zh-CN" altLang="en-US" sz="2800">
                <a:solidFill>
                  <a:srgbClr val="FFFF00"/>
                </a:solidFill>
                <a:effectLst/>
              </a:rPr>
              <a:t>了解企业或</a:t>
            </a:r>
            <a:r>
              <a:rPr lang="en-US" altLang="zh-CN" sz="2800">
                <a:solidFill>
                  <a:srgbClr val="FFFF00"/>
                </a:solidFill>
                <a:effectLst/>
              </a:rPr>
              <a:t>MIS</a:t>
            </a:r>
            <a:r>
              <a:rPr lang="zh-CN" altLang="en-US" sz="2800">
                <a:solidFill>
                  <a:srgbClr val="FFFF00"/>
                </a:solidFill>
                <a:effectLst/>
              </a:rPr>
              <a:t>的战略目标</a:t>
            </a:r>
          </a:p>
          <a:p>
            <a:pPr>
              <a:lnSpc>
                <a:spcPct val="150000"/>
              </a:lnSpc>
              <a:buClrTx/>
              <a:buFontTx/>
              <a:buBlip>
                <a:blip r:embed="rId7"/>
              </a:buBlip>
            </a:pPr>
            <a:r>
              <a:rPr lang="zh-CN" altLang="en-US" sz="2800">
                <a:solidFill>
                  <a:srgbClr val="FFFF00"/>
                </a:solidFill>
                <a:effectLst/>
              </a:rPr>
              <a:t>识别所有的成功因素</a:t>
            </a:r>
          </a:p>
          <a:p>
            <a:pPr>
              <a:lnSpc>
                <a:spcPct val="150000"/>
              </a:lnSpc>
              <a:buClrTx/>
              <a:buFontTx/>
              <a:buBlip>
                <a:blip r:embed="rId7"/>
              </a:buBlip>
            </a:pPr>
            <a:r>
              <a:rPr lang="zh-CN" altLang="en-US" sz="2800">
                <a:solidFill>
                  <a:srgbClr val="FFFF00"/>
                </a:solidFill>
                <a:effectLst/>
              </a:rPr>
              <a:t>确定关键成功因素</a:t>
            </a:r>
          </a:p>
          <a:p>
            <a:pPr>
              <a:lnSpc>
                <a:spcPct val="150000"/>
              </a:lnSpc>
              <a:buClrTx/>
              <a:buFontTx/>
              <a:buBlip>
                <a:blip r:embed="rId7"/>
              </a:buBlip>
            </a:pPr>
            <a:r>
              <a:rPr lang="zh-CN" altLang="en-US" sz="2800">
                <a:solidFill>
                  <a:srgbClr val="FFFF00"/>
                </a:solidFill>
                <a:effectLst/>
              </a:rPr>
              <a:t>明确各关键成功因素的性能指标和评估标准</a:t>
            </a:r>
            <a:endParaRPr lang="zh-CN" altLang="en-US" sz="2800">
              <a:solidFill>
                <a:srgbClr val="FFFF00"/>
              </a:solidFill>
              <a:effectLst>
                <a:outerShdw blurRad="38100" dist="38100" dir="2700000" algn="tl">
                  <a:srgbClr val="C0C0C0"/>
                </a:outerShdw>
              </a:effectLst>
            </a:endParaRPr>
          </a:p>
        </p:txBody>
      </p:sp>
    </p:spTree>
    <p:extLst>
      <p:ext uri="{BB962C8B-B14F-4D97-AF65-F5344CB8AC3E}">
        <p14:creationId xmlns:p14="http://schemas.microsoft.com/office/powerpoint/2010/main" val="957205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0DE34B-7B07-20A1-76A5-D3F51558E5F8}"/>
              </a:ext>
            </a:extLst>
          </p:cNvPr>
          <p:cNvSpPr>
            <a:spLocks noGrp="1"/>
          </p:cNvSpPr>
          <p:nvPr>
            <p:ph type="body" sz="quarter" idx="10"/>
          </p:nvPr>
        </p:nvSpPr>
        <p:spPr>
          <a:xfrm>
            <a:off x="1587196" y="340254"/>
            <a:ext cx="6586419" cy="530225"/>
          </a:xfrm>
        </p:spPr>
        <p:txBody>
          <a:bodyPr/>
          <a:lstStyle/>
          <a:p>
            <a:r>
              <a:rPr lang="en-CA" dirty="0"/>
              <a:t>3.3 </a:t>
            </a:r>
            <a:r>
              <a:rPr lang="zh-CN" altLang="en-US" dirty="0"/>
              <a:t>信息系统规划的常用方法</a:t>
            </a:r>
            <a:endParaRPr lang="en-CA" dirty="0"/>
          </a:p>
          <a:p>
            <a:endParaRPr lang="en-CA" dirty="0"/>
          </a:p>
        </p:txBody>
      </p:sp>
      <p:graphicFrame>
        <p:nvGraphicFramePr>
          <p:cNvPr id="3" name="Object 2052">
            <a:extLst>
              <a:ext uri="{FF2B5EF4-FFF2-40B4-BE49-F238E27FC236}">
                <a16:creationId xmlns:a16="http://schemas.microsoft.com/office/drawing/2014/main" id="{8506577D-7431-C462-E4D7-CF4CBE171EE9}"/>
              </a:ext>
            </a:extLst>
          </p:cNvPr>
          <p:cNvGraphicFramePr>
            <a:graphicFrameLocks noChangeAspect="1"/>
          </p:cNvGraphicFramePr>
          <p:nvPr>
            <p:extLst>
              <p:ext uri="{D42A27DB-BD31-4B8C-83A1-F6EECF244321}">
                <p14:modId xmlns:p14="http://schemas.microsoft.com/office/powerpoint/2010/main" val="3579043388"/>
              </p:ext>
            </p:extLst>
          </p:nvPr>
        </p:nvGraphicFramePr>
        <p:xfrm>
          <a:off x="1489010" y="1698171"/>
          <a:ext cx="8839200" cy="3184525"/>
        </p:xfrm>
        <a:graphic>
          <a:graphicData uri="http://schemas.openxmlformats.org/presentationml/2006/ole">
            <mc:AlternateContent xmlns:mc="http://schemas.openxmlformats.org/markup-compatibility/2006">
              <mc:Choice xmlns:v="urn:schemas-microsoft-com:vml" Requires="v">
                <p:oleObj spid="_x0000_s33795" name="Visio" r:id="rId3" imgW="6621480" imgH="2342880" progId="Visio.Drawing.6">
                  <p:embed/>
                </p:oleObj>
              </mc:Choice>
              <mc:Fallback>
                <p:oleObj name="Visio" r:id="rId3" imgW="6621480" imgH="2342880" progId="Visio.Drawing.6">
                  <p:embed/>
                  <p:pic>
                    <p:nvPicPr>
                      <p:cNvPr id="1081348" name="Object 2052">
                        <a:extLst>
                          <a:ext uri="{FF2B5EF4-FFF2-40B4-BE49-F238E27FC236}">
                            <a16:creationId xmlns:a16="http://schemas.microsoft.com/office/drawing/2014/main" id="{236FE93D-8694-39C4-0B22-49BCB7A7C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010" y="1698171"/>
                        <a:ext cx="8839200" cy="318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2844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17824-86FD-7E33-6031-01EE90BD4240}"/>
              </a:ext>
            </a:extLst>
          </p:cNvPr>
          <p:cNvSpPr>
            <a:spLocks noGrp="1"/>
          </p:cNvSpPr>
          <p:nvPr>
            <p:ph type="body" sz="quarter" idx="10"/>
          </p:nvPr>
        </p:nvSpPr>
        <p:spPr>
          <a:xfrm>
            <a:off x="1587197" y="340254"/>
            <a:ext cx="6567758" cy="530225"/>
          </a:xfrm>
        </p:spPr>
        <p:txBody>
          <a:bodyPr/>
          <a:lstStyle/>
          <a:p>
            <a:r>
              <a:rPr lang="en-CA" dirty="0"/>
              <a:t>3.3 </a:t>
            </a:r>
            <a:r>
              <a:rPr lang="zh-CN" altLang="en-US" dirty="0"/>
              <a:t>信息系统规划的常用方法</a:t>
            </a:r>
            <a:endParaRPr lang="en-CA" dirty="0"/>
          </a:p>
          <a:p>
            <a:endParaRPr lang="en-CA" dirty="0"/>
          </a:p>
        </p:txBody>
      </p:sp>
      <p:sp>
        <p:nvSpPr>
          <p:cNvPr id="3" name="Line 14">
            <a:extLst>
              <a:ext uri="{FF2B5EF4-FFF2-40B4-BE49-F238E27FC236}">
                <a16:creationId xmlns:a16="http://schemas.microsoft.com/office/drawing/2014/main" id="{9A206167-7CC5-EA27-ABEF-1C33261DBB87}"/>
              </a:ext>
            </a:extLst>
          </p:cNvPr>
          <p:cNvSpPr>
            <a:spLocks noChangeShapeType="1"/>
          </p:cNvSpPr>
          <p:nvPr/>
        </p:nvSpPr>
        <p:spPr bwMode="auto">
          <a:xfrm flipV="1">
            <a:off x="3095689" y="4539861"/>
            <a:ext cx="1828800" cy="16002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 name="AutoShape 4">
            <a:extLst>
              <a:ext uri="{FF2B5EF4-FFF2-40B4-BE49-F238E27FC236}">
                <a16:creationId xmlns:a16="http://schemas.microsoft.com/office/drawing/2014/main" id="{BAB29C69-C314-D9E8-1324-BC76E2FF9DDB}"/>
              </a:ext>
            </a:extLst>
          </p:cNvPr>
          <p:cNvSpPr>
            <a:spLocks noChangeArrowheads="1"/>
          </p:cNvSpPr>
          <p:nvPr/>
        </p:nvSpPr>
        <p:spPr bwMode="auto">
          <a:xfrm>
            <a:off x="8531289" y="4082661"/>
            <a:ext cx="1295400" cy="914400"/>
          </a:xfrm>
          <a:prstGeom prst="roundRect">
            <a:avLst>
              <a:gd name="adj" fmla="val 16667"/>
            </a:avLst>
          </a:prstGeom>
          <a:solidFill>
            <a:srgbClr val="CC0000"/>
          </a:solidFill>
          <a:ln w="9525">
            <a:solidFill>
              <a:schemeClr val="tx1"/>
            </a:solidFill>
            <a:round/>
            <a:headEnd/>
            <a:tailEnd/>
          </a:ln>
          <a:effectLst>
            <a:outerShdw dist="63500" dir="3187806" algn="ctr" rotWithShape="0">
              <a:schemeClr val="bg2"/>
            </a:outerShdw>
          </a:effectLst>
        </p:spPr>
        <p:txBody>
          <a:bodyPr wrap="none" anchor="ctr"/>
          <a:lstStyle/>
          <a:p>
            <a:endParaRPr lang="en-CA"/>
          </a:p>
        </p:txBody>
      </p:sp>
      <p:sp>
        <p:nvSpPr>
          <p:cNvPr id="5" name="Text Box 5">
            <a:extLst>
              <a:ext uri="{FF2B5EF4-FFF2-40B4-BE49-F238E27FC236}">
                <a16:creationId xmlns:a16="http://schemas.microsoft.com/office/drawing/2014/main" id="{B5BD7DF9-A409-CA3A-49B6-248DB583D8C3}"/>
              </a:ext>
            </a:extLst>
          </p:cNvPr>
          <p:cNvSpPr txBox="1">
            <a:spLocks noChangeArrowheads="1"/>
          </p:cNvSpPr>
          <p:nvPr/>
        </p:nvSpPr>
        <p:spPr bwMode="auto">
          <a:xfrm>
            <a:off x="8378889" y="4196961"/>
            <a:ext cx="1714500"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buClrTx/>
              <a:buFontTx/>
              <a:buNone/>
            </a:pPr>
            <a:r>
              <a:rPr kumimoji="1" lang="zh-CN" altLang="en-US" sz="1600">
                <a:solidFill>
                  <a:schemeClr val="bg1"/>
                </a:solidFill>
                <a:effectLst/>
                <a:latin typeface="Times New Roman" panose="02020603050405020304" pitchFamily="18" charset="0"/>
                <a:ea typeface="黑体" panose="02010609060101010101" pitchFamily="49" charset="-122"/>
              </a:rPr>
              <a:t>提高产品</a:t>
            </a:r>
          </a:p>
          <a:p>
            <a:pPr algn="ctr" eaLnBrk="1" hangingPunct="1">
              <a:spcBef>
                <a:spcPct val="50000"/>
              </a:spcBef>
              <a:buClrTx/>
              <a:buFontTx/>
              <a:buNone/>
            </a:pPr>
            <a:r>
              <a:rPr kumimoji="1" lang="zh-CN" altLang="en-US" sz="1600">
                <a:solidFill>
                  <a:schemeClr val="bg1"/>
                </a:solidFill>
                <a:effectLst/>
                <a:latin typeface="Times New Roman" panose="02020603050405020304" pitchFamily="18" charset="0"/>
                <a:ea typeface="黑体" panose="02010609060101010101" pitchFamily="49" charset="-122"/>
              </a:rPr>
              <a:t>竞争力</a:t>
            </a:r>
          </a:p>
        </p:txBody>
      </p:sp>
      <p:sp>
        <p:nvSpPr>
          <p:cNvPr id="6" name="Line 6">
            <a:extLst>
              <a:ext uri="{FF2B5EF4-FFF2-40B4-BE49-F238E27FC236}">
                <a16:creationId xmlns:a16="http://schemas.microsoft.com/office/drawing/2014/main" id="{218ABE96-4DA8-F26F-72C9-EABB1163721F}"/>
              </a:ext>
            </a:extLst>
          </p:cNvPr>
          <p:cNvSpPr>
            <a:spLocks noChangeShapeType="1"/>
          </p:cNvSpPr>
          <p:nvPr/>
        </p:nvSpPr>
        <p:spPr bwMode="auto">
          <a:xfrm>
            <a:off x="2333689" y="4539861"/>
            <a:ext cx="6400800"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7" name="Line 7">
            <a:extLst>
              <a:ext uri="{FF2B5EF4-FFF2-40B4-BE49-F238E27FC236}">
                <a16:creationId xmlns:a16="http://schemas.microsoft.com/office/drawing/2014/main" id="{71D3B04C-39A7-DF67-B28C-77A21AB4FD76}"/>
              </a:ext>
            </a:extLst>
          </p:cNvPr>
          <p:cNvSpPr>
            <a:spLocks noChangeShapeType="1"/>
          </p:cNvSpPr>
          <p:nvPr/>
        </p:nvSpPr>
        <p:spPr bwMode="auto">
          <a:xfrm flipH="1" flipV="1">
            <a:off x="5991289" y="3015861"/>
            <a:ext cx="990600" cy="15240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 name="Oval 8">
            <a:extLst>
              <a:ext uri="{FF2B5EF4-FFF2-40B4-BE49-F238E27FC236}">
                <a16:creationId xmlns:a16="http://schemas.microsoft.com/office/drawing/2014/main" id="{F5F32213-DF94-171D-0B94-1C6BF77E741E}"/>
              </a:ext>
            </a:extLst>
          </p:cNvPr>
          <p:cNvSpPr>
            <a:spLocks noChangeArrowheads="1"/>
          </p:cNvSpPr>
          <p:nvPr/>
        </p:nvSpPr>
        <p:spPr bwMode="auto">
          <a:xfrm>
            <a:off x="5153089" y="2482461"/>
            <a:ext cx="1676400" cy="533400"/>
          </a:xfrm>
          <a:prstGeom prst="ellipse">
            <a:avLst/>
          </a:prstGeom>
          <a:solidFill>
            <a:srgbClr val="000099"/>
          </a:solidFill>
          <a:ln w="9525">
            <a:solidFill>
              <a:schemeClr val="tx1"/>
            </a:solidFill>
            <a:round/>
            <a:headEnd/>
            <a:tailEnd/>
          </a:ln>
          <a:effectLst>
            <a:outerShdw dist="63500" dir="3187806" algn="ctr" rotWithShape="0">
              <a:schemeClr val="bg2"/>
            </a:outerShdw>
          </a:effectLst>
        </p:spPr>
        <p:txBody>
          <a:bodyPr wrap="none" anchor="ctr"/>
          <a:lstStyle/>
          <a:p>
            <a:endParaRPr lang="en-CA"/>
          </a:p>
        </p:txBody>
      </p:sp>
      <p:sp>
        <p:nvSpPr>
          <p:cNvPr id="9" name="Oval 10">
            <a:extLst>
              <a:ext uri="{FF2B5EF4-FFF2-40B4-BE49-F238E27FC236}">
                <a16:creationId xmlns:a16="http://schemas.microsoft.com/office/drawing/2014/main" id="{D77C4996-6B16-7B39-F1F8-AD712D8BF345}"/>
              </a:ext>
            </a:extLst>
          </p:cNvPr>
          <p:cNvSpPr>
            <a:spLocks noChangeArrowheads="1"/>
          </p:cNvSpPr>
          <p:nvPr/>
        </p:nvSpPr>
        <p:spPr bwMode="auto">
          <a:xfrm>
            <a:off x="2486089" y="2482461"/>
            <a:ext cx="1676400" cy="533400"/>
          </a:xfrm>
          <a:prstGeom prst="ellipse">
            <a:avLst/>
          </a:prstGeom>
          <a:solidFill>
            <a:srgbClr val="000099"/>
          </a:solidFill>
          <a:ln w="9525">
            <a:solidFill>
              <a:schemeClr val="tx1"/>
            </a:solidFill>
            <a:round/>
            <a:headEnd/>
            <a:tailEnd/>
          </a:ln>
          <a:effectLst>
            <a:outerShdw dist="63500" dir="3187806" algn="ctr" rotWithShape="0">
              <a:schemeClr val="bg2"/>
            </a:outerShdw>
          </a:effectLst>
        </p:spPr>
        <p:txBody>
          <a:bodyPr wrap="none" anchor="ctr"/>
          <a:lstStyle/>
          <a:p>
            <a:endParaRPr lang="en-CA"/>
          </a:p>
        </p:txBody>
      </p:sp>
      <p:sp>
        <p:nvSpPr>
          <p:cNvPr id="10" name="Line 11">
            <a:extLst>
              <a:ext uri="{FF2B5EF4-FFF2-40B4-BE49-F238E27FC236}">
                <a16:creationId xmlns:a16="http://schemas.microsoft.com/office/drawing/2014/main" id="{67123D9A-9464-8297-D225-D2FCA92157D4}"/>
              </a:ext>
            </a:extLst>
          </p:cNvPr>
          <p:cNvSpPr>
            <a:spLocks noChangeShapeType="1"/>
          </p:cNvSpPr>
          <p:nvPr/>
        </p:nvSpPr>
        <p:spPr bwMode="auto">
          <a:xfrm flipH="1" flipV="1">
            <a:off x="3324289" y="3015861"/>
            <a:ext cx="990600" cy="15240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 name="Text Box 15">
            <a:extLst>
              <a:ext uri="{FF2B5EF4-FFF2-40B4-BE49-F238E27FC236}">
                <a16:creationId xmlns:a16="http://schemas.microsoft.com/office/drawing/2014/main" id="{54B91A7E-47B7-48E7-6987-966D7A37A67B}"/>
              </a:ext>
            </a:extLst>
          </p:cNvPr>
          <p:cNvSpPr txBox="1">
            <a:spLocks noChangeArrowheads="1"/>
          </p:cNvSpPr>
          <p:nvPr/>
        </p:nvSpPr>
        <p:spPr bwMode="auto">
          <a:xfrm>
            <a:off x="5432489" y="2558661"/>
            <a:ext cx="116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800">
                <a:solidFill>
                  <a:schemeClr val="bg1"/>
                </a:solidFill>
                <a:effectLst/>
                <a:latin typeface="Times New Roman" panose="02020603050405020304" pitchFamily="18" charset="0"/>
                <a:ea typeface="黑体" panose="02010609060101010101" pitchFamily="49" charset="-122"/>
              </a:rPr>
              <a:t>降低成本</a:t>
            </a:r>
          </a:p>
        </p:txBody>
      </p:sp>
      <p:sp>
        <p:nvSpPr>
          <p:cNvPr id="12" name="Text Box 16">
            <a:extLst>
              <a:ext uri="{FF2B5EF4-FFF2-40B4-BE49-F238E27FC236}">
                <a16:creationId xmlns:a16="http://schemas.microsoft.com/office/drawing/2014/main" id="{826F1811-1509-E7F1-6C74-3EBB28F9A556}"/>
              </a:ext>
            </a:extLst>
          </p:cNvPr>
          <p:cNvSpPr txBox="1">
            <a:spLocks noChangeArrowheads="1"/>
          </p:cNvSpPr>
          <p:nvPr/>
        </p:nvSpPr>
        <p:spPr bwMode="auto">
          <a:xfrm>
            <a:off x="2765489" y="2558661"/>
            <a:ext cx="116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800">
                <a:solidFill>
                  <a:schemeClr val="bg1"/>
                </a:solidFill>
                <a:effectLst/>
                <a:latin typeface="Times New Roman" panose="02020603050405020304" pitchFamily="18" charset="0"/>
                <a:ea typeface="黑体" panose="02010609060101010101" pitchFamily="49" charset="-122"/>
              </a:rPr>
              <a:t>提高质量</a:t>
            </a:r>
          </a:p>
        </p:txBody>
      </p:sp>
      <p:sp>
        <p:nvSpPr>
          <p:cNvPr id="13" name="Text Box 17">
            <a:extLst>
              <a:ext uri="{FF2B5EF4-FFF2-40B4-BE49-F238E27FC236}">
                <a16:creationId xmlns:a16="http://schemas.microsoft.com/office/drawing/2014/main" id="{BCE02D2C-458D-9936-BDAD-B20DC8A7F015}"/>
              </a:ext>
            </a:extLst>
          </p:cNvPr>
          <p:cNvSpPr txBox="1">
            <a:spLocks noChangeArrowheads="1"/>
          </p:cNvSpPr>
          <p:nvPr/>
        </p:nvSpPr>
        <p:spPr bwMode="auto">
          <a:xfrm>
            <a:off x="2613089" y="5962261"/>
            <a:ext cx="1155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800">
                <a:solidFill>
                  <a:schemeClr val="bg1"/>
                </a:solidFill>
                <a:effectLst/>
                <a:latin typeface="Times New Roman" panose="02020603050405020304" pitchFamily="18" charset="0"/>
                <a:ea typeface="黑体" panose="02010609060101010101" pitchFamily="49" charset="-122"/>
              </a:rPr>
              <a:t>市场服务</a:t>
            </a:r>
          </a:p>
        </p:txBody>
      </p:sp>
      <p:sp>
        <p:nvSpPr>
          <p:cNvPr id="14" name="Line 19">
            <a:extLst>
              <a:ext uri="{FF2B5EF4-FFF2-40B4-BE49-F238E27FC236}">
                <a16:creationId xmlns:a16="http://schemas.microsoft.com/office/drawing/2014/main" id="{04694CFA-A9CC-074F-4FE6-2966CD8A0F75}"/>
              </a:ext>
            </a:extLst>
          </p:cNvPr>
          <p:cNvSpPr>
            <a:spLocks noChangeShapeType="1"/>
          </p:cNvSpPr>
          <p:nvPr/>
        </p:nvSpPr>
        <p:spPr bwMode="auto">
          <a:xfrm>
            <a:off x="6143689" y="3244461"/>
            <a:ext cx="6096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5" name="Text Box 20">
            <a:extLst>
              <a:ext uri="{FF2B5EF4-FFF2-40B4-BE49-F238E27FC236}">
                <a16:creationId xmlns:a16="http://schemas.microsoft.com/office/drawing/2014/main" id="{545EFEDF-D51C-18B0-035F-48B03B57D11C}"/>
              </a:ext>
            </a:extLst>
          </p:cNvPr>
          <p:cNvSpPr txBox="1">
            <a:spLocks noChangeArrowheads="1"/>
          </p:cNvSpPr>
          <p:nvPr/>
        </p:nvSpPr>
        <p:spPr bwMode="auto">
          <a:xfrm>
            <a:off x="6753289" y="3060311"/>
            <a:ext cx="1752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600" b="0">
                <a:solidFill>
                  <a:schemeClr val="tx1"/>
                </a:solidFill>
                <a:effectLst/>
                <a:latin typeface="Times New Roman" panose="02020603050405020304" pitchFamily="18" charset="0"/>
                <a:ea typeface="黑体" panose="02010609060101010101" pitchFamily="49" charset="-122"/>
              </a:rPr>
              <a:t>减少人员</a:t>
            </a:r>
          </a:p>
        </p:txBody>
      </p:sp>
      <p:sp>
        <p:nvSpPr>
          <p:cNvPr id="16" name="Line 21">
            <a:extLst>
              <a:ext uri="{FF2B5EF4-FFF2-40B4-BE49-F238E27FC236}">
                <a16:creationId xmlns:a16="http://schemas.microsoft.com/office/drawing/2014/main" id="{DA3F463F-7122-172B-830C-C39F667EFD52}"/>
              </a:ext>
            </a:extLst>
          </p:cNvPr>
          <p:cNvSpPr>
            <a:spLocks noChangeShapeType="1"/>
          </p:cNvSpPr>
          <p:nvPr/>
        </p:nvSpPr>
        <p:spPr bwMode="auto">
          <a:xfrm>
            <a:off x="6397689" y="3600061"/>
            <a:ext cx="6096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7" name="Text Box 22">
            <a:extLst>
              <a:ext uri="{FF2B5EF4-FFF2-40B4-BE49-F238E27FC236}">
                <a16:creationId xmlns:a16="http://schemas.microsoft.com/office/drawing/2014/main" id="{2F6CF9C8-A540-2E7E-D18C-BD9A566428D9}"/>
              </a:ext>
            </a:extLst>
          </p:cNvPr>
          <p:cNvSpPr txBox="1">
            <a:spLocks noChangeArrowheads="1"/>
          </p:cNvSpPr>
          <p:nvPr/>
        </p:nvSpPr>
        <p:spPr bwMode="auto">
          <a:xfrm>
            <a:off x="7007289" y="3447661"/>
            <a:ext cx="129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600" b="0">
                <a:solidFill>
                  <a:schemeClr val="tx1"/>
                </a:solidFill>
                <a:effectLst/>
                <a:latin typeface="Times New Roman" panose="02020603050405020304" pitchFamily="18" charset="0"/>
                <a:ea typeface="黑体" panose="02010609060101010101" pitchFamily="49" charset="-122"/>
              </a:rPr>
              <a:t>减少工费</a:t>
            </a:r>
          </a:p>
        </p:txBody>
      </p:sp>
      <p:sp>
        <p:nvSpPr>
          <p:cNvPr id="18" name="Line 25">
            <a:extLst>
              <a:ext uri="{FF2B5EF4-FFF2-40B4-BE49-F238E27FC236}">
                <a16:creationId xmlns:a16="http://schemas.microsoft.com/office/drawing/2014/main" id="{241F80DA-5DB7-D079-EABD-F24CBFE15C71}"/>
              </a:ext>
            </a:extLst>
          </p:cNvPr>
          <p:cNvSpPr>
            <a:spLocks noChangeShapeType="1"/>
          </p:cNvSpPr>
          <p:nvPr/>
        </p:nvSpPr>
        <p:spPr bwMode="auto">
          <a:xfrm>
            <a:off x="4467289" y="4920861"/>
            <a:ext cx="5334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9" name="Text Box 26">
            <a:extLst>
              <a:ext uri="{FF2B5EF4-FFF2-40B4-BE49-F238E27FC236}">
                <a16:creationId xmlns:a16="http://schemas.microsoft.com/office/drawing/2014/main" id="{84B7346B-986F-FC9F-A73D-69B04E8530BC}"/>
              </a:ext>
            </a:extLst>
          </p:cNvPr>
          <p:cNvSpPr txBox="1">
            <a:spLocks noChangeArrowheads="1"/>
          </p:cNvSpPr>
          <p:nvPr/>
        </p:nvSpPr>
        <p:spPr bwMode="auto">
          <a:xfrm>
            <a:off x="5000689" y="4797036"/>
            <a:ext cx="170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600" b="0">
                <a:solidFill>
                  <a:schemeClr val="tx1"/>
                </a:solidFill>
                <a:effectLst/>
                <a:latin typeface="Times New Roman" panose="02020603050405020304" pitchFamily="18" charset="0"/>
                <a:ea typeface="黑体" panose="02010609060101010101" pitchFamily="49" charset="-122"/>
              </a:rPr>
              <a:t>疏通商业渠道</a:t>
            </a:r>
          </a:p>
        </p:txBody>
      </p:sp>
      <p:sp>
        <p:nvSpPr>
          <p:cNvPr id="20" name="Line 27">
            <a:extLst>
              <a:ext uri="{FF2B5EF4-FFF2-40B4-BE49-F238E27FC236}">
                <a16:creationId xmlns:a16="http://schemas.microsoft.com/office/drawing/2014/main" id="{7542E6F3-190B-5649-09DB-05E3AEA1A395}"/>
              </a:ext>
            </a:extLst>
          </p:cNvPr>
          <p:cNvSpPr>
            <a:spLocks noChangeShapeType="1"/>
          </p:cNvSpPr>
          <p:nvPr/>
        </p:nvSpPr>
        <p:spPr bwMode="auto">
          <a:xfrm>
            <a:off x="3705289" y="5606661"/>
            <a:ext cx="5334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1" name="Text Box 28">
            <a:extLst>
              <a:ext uri="{FF2B5EF4-FFF2-40B4-BE49-F238E27FC236}">
                <a16:creationId xmlns:a16="http://schemas.microsoft.com/office/drawing/2014/main" id="{B508C112-F1DE-900B-FEF3-B2DE54359570}"/>
              </a:ext>
            </a:extLst>
          </p:cNvPr>
          <p:cNvSpPr txBox="1">
            <a:spLocks noChangeArrowheads="1"/>
          </p:cNvSpPr>
          <p:nvPr/>
        </p:nvSpPr>
        <p:spPr bwMode="auto">
          <a:xfrm>
            <a:off x="4238689" y="5454261"/>
            <a:ext cx="1739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600" b="0">
                <a:solidFill>
                  <a:schemeClr val="tx1"/>
                </a:solidFill>
                <a:effectLst/>
                <a:latin typeface="Times New Roman" panose="02020603050405020304" pitchFamily="18" charset="0"/>
                <a:ea typeface="黑体" panose="02010609060101010101" pitchFamily="49" charset="-122"/>
              </a:rPr>
              <a:t>改善售后服务</a:t>
            </a:r>
          </a:p>
        </p:txBody>
      </p:sp>
      <p:sp>
        <p:nvSpPr>
          <p:cNvPr id="22" name="Line 29">
            <a:extLst>
              <a:ext uri="{FF2B5EF4-FFF2-40B4-BE49-F238E27FC236}">
                <a16:creationId xmlns:a16="http://schemas.microsoft.com/office/drawing/2014/main" id="{D8776495-7967-EC2D-0AC3-F2ED9D10A1B0}"/>
              </a:ext>
            </a:extLst>
          </p:cNvPr>
          <p:cNvSpPr>
            <a:spLocks noChangeShapeType="1"/>
          </p:cNvSpPr>
          <p:nvPr/>
        </p:nvSpPr>
        <p:spPr bwMode="auto">
          <a:xfrm>
            <a:off x="3629089" y="3434961"/>
            <a:ext cx="5334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3" name="Text Box 30">
            <a:extLst>
              <a:ext uri="{FF2B5EF4-FFF2-40B4-BE49-F238E27FC236}">
                <a16:creationId xmlns:a16="http://schemas.microsoft.com/office/drawing/2014/main" id="{F972767A-F8AF-09D7-F5DE-4207E5C834D6}"/>
              </a:ext>
            </a:extLst>
          </p:cNvPr>
          <p:cNvSpPr txBox="1">
            <a:spLocks noChangeArrowheads="1"/>
          </p:cNvSpPr>
          <p:nvPr/>
        </p:nvSpPr>
        <p:spPr bwMode="auto">
          <a:xfrm>
            <a:off x="4162489" y="3282561"/>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600" b="0">
                <a:solidFill>
                  <a:schemeClr val="tx1"/>
                </a:solidFill>
                <a:effectLst/>
                <a:latin typeface="Times New Roman" panose="02020603050405020304" pitchFamily="18" charset="0"/>
                <a:ea typeface="黑体" panose="02010609060101010101" pitchFamily="49" charset="-122"/>
              </a:rPr>
              <a:t>加工质量</a:t>
            </a:r>
          </a:p>
        </p:txBody>
      </p:sp>
      <p:sp>
        <p:nvSpPr>
          <p:cNvPr id="24" name="Line 32">
            <a:extLst>
              <a:ext uri="{FF2B5EF4-FFF2-40B4-BE49-F238E27FC236}">
                <a16:creationId xmlns:a16="http://schemas.microsoft.com/office/drawing/2014/main" id="{1CB37CAF-308D-ABB8-B487-073570F929E8}"/>
              </a:ext>
            </a:extLst>
          </p:cNvPr>
          <p:cNvSpPr>
            <a:spLocks noChangeShapeType="1"/>
          </p:cNvSpPr>
          <p:nvPr/>
        </p:nvSpPr>
        <p:spPr bwMode="auto">
          <a:xfrm>
            <a:off x="3794189" y="3790561"/>
            <a:ext cx="5334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5" name="Text Box 33">
            <a:extLst>
              <a:ext uri="{FF2B5EF4-FFF2-40B4-BE49-F238E27FC236}">
                <a16:creationId xmlns:a16="http://schemas.microsoft.com/office/drawing/2014/main" id="{14CDB70A-5CAD-3AE0-2487-73C1798BA3E5}"/>
              </a:ext>
            </a:extLst>
          </p:cNvPr>
          <p:cNvSpPr txBox="1">
            <a:spLocks noChangeArrowheads="1"/>
          </p:cNvSpPr>
          <p:nvPr/>
        </p:nvSpPr>
        <p:spPr bwMode="auto">
          <a:xfrm>
            <a:off x="4327589" y="3638161"/>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600" b="0">
                <a:solidFill>
                  <a:schemeClr val="tx1"/>
                </a:solidFill>
                <a:effectLst/>
                <a:latin typeface="Times New Roman" panose="02020603050405020304" pitchFamily="18" charset="0"/>
                <a:ea typeface="黑体" panose="02010609060101010101" pitchFamily="49" charset="-122"/>
              </a:rPr>
              <a:t>检验</a:t>
            </a:r>
          </a:p>
        </p:txBody>
      </p:sp>
      <p:sp>
        <p:nvSpPr>
          <p:cNvPr id="26" name="Line 34">
            <a:extLst>
              <a:ext uri="{FF2B5EF4-FFF2-40B4-BE49-F238E27FC236}">
                <a16:creationId xmlns:a16="http://schemas.microsoft.com/office/drawing/2014/main" id="{7AE4DD25-A078-8BE6-9C4C-9278AD6BCBA4}"/>
              </a:ext>
            </a:extLst>
          </p:cNvPr>
          <p:cNvSpPr>
            <a:spLocks noChangeShapeType="1"/>
          </p:cNvSpPr>
          <p:nvPr/>
        </p:nvSpPr>
        <p:spPr bwMode="auto">
          <a:xfrm>
            <a:off x="6613589" y="3955661"/>
            <a:ext cx="609600"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7" name="Text Box 35">
            <a:extLst>
              <a:ext uri="{FF2B5EF4-FFF2-40B4-BE49-F238E27FC236}">
                <a16:creationId xmlns:a16="http://schemas.microsoft.com/office/drawing/2014/main" id="{F3E26620-E2E0-321E-BFFB-FD196189A11E}"/>
              </a:ext>
            </a:extLst>
          </p:cNvPr>
          <p:cNvSpPr txBox="1">
            <a:spLocks noChangeArrowheads="1"/>
          </p:cNvSpPr>
          <p:nvPr/>
        </p:nvSpPr>
        <p:spPr bwMode="auto">
          <a:xfrm>
            <a:off x="7223189" y="3803261"/>
            <a:ext cx="2362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FontTx/>
              <a:buNone/>
            </a:pPr>
            <a:r>
              <a:rPr kumimoji="1" lang="zh-CN" altLang="en-US" sz="1600" b="0">
                <a:solidFill>
                  <a:schemeClr val="tx1"/>
                </a:solidFill>
                <a:effectLst/>
                <a:latin typeface="Times New Roman" panose="02020603050405020304" pitchFamily="18" charset="0"/>
                <a:ea typeface="黑体" panose="02010609060101010101" pitchFamily="49" charset="-122"/>
              </a:rPr>
              <a:t>降低原材料价格</a:t>
            </a:r>
          </a:p>
        </p:txBody>
      </p:sp>
      <p:sp>
        <p:nvSpPr>
          <p:cNvPr id="28" name="Rectangle 36">
            <a:extLst>
              <a:ext uri="{FF2B5EF4-FFF2-40B4-BE49-F238E27FC236}">
                <a16:creationId xmlns:a16="http://schemas.microsoft.com/office/drawing/2014/main" id="{07CF10A1-D380-32F9-611A-CAB362AFC799}"/>
              </a:ext>
            </a:extLst>
          </p:cNvPr>
          <p:cNvSpPr txBox="1">
            <a:spLocks noChangeArrowheads="1"/>
          </p:cNvSpPr>
          <p:nvPr/>
        </p:nvSpPr>
        <p:spPr>
          <a:xfrm>
            <a:off x="1708214" y="1174361"/>
            <a:ext cx="9619149" cy="1049338"/>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buFont typeface="Wingdings" panose="05000000000000000000" pitchFamily="2" charset="2"/>
              <a:buNone/>
            </a:pPr>
            <a:r>
              <a:rPr lang="zh-CN" altLang="en-US" dirty="0">
                <a:solidFill>
                  <a:srgbClr val="2116F8"/>
                </a:solidFill>
                <a:latin typeface="楷体_GB2312" pitchFamily="49" charset="-122"/>
                <a:ea typeface="楷体_GB2312" pitchFamily="49" charset="-122"/>
              </a:rPr>
              <a:t>用</a:t>
            </a:r>
            <a:r>
              <a:rPr lang="zh-CN" altLang="en-US" dirty="0">
                <a:solidFill>
                  <a:srgbClr val="2116F8"/>
                </a:solidFill>
                <a:latin typeface="Times New Roman" panose="02020603050405020304" pitchFamily="18" charset="0"/>
                <a:ea typeface="楷体_GB2312" pitchFamily="49" charset="-122"/>
              </a:rPr>
              <a:t>“</a:t>
            </a:r>
            <a:r>
              <a:rPr lang="zh-CN" altLang="en-US" dirty="0">
                <a:solidFill>
                  <a:srgbClr val="2116F8"/>
                </a:solidFill>
                <a:latin typeface="楷体_GB2312" pitchFamily="49" charset="-122"/>
                <a:ea typeface="楷体_GB2312" pitchFamily="49" charset="-122"/>
              </a:rPr>
              <a:t>因素－结果</a:t>
            </a:r>
            <a:r>
              <a:rPr lang="zh-CN" altLang="en-US" dirty="0">
                <a:solidFill>
                  <a:srgbClr val="2116F8"/>
                </a:solidFill>
                <a:latin typeface="Times New Roman" panose="02020603050405020304" pitchFamily="18" charset="0"/>
                <a:ea typeface="楷体_GB2312" pitchFamily="49" charset="-122"/>
              </a:rPr>
              <a:t>”</a:t>
            </a:r>
            <a:r>
              <a:rPr lang="zh-CN" altLang="en-US" dirty="0">
                <a:solidFill>
                  <a:srgbClr val="2116F8"/>
                </a:solidFill>
                <a:latin typeface="楷体_GB2312" pitchFamily="49" charset="-122"/>
                <a:ea typeface="楷体_GB2312" pitchFamily="49" charset="-122"/>
              </a:rPr>
              <a:t>图（或鱼骨图）列出所有成功因素</a:t>
            </a:r>
          </a:p>
          <a:p>
            <a:pPr marL="533400" indent="-533400">
              <a:buFont typeface="Wingdings" panose="05000000000000000000" pitchFamily="2" charset="2"/>
              <a:buNone/>
            </a:pPr>
            <a:r>
              <a:rPr lang="zh-CN" altLang="en-US" dirty="0">
                <a:solidFill>
                  <a:srgbClr val="2116F8"/>
                </a:solidFill>
                <a:latin typeface="楷体_GB2312" pitchFamily="49" charset="-122"/>
                <a:ea typeface="楷体_GB2312" pitchFamily="49" charset="-122"/>
              </a:rPr>
              <a:t>用德尔斐方法或其它方法确定所有成功因素中的关键因素</a:t>
            </a:r>
          </a:p>
        </p:txBody>
      </p:sp>
    </p:spTree>
    <p:extLst>
      <p:ext uri="{BB962C8B-B14F-4D97-AF65-F5344CB8AC3E}">
        <p14:creationId xmlns:p14="http://schemas.microsoft.com/office/powerpoint/2010/main" val="6502823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39528-7938-F89F-0B32-56F1EA398DBA}"/>
              </a:ext>
            </a:extLst>
          </p:cNvPr>
          <p:cNvSpPr>
            <a:spLocks noGrp="1"/>
          </p:cNvSpPr>
          <p:nvPr>
            <p:ph type="body" sz="quarter" idx="10"/>
          </p:nvPr>
        </p:nvSpPr>
        <p:spPr>
          <a:xfrm>
            <a:off x="1587197" y="340254"/>
            <a:ext cx="5009546" cy="530225"/>
          </a:xfrm>
        </p:spPr>
        <p:txBody>
          <a:bodyPr/>
          <a:lstStyle/>
          <a:p>
            <a:r>
              <a:rPr lang="zh-CN" altLang="en-US" dirty="0"/>
              <a:t>去流程化到数据驱动</a:t>
            </a:r>
            <a:endParaRPr lang="en-CA" dirty="0"/>
          </a:p>
        </p:txBody>
      </p:sp>
      <p:pic>
        <p:nvPicPr>
          <p:cNvPr id="1026" name="Picture 2">
            <a:extLst>
              <a:ext uri="{FF2B5EF4-FFF2-40B4-BE49-F238E27FC236}">
                <a16:creationId xmlns:a16="http://schemas.microsoft.com/office/drawing/2014/main" id="{6AAEAE0B-26D2-1E0B-5101-398B43EB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08" y="1105677"/>
            <a:ext cx="5201506" cy="4142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62B68B-9662-CCFB-1E38-6F9B5B8BEF37}"/>
              </a:ext>
            </a:extLst>
          </p:cNvPr>
          <p:cNvSpPr txBox="1"/>
          <p:nvPr/>
        </p:nvSpPr>
        <p:spPr>
          <a:xfrm>
            <a:off x="5034081" y="1105677"/>
            <a:ext cx="7155802" cy="5390194"/>
          </a:xfrm>
          <a:prstGeom prst="rect">
            <a:avLst/>
          </a:prstGeom>
          <a:noFill/>
        </p:spPr>
        <p:txBody>
          <a:bodyPr wrap="square">
            <a:spAutoFit/>
          </a:bodyPr>
          <a:lstStyle/>
          <a:p>
            <a:pPr marL="533400" indent="-533400">
              <a:lnSpc>
                <a:spcPct val="90000"/>
              </a:lnSpc>
              <a:spcBef>
                <a:spcPts val="1000"/>
              </a:spcBef>
            </a:pPr>
            <a:r>
              <a:rPr lang="zh-CN" altLang="en-US" sz="2800" dirty="0">
                <a:solidFill>
                  <a:srgbClr val="2116F8"/>
                </a:solidFill>
                <a:ea typeface="楷体_GB2312" pitchFamily="49" charset="-122"/>
              </a:rPr>
              <a:t>在业务流程的基础上，办公自动化（</a:t>
            </a:r>
            <a:r>
              <a:rPr lang="en-US" altLang="zh-CN" sz="2800" dirty="0">
                <a:solidFill>
                  <a:srgbClr val="2116F8"/>
                </a:solidFill>
                <a:ea typeface="楷体_GB2312" pitchFamily="49" charset="-122"/>
              </a:rPr>
              <a:t>OA</a:t>
            </a:r>
            <a:r>
              <a:rPr lang="zh-CN" altLang="en-US" sz="2800" dirty="0">
                <a:solidFill>
                  <a:srgbClr val="2116F8"/>
                </a:solidFill>
                <a:ea typeface="楷体_GB2312" pitchFamily="49" charset="-122"/>
              </a:rPr>
              <a:t>）、物料需求计划（</a:t>
            </a:r>
            <a:r>
              <a:rPr lang="en-US" altLang="zh-CN" sz="2800" dirty="0">
                <a:solidFill>
                  <a:srgbClr val="2116F8"/>
                </a:solidFill>
                <a:ea typeface="楷体_GB2312" pitchFamily="49" charset="-122"/>
              </a:rPr>
              <a:t>MRP</a:t>
            </a:r>
            <a:r>
              <a:rPr lang="zh-CN" altLang="en-US" sz="2800" dirty="0">
                <a:solidFill>
                  <a:srgbClr val="2116F8"/>
                </a:solidFill>
                <a:ea typeface="楷体_GB2312" pitchFamily="49" charset="-122"/>
              </a:rPr>
              <a:t>）、企业资源管理系统（</a:t>
            </a:r>
            <a:r>
              <a:rPr lang="en-US" altLang="zh-CN" sz="2800" dirty="0">
                <a:solidFill>
                  <a:srgbClr val="2116F8"/>
                </a:solidFill>
                <a:ea typeface="楷体_GB2312" pitchFamily="49" charset="-122"/>
              </a:rPr>
              <a:t>ERP</a:t>
            </a:r>
            <a:r>
              <a:rPr lang="zh-CN" altLang="en-US" sz="2800" dirty="0">
                <a:solidFill>
                  <a:srgbClr val="2116F8"/>
                </a:solidFill>
                <a:ea typeface="楷体_GB2312" pitchFamily="49" charset="-122"/>
              </a:rPr>
              <a:t>）等系统不断涌现，使管理更复杂的流程成为可能，从而不断让业务流程更加细化和专业化，最终形成了流程和数字化的双轮驱动。</a:t>
            </a:r>
            <a:endParaRPr lang="en-CA" altLang="zh-CN" sz="2800" dirty="0">
              <a:solidFill>
                <a:srgbClr val="2116F8"/>
              </a:solidFill>
              <a:ea typeface="楷体_GB2312" pitchFamily="49" charset="-122"/>
            </a:endParaRPr>
          </a:p>
          <a:p>
            <a:pPr marL="533400" indent="-533400">
              <a:lnSpc>
                <a:spcPct val="90000"/>
              </a:lnSpc>
              <a:spcBef>
                <a:spcPts val="1000"/>
              </a:spcBef>
            </a:pPr>
            <a:endParaRPr lang="en-CA" altLang="zh-CN" sz="2800" dirty="0">
              <a:solidFill>
                <a:srgbClr val="2116F8"/>
              </a:solidFill>
              <a:ea typeface="楷体_GB2312" pitchFamily="49" charset="-122"/>
            </a:endParaRPr>
          </a:p>
          <a:p>
            <a:pPr marL="533400" indent="-533400">
              <a:lnSpc>
                <a:spcPct val="90000"/>
              </a:lnSpc>
              <a:spcBef>
                <a:spcPts val="1000"/>
              </a:spcBef>
            </a:pPr>
            <a:r>
              <a:rPr lang="zh-CN" altLang="en-US" sz="2800" dirty="0">
                <a:solidFill>
                  <a:srgbClr val="2116F8"/>
                </a:solidFill>
                <a:ea typeface="楷体_GB2312" pitchFamily="49" charset="-122"/>
              </a:rPr>
              <a:t>在业务流程的基础上，办公自动化（</a:t>
            </a:r>
            <a:r>
              <a:rPr lang="en-US" altLang="zh-CN" sz="2800" dirty="0">
                <a:solidFill>
                  <a:srgbClr val="2116F8"/>
                </a:solidFill>
                <a:ea typeface="楷体_GB2312" pitchFamily="49" charset="-122"/>
              </a:rPr>
              <a:t>OA</a:t>
            </a:r>
            <a:r>
              <a:rPr lang="zh-CN" altLang="en-US" sz="2800" dirty="0">
                <a:solidFill>
                  <a:srgbClr val="2116F8"/>
                </a:solidFill>
                <a:ea typeface="楷体_GB2312" pitchFamily="49" charset="-122"/>
              </a:rPr>
              <a:t>）、物料需求计划（</a:t>
            </a:r>
            <a:r>
              <a:rPr lang="en-US" altLang="zh-CN" sz="2800" dirty="0">
                <a:solidFill>
                  <a:srgbClr val="2116F8"/>
                </a:solidFill>
                <a:ea typeface="楷体_GB2312" pitchFamily="49" charset="-122"/>
              </a:rPr>
              <a:t>MRP</a:t>
            </a:r>
            <a:r>
              <a:rPr lang="zh-CN" altLang="en-US" sz="2800" dirty="0">
                <a:solidFill>
                  <a:srgbClr val="2116F8"/>
                </a:solidFill>
                <a:ea typeface="楷体_GB2312" pitchFamily="49" charset="-122"/>
              </a:rPr>
              <a:t>）、企业资源管理系统（</a:t>
            </a:r>
            <a:r>
              <a:rPr lang="en-US" altLang="zh-CN" sz="2800" dirty="0">
                <a:solidFill>
                  <a:srgbClr val="2116F8"/>
                </a:solidFill>
                <a:ea typeface="楷体_GB2312" pitchFamily="49" charset="-122"/>
              </a:rPr>
              <a:t>ERP</a:t>
            </a:r>
            <a:r>
              <a:rPr lang="zh-CN" altLang="en-US" sz="2800" dirty="0">
                <a:solidFill>
                  <a:srgbClr val="2116F8"/>
                </a:solidFill>
                <a:ea typeface="楷体_GB2312" pitchFamily="49" charset="-122"/>
              </a:rPr>
              <a:t>）等系统不断涌现，使管理更复杂的流程成为可能，从而不断让业务流程更加细化和专业化，最终形成了流程和数字化的双轮驱动。</a:t>
            </a:r>
            <a:endParaRPr lang="en-CA" sz="2800" dirty="0">
              <a:solidFill>
                <a:srgbClr val="2116F8"/>
              </a:solidFill>
              <a:ea typeface="楷体_GB2312" pitchFamily="49" charset="-122"/>
            </a:endParaRPr>
          </a:p>
        </p:txBody>
      </p:sp>
    </p:spTree>
    <p:extLst>
      <p:ext uri="{BB962C8B-B14F-4D97-AF65-F5344CB8AC3E}">
        <p14:creationId xmlns:p14="http://schemas.microsoft.com/office/powerpoint/2010/main" val="2067476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EA49F1-3DE9-7334-95B2-223C061507D2}"/>
              </a:ext>
            </a:extLst>
          </p:cNvPr>
          <p:cNvPicPr>
            <a:picLocks noChangeAspect="1"/>
          </p:cNvPicPr>
          <p:nvPr/>
        </p:nvPicPr>
        <p:blipFill>
          <a:blip r:embed="rId2"/>
          <a:stretch>
            <a:fillRect/>
          </a:stretch>
        </p:blipFill>
        <p:spPr>
          <a:xfrm>
            <a:off x="1805473" y="1353322"/>
            <a:ext cx="8581053" cy="2791491"/>
          </a:xfrm>
          <a:prstGeom prst="rect">
            <a:avLst/>
          </a:prstGeom>
        </p:spPr>
      </p:pic>
      <p:sp>
        <p:nvSpPr>
          <p:cNvPr id="2" name="Text Placeholder 1">
            <a:extLst>
              <a:ext uri="{FF2B5EF4-FFF2-40B4-BE49-F238E27FC236}">
                <a16:creationId xmlns:a16="http://schemas.microsoft.com/office/drawing/2014/main" id="{A31A7B0D-CD86-BE09-0033-A37FBFF809D9}"/>
              </a:ext>
            </a:extLst>
          </p:cNvPr>
          <p:cNvSpPr>
            <a:spLocks noGrp="1"/>
          </p:cNvSpPr>
          <p:nvPr>
            <p:ph type="body" sz="quarter" idx="10"/>
          </p:nvPr>
        </p:nvSpPr>
        <p:spPr>
          <a:xfrm>
            <a:off x="1587197" y="340254"/>
            <a:ext cx="4673644" cy="530225"/>
          </a:xfrm>
        </p:spPr>
        <p:txBody>
          <a:bodyPr/>
          <a:lstStyle/>
          <a:p>
            <a:r>
              <a:rPr lang="zh-CN" altLang="en-US" dirty="0"/>
              <a:t>去流程化到数据驱动</a:t>
            </a:r>
            <a:endParaRPr lang="en-CA" dirty="0"/>
          </a:p>
          <a:p>
            <a:endParaRPr lang="en-CA" dirty="0"/>
          </a:p>
        </p:txBody>
      </p:sp>
      <p:sp>
        <p:nvSpPr>
          <p:cNvPr id="4" name="TextBox 3">
            <a:extLst>
              <a:ext uri="{FF2B5EF4-FFF2-40B4-BE49-F238E27FC236}">
                <a16:creationId xmlns:a16="http://schemas.microsoft.com/office/drawing/2014/main" id="{ADE5FF79-808C-C24C-FBA9-20454A87E550}"/>
              </a:ext>
            </a:extLst>
          </p:cNvPr>
          <p:cNvSpPr txBox="1"/>
          <p:nvPr/>
        </p:nvSpPr>
        <p:spPr>
          <a:xfrm>
            <a:off x="73090" y="1073221"/>
            <a:ext cx="12045820" cy="867930"/>
          </a:xfrm>
          <a:prstGeom prst="rect">
            <a:avLst/>
          </a:prstGeom>
          <a:noFill/>
        </p:spPr>
        <p:txBody>
          <a:bodyPr wrap="square">
            <a:spAutoFit/>
          </a:bodyPr>
          <a:lstStyle/>
          <a:p>
            <a:pPr marL="533400" indent="-533400">
              <a:lnSpc>
                <a:spcPct val="90000"/>
              </a:lnSpc>
              <a:spcBef>
                <a:spcPts val="1000"/>
              </a:spcBef>
            </a:pPr>
            <a:r>
              <a:rPr lang="en-US" sz="2800" dirty="0">
                <a:solidFill>
                  <a:srgbClr val="2116F8"/>
                </a:solidFill>
                <a:ea typeface="楷体_GB2312" pitchFamily="49" charset="-122"/>
              </a:rPr>
              <a:t>“The adjective data-driven means that progress in an activity is compelled by </a:t>
            </a:r>
            <a:r>
              <a:rPr lang="en-US" sz="2800" dirty="0">
                <a:solidFill>
                  <a:srgbClr val="2116F8"/>
                </a:solidFill>
                <a:ea typeface="楷体_GB2312" pitchFamily="49" charset="-122"/>
                <a:hlinkClick r:id="rId3">
                  <a:extLst>
                    <a:ext uri="{A12FA001-AC4F-418D-AE19-62706E023703}">
                      <ahyp:hlinkClr xmlns:ahyp="http://schemas.microsoft.com/office/drawing/2018/hyperlinkcolor" xmlns="" val="tx"/>
                    </a:ext>
                  </a:extLst>
                </a:hlinkClick>
              </a:rPr>
              <a:t>data</a:t>
            </a:r>
            <a:r>
              <a:rPr lang="en-US" sz="2800" dirty="0">
                <a:solidFill>
                  <a:srgbClr val="2116F8"/>
                </a:solidFill>
                <a:ea typeface="楷体_GB2312" pitchFamily="49" charset="-122"/>
              </a:rPr>
              <a:t>, rather than by </a:t>
            </a:r>
            <a:r>
              <a:rPr lang="en-US" sz="2800" dirty="0">
                <a:solidFill>
                  <a:srgbClr val="2116F8"/>
                </a:solidFill>
                <a:ea typeface="楷体_GB2312" pitchFamily="49" charset="-122"/>
                <a:hlinkClick r:id="rId4">
                  <a:extLst>
                    <a:ext uri="{A12FA001-AC4F-418D-AE19-62706E023703}">
                      <ahyp:hlinkClr xmlns:ahyp="http://schemas.microsoft.com/office/drawing/2018/hyperlinkcolor" xmlns="" val="tx"/>
                    </a:ext>
                  </a:extLst>
                </a:hlinkClick>
              </a:rPr>
              <a:t>intuition</a:t>
            </a:r>
            <a:r>
              <a:rPr lang="en-US" sz="2800" dirty="0">
                <a:solidFill>
                  <a:srgbClr val="2116F8"/>
                </a:solidFill>
                <a:ea typeface="楷体_GB2312" pitchFamily="49" charset="-122"/>
              </a:rPr>
              <a:t> or by personal experience”</a:t>
            </a:r>
            <a:endParaRPr lang="en-CA" sz="2800" dirty="0">
              <a:solidFill>
                <a:srgbClr val="2116F8"/>
              </a:solidFill>
              <a:ea typeface="楷体_GB2312" pitchFamily="49" charset="-122"/>
            </a:endParaRPr>
          </a:p>
        </p:txBody>
      </p:sp>
      <p:sp>
        <p:nvSpPr>
          <p:cNvPr id="8" name="TextBox 7">
            <a:extLst>
              <a:ext uri="{FF2B5EF4-FFF2-40B4-BE49-F238E27FC236}">
                <a16:creationId xmlns:a16="http://schemas.microsoft.com/office/drawing/2014/main" id="{C120152F-1CD4-C190-AC27-77F43D97A194}"/>
              </a:ext>
            </a:extLst>
          </p:cNvPr>
          <p:cNvSpPr txBox="1"/>
          <p:nvPr/>
        </p:nvSpPr>
        <p:spPr>
          <a:xfrm>
            <a:off x="5122506" y="3160358"/>
            <a:ext cx="6130212" cy="369332"/>
          </a:xfrm>
          <a:prstGeom prst="rect">
            <a:avLst/>
          </a:prstGeom>
          <a:noFill/>
        </p:spPr>
        <p:txBody>
          <a:bodyPr wrap="square">
            <a:spAutoFit/>
          </a:bodyPr>
          <a:lstStyle/>
          <a:p>
            <a:r>
              <a:rPr lang="zh-CN" altLang="en-US" sz="1800" dirty="0">
                <a:solidFill>
                  <a:srgbClr val="2116F8"/>
                </a:solidFill>
                <a:ea typeface="楷体_GB2312" pitchFamily="49" charset="-122"/>
              </a:rPr>
              <a:t>网飞的决策过程</a:t>
            </a:r>
            <a:endParaRPr lang="en-CA" dirty="0"/>
          </a:p>
        </p:txBody>
      </p:sp>
      <p:pic>
        <p:nvPicPr>
          <p:cNvPr id="2052" name="Picture 4">
            <a:extLst>
              <a:ext uri="{FF2B5EF4-FFF2-40B4-BE49-F238E27FC236}">
                <a16:creationId xmlns:a16="http://schemas.microsoft.com/office/drawing/2014/main" id="{258D7AF2-8A09-8EF6-671B-AF0A3BBE6B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52" y="4066111"/>
            <a:ext cx="5072743" cy="25958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162A2AA-907E-AD6C-2B52-A63C634FF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1307" y="4005559"/>
            <a:ext cx="5007429" cy="271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892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5CCC11FD-E307-F3FF-4D28-A6E2BA81D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781" y="1043119"/>
            <a:ext cx="5735219" cy="26458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683837D-1F70-3600-124C-E667E2DBB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8896"/>
            <a:ext cx="6456781" cy="2702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27343BFB-1700-4422-DDA4-4CD67A6C5B38}"/>
              </a:ext>
            </a:extLst>
          </p:cNvPr>
          <p:cNvSpPr>
            <a:spLocks noGrp="1"/>
          </p:cNvSpPr>
          <p:nvPr>
            <p:ph type="body" sz="quarter" idx="10"/>
          </p:nvPr>
        </p:nvSpPr>
        <p:spPr>
          <a:xfrm>
            <a:off x="1587197" y="340254"/>
            <a:ext cx="4617660" cy="530225"/>
          </a:xfrm>
        </p:spPr>
        <p:txBody>
          <a:bodyPr/>
          <a:lstStyle/>
          <a:p>
            <a:r>
              <a:rPr lang="zh-CN" altLang="en-US" dirty="0"/>
              <a:t>去流程化到数据驱动</a:t>
            </a:r>
            <a:endParaRPr lang="en-CA" dirty="0"/>
          </a:p>
          <a:p>
            <a:endParaRPr lang="en-CA" dirty="0"/>
          </a:p>
        </p:txBody>
      </p:sp>
      <p:pic>
        <p:nvPicPr>
          <p:cNvPr id="3078" name="Picture 6">
            <a:extLst>
              <a:ext uri="{FF2B5EF4-FFF2-40B4-BE49-F238E27FC236}">
                <a16:creationId xmlns:a16="http://schemas.microsoft.com/office/drawing/2014/main" id="{B2AF5EC9-8024-5F7E-8D5C-2202D5B9B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9903" y="3622536"/>
            <a:ext cx="6173755" cy="3154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920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0D1697-1FF8-320D-FFC9-59845A416374}"/>
              </a:ext>
            </a:extLst>
          </p:cNvPr>
          <p:cNvSpPr>
            <a:spLocks noGrp="1"/>
          </p:cNvSpPr>
          <p:nvPr>
            <p:ph type="body" sz="quarter" idx="10"/>
          </p:nvPr>
        </p:nvSpPr>
        <p:spPr>
          <a:xfrm>
            <a:off x="1587197" y="340254"/>
            <a:ext cx="4860256" cy="530225"/>
          </a:xfrm>
        </p:spPr>
        <p:txBody>
          <a:bodyPr/>
          <a:lstStyle/>
          <a:p>
            <a:r>
              <a:rPr lang="en-CA" dirty="0"/>
              <a:t>3.1 </a:t>
            </a:r>
            <a:r>
              <a:rPr lang="zh-CN" altLang="en-US" dirty="0"/>
              <a:t>信息系统规划概述</a:t>
            </a:r>
            <a:endParaRPr lang="en-CA" dirty="0"/>
          </a:p>
          <a:p>
            <a:endParaRPr lang="en-CA" dirty="0"/>
          </a:p>
        </p:txBody>
      </p:sp>
      <p:graphicFrame>
        <p:nvGraphicFramePr>
          <p:cNvPr id="6" name="Group 83">
            <a:extLst>
              <a:ext uri="{FF2B5EF4-FFF2-40B4-BE49-F238E27FC236}">
                <a16:creationId xmlns:a16="http://schemas.microsoft.com/office/drawing/2014/main" id="{06DB5CD5-418F-DD5D-64AB-8A2EF287E646}"/>
              </a:ext>
            </a:extLst>
          </p:cNvPr>
          <p:cNvGraphicFramePr>
            <a:graphicFrameLocks noGrp="1"/>
          </p:cNvGraphicFramePr>
          <p:nvPr>
            <p:extLst>
              <p:ext uri="{D42A27DB-BD31-4B8C-83A1-F6EECF244321}">
                <p14:modId xmlns:p14="http://schemas.microsoft.com/office/powerpoint/2010/main" val="2639326095"/>
              </p:ext>
            </p:extLst>
          </p:nvPr>
        </p:nvGraphicFramePr>
        <p:xfrm>
          <a:off x="143165" y="1046912"/>
          <a:ext cx="11790218" cy="5867400"/>
        </p:xfrm>
        <a:graphic>
          <a:graphicData uri="http://schemas.openxmlformats.org/drawingml/2006/table">
            <a:tbl>
              <a:tblPr/>
              <a:tblGrid>
                <a:gridCol w="1197444">
                  <a:extLst>
                    <a:ext uri="{9D8B030D-6E8A-4147-A177-3AD203B41FA5}">
                      <a16:colId xmlns:a16="http://schemas.microsoft.com/office/drawing/2014/main" val="1620168351"/>
                    </a:ext>
                  </a:extLst>
                </a:gridCol>
                <a:gridCol w="10592774">
                  <a:extLst>
                    <a:ext uri="{9D8B030D-6E8A-4147-A177-3AD203B41FA5}">
                      <a16:colId xmlns:a16="http://schemas.microsoft.com/office/drawing/2014/main" val="1011516403"/>
                    </a:ext>
                  </a:extLst>
                </a:gridCol>
              </a:tblGrid>
              <a:tr h="254060">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a:ln>
                            <a:noFill/>
                          </a:ln>
                          <a:solidFill>
                            <a:schemeClr val="bg1"/>
                          </a:solidFill>
                          <a:effectLst/>
                          <a:latin typeface="Arial Narrow" panose="020B0606020202030204" pitchFamily="34" charset="0"/>
                          <a:ea typeface="宋体" panose="02010600030101010101" pitchFamily="2" charset="-122"/>
                        </a:rPr>
                        <a:t>阶段</a:t>
                      </a: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hlink">
                            <a:gamma/>
                            <a:shade val="46275"/>
                            <a:invGamma/>
                          </a:schemeClr>
                        </a:gs>
                        <a:gs pos="50000">
                          <a:schemeClr val="hlink"/>
                        </a:gs>
                        <a:gs pos="100000">
                          <a:schemeClr val="hlink">
                            <a:gamma/>
                            <a:shade val="46275"/>
                            <a:invGamma/>
                          </a:schemeClr>
                        </a:gs>
                      </a:gsLst>
                      <a:lin ang="0" scaled="1"/>
                    </a:gradFill>
                  </a:tcPr>
                </a:tc>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a:ln>
                            <a:noFill/>
                          </a:ln>
                          <a:solidFill>
                            <a:schemeClr val="bg1"/>
                          </a:solidFill>
                          <a:effectLst/>
                          <a:latin typeface="Arial Narrow" panose="020B0606020202030204" pitchFamily="34" charset="0"/>
                          <a:ea typeface="宋体" panose="02010600030101010101" pitchFamily="2" charset="-122"/>
                        </a:rPr>
                        <a:t>阶段描述</a:t>
                      </a: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hlink">
                            <a:gamma/>
                            <a:shade val="46275"/>
                            <a:invGamma/>
                          </a:schemeClr>
                        </a:gs>
                        <a:gs pos="50000">
                          <a:schemeClr val="hlink"/>
                        </a:gs>
                        <a:gs pos="100000">
                          <a:schemeClr val="hlink">
                            <a:gamma/>
                            <a:shade val="46275"/>
                            <a:invGamma/>
                          </a:schemeClr>
                        </a:gs>
                      </a:gsLst>
                      <a:lin ang="0" scaled="1"/>
                    </a:gradFill>
                  </a:tcPr>
                </a:tc>
                <a:extLst>
                  <a:ext uri="{0D108BD9-81ED-4DB2-BD59-A6C34878D82A}">
                    <a16:rowId xmlns:a16="http://schemas.microsoft.com/office/drawing/2014/main" val="2629663298"/>
                  </a:ext>
                </a:extLst>
              </a:tr>
              <a:tr h="781266">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初装</a:t>
                      </a:r>
                      <a:endParaRPr kumimoji="0" lang="en-US" altLang="zh-CN"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购置第一台计算机并初步开发管理应用程序；</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初步认识到计算机的作用，个别人具有初步使用计算机的能力；</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一般的“初装”情形大多发生在财务部门；</a:t>
                      </a:r>
                      <a:endParaRPr kumimoji="0" lang="en-US" altLang="zh-CN"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endParaRP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452444960"/>
                  </a:ext>
                </a:extLst>
              </a:tr>
              <a:tr h="781266">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蔓延</a:t>
                      </a:r>
                      <a:endParaRPr kumimoji="0" lang="en-US" altLang="zh-CN"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信息系统从少数部门扩散到多数部门，并开发了大量的应用程序；</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组织内部的事务处理效率有了提高，数据处理能力发展迅速；</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数据冗余性、不一致性、难以共享等问题开始显得比较突出；</a:t>
                      </a: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00503172"/>
                  </a:ext>
                </a:extLst>
              </a:tr>
              <a:tr h="781266">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控制</a:t>
                      </a:r>
                      <a:endParaRPr kumimoji="0" lang="en-US" altLang="zh-CN"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对子系统中的硬件进行重新联接和组合；</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建立集中式数据及能够充分利用和管理各种信息的系统；</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信息系统的预算经费因上述要求而呈现迅速增长；</a:t>
                      </a:r>
                      <a:endParaRPr kumimoji="0" lang="en-US" altLang="zh-CN"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06460187"/>
                  </a:ext>
                </a:extLst>
              </a:tr>
              <a:tr h="1308472">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集成</a:t>
                      </a:r>
                      <a:endParaRPr kumimoji="0" lang="en-US" altLang="zh-CN"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对子系统中的硬件进行重新联接和组合；</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引入数据库技术，逐步对原有系统进行改造、综合和一体化，建设一个更有效地为</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中、高层管理者提供决策支持的系统，一个能够充分利用和管理企业各种信息资源</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的系统；</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信息系统的预算经费因上述要求而呈现迅速增长；</a:t>
                      </a: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21446721"/>
                  </a:ext>
                </a:extLst>
              </a:tr>
              <a:tr h="781266">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数据</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管理</a:t>
                      </a:r>
                      <a:endParaRPr kumimoji="0" lang="en-US" altLang="zh-CN"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信息系统的硬件投资基础已基本完成；</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信息系统的管理主要聚焦于对数据的有效管理和利用上来；</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方法库和模型库被逐步开发和完善；</a:t>
                      </a: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1508571"/>
                  </a:ext>
                </a:extLst>
              </a:tr>
              <a:tr h="781266">
                <a:tc>
                  <a:txBody>
                    <a:bodyPr/>
                    <a:lstStyle>
                      <a:lvl1pPr>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成熟</a:t>
                      </a:r>
                      <a:endParaRPr kumimoji="0" lang="en-US" altLang="zh-CN" sz="14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nSpc>
                          <a:spcPct val="90000"/>
                        </a:lnSpc>
                        <a:spcBef>
                          <a:spcPct val="40000"/>
                        </a:spcBef>
                        <a:buClr>
                          <a:srgbClr val="8DACD0"/>
                        </a:buClr>
                        <a:buSzPct val="70000"/>
                        <a:defRPr sz="2000" b="1">
                          <a:solidFill>
                            <a:schemeClr val="tx1"/>
                          </a:solidFill>
                          <a:latin typeface="Arial Narrow" panose="020B0606020202030204" pitchFamily="34" charset="0"/>
                        </a:defRPr>
                      </a:lvl1pPr>
                      <a:lvl2pPr>
                        <a:spcBef>
                          <a:spcPct val="40000"/>
                        </a:spcBef>
                        <a:buClr>
                          <a:srgbClr val="8DACD0"/>
                        </a:buClr>
                        <a:defRPr sz="2000">
                          <a:solidFill>
                            <a:schemeClr val="tx1"/>
                          </a:solidFill>
                          <a:latin typeface="Arial Narrow" panose="020B0606020202030204" pitchFamily="34" charset="0"/>
                        </a:defRPr>
                      </a:lvl2pPr>
                      <a:lvl3pPr>
                        <a:spcBef>
                          <a:spcPct val="20000"/>
                        </a:spcBef>
                        <a:defRPr>
                          <a:solidFill>
                            <a:schemeClr val="tx1"/>
                          </a:solidFill>
                          <a:latin typeface="Arial Narrow" panose="020B0606020202030204" pitchFamily="34" charset="0"/>
                        </a:defRPr>
                      </a:lvl3pPr>
                      <a:lvl4pPr>
                        <a:spcBef>
                          <a:spcPct val="20000"/>
                        </a:spcBef>
                        <a:defRPr>
                          <a:solidFill>
                            <a:schemeClr val="tx1"/>
                          </a:solidFill>
                          <a:latin typeface="Arial Narrow" panose="020B0606020202030204" pitchFamily="34" charset="0"/>
                        </a:defRPr>
                      </a:lvl4pPr>
                      <a:lvl5pPr>
                        <a:spcBef>
                          <a:spcPct val="20000"/>
                        </a:spcBef>
                        <a:defRPr>
                          <a:solidFill>
                            <a:schemeClr val="tx1"/>
                          </a:solidFill>
                          <a:latin typeface="Arial Narrow" panose="020B0606020202030204" pitchFamily="34" charset="0"/>
                        </a:defRPr>
                      </a:lvl5pPr>
                      <a:lvl6pPr eaLnBrk="0" fontAlgn="base" hangingPunct="0">
                        <a:spcBef>
                          <a:spcPct val="20000"/>
                        </a:spcBef>
                        <a:spcAft>
                          <a:spcPct val="0"/>
                        </a:spcAft>
                        <a:defRPr>
                          <a:solidFill>
                            <a:schemeClr val="tx1"/>
                          </a:solidFill>
                          <a:latin typeface="Arial Narrow" panose="020B0606020202030204" pitchFamily="34" charset="0"/>
                        </a:defRPr>
                      </a:lvl6pPr>
                      <a:lvl7pPr eaLnBrk="0" fontAlgn="base" hangingPunct="0">
                        <a:spcBef>
                          <a:spcPct val="20000"/>
                        </a:spcBef>
                        <a:spcAft>
                          <a:spcPct val="0"/>
                        </a:spcAft>
                        <a:defRPr>
                          <a:solidFill>
                            <a:schemeClr val="tx1"/>
                          </a:solidFill>
                          <a:latin typeface="Arial Narrow" panose="020B0606020202030204" pitchFamily="34" charset="0"/>
                        </a:defRPr>
                      </a:lvl7pPr>
                      <a:lvl8pPr eaLnBrk="0" fontAlgn="base" hangingPunct="0">
                        <a:spcBef>
                          <a:spcPct val="20000"/>
                        </a:spcBef>
                        <a:spcAft>
                          <a:spcPct val="0"/>
                        </a:spcAft>
                        <a:defRPr>
                          <a:solidFill>
                            <a:schemeClr val="tx1"/>
                          </a:solidFill>
                          <a:latin typeface="Arial Narrow" panose="020B0606020202030204" pitchFamily="34" charset="0"/>
                        </a:defRPr>
                      </a:lvl8pPr>
                      <a:lvl9pPr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信息系统已可以满足单位中各管理层次的要求；</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信息资源可以实现完善的共享；</a:t>
                      </a: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新的应用模式开始进一步探索；</a:t>
                      </a:r>
                      <a:endParaRPr kumimoji="0" lang="en-US" altLang="zh-CN" sz="14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endParaRP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70558693"/>
                  </a:ext>
                </a:extLst>
              </a:tr>
            </a:tbl>
          </a:graphicData>
        </a:graphic>
      </p:graphicFrame>
    </p:spTree>
    <p:extLst>
      <p:ext uri="{BB962C8B-B14F-4D97-AF65-F5344CB8AC3E}">
        <p14:creationId xmlns:p14="http://schemas.microsoft.com/office/powerpoint/2010/main" val="3284362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339FB9AE-9A7F-925B-ECD5-E0490EEDBB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4400" dirty="0">
                <a:solidFill>
                  <a:srgbClr val="FF0000"/>
                </a:solidFill>
                <a:latin typeface="Bodoni MT Black" panose="02070A03080606020203" pitchFamily="18" charset="0"/>
              </a:rPr>
              <a:t>感谢</a:t>
            </a:r>
            <a:endParaRPr lang="en-CA" sz="4400" dirty="0">
              <a:solidFill>
                <a:srgbClr val="FF0000"/>
              </a:solidFill>
              <a:latin typeface="Bodoni MT Black" panose="02070A03080606020203" pitchFamily="18" charset="0"/>
            </a:endParaRPr>
          </a:p>
          <a:p>
            <a:pPr marL="0" indent="0" algn="ctr">
              <a:buFont typeface="Arial" panose="020B0604020202020204" pitchFamily="34" charset="0"/>
              <a:buNone/>
            </a:pPr>
            <a:r>
              <a:rPr lang="en-US" altLang="zh-CN" sz="4400" dirty="0">
                <a:solidFill>
                  <a:srgbClr val="FF0000"/>
                </a:solidFill>
                <a:latin typeface="Bodoni MT Black" panose="02070A03080606020203" pitchFamily="18" charset="0"/>
              </a:rPr>
              <a:t>Q&amp;A</a:t>
            </a:r>
          </a:p>
          <a:p>
            <a:pPr marL="0" indent="0" algn="ctr">
              <a:buFont typeface="Arial" panose="020B0604020202020204" pitchFamily="34" charset="0"/>
              <a:buNone/>
            </a:pPr>
            <a:endParaRPr lang="en-CA" dirty="0"/>
          </a:p>
          <a:p>
            <a:pPr marL="0" indent="0" algn="ctr">
              <a:buFont typeface="Arial" panose="020B0604020202020204" pitchFamily="34" charset="0"/>
              <a:buNone/>
            </a:pPr>
            <a:r>
              <a:rPr lang="en-US" altLang="zh-CN" sz="4400" dirty="0">
                <a:solidFill>
                  <a:srgbClr val="FF0000"/>
                </a:solidFill>
                <a:latin typeface="Bodoni MT Black" panose="02070A03080606020203" pitchFamily="18" charset="0"/>
              </a:rPr>
              <a:t>Email</a:t>
            </a:r>
            <a:r>
              <a:rPr lang="en-CA" altLang="zh-CN" sz="4400" dirty="0">
                <a:solidFill>
                  <a:srgbClr val="FF0000"/>
                </a:solidFill>
                <a:latin typeface="Bodoni MT Black" panose="02070A03080606020203" pitchFamily="18" charset="0"/>
              </a:rPr>
              <a:t>:</a:t>
            </a:r>
            <a:r>
              <a:rPr lang="zh-CN" altLang="en-US" sz="4400" dirty="0">
                <a:solidFill>
                  <a:srgbClr val="FF0000"/>
                </a:solidFill>
                <a:latin typeface="Bodoni MT Black" panose="02070A03080606020203" pitchFamily="18" charset="0"/>
              </a:rPr>
              <a:t> </a:t>
            </a:r>
            <a:r>
              <a:rPr lang="en-US" altLang="zh-CN" sz="4400" dirty="0">
                <a:solidFill>
                  <a:srgbClr val="FF0000"/>
                </a:solidFill>
                <a:latin typeface="Bodoni MT Black" panose="02070A03080606020203" pitchFamily="18" charset="0"/>
                <a:hlinkClick r:id="rId2"/>
              </a:rPr>
              <a:t>wuyk0@scu.edu.cn</a:t>
            </a:r>
            <a:endParaRPr lang="en-US" altLang="zh-CN" sz="4400" dirty="0">
              <a:solidFill>
                <a:srgbClr val="FF0000"/>
              </a:solidFill>
              <a:latin typeface="Bodoni MT Black" panose="02070A03080606020203" pitchFamily="18" charset="0"/>
            </a:endParaRPr>
          </a:p>
          <a:p>
            <a:pPr marL="0" indent="0" algn="ctr">
              <a:buFont typeface="Arial" panose="020B0604020202020204" pitchFamily="34" charset="0"/>
              <a:buNone/>
            </a:pPr>
            <a:r>
              <a:rPr lang="zh-CN" altLang="en-US" sz="4400" dirty="0">
                <a:solidFill>
                  <a:srgbClr val="FF0000"/>
                </a:solidFill>
                <a:latin typeface="Bodoni MT Black" panose="02070A03080606020203" pitchFamily="18" charset="0"/>
              </a:rPr>
              <a:t>个人网站：</a:t>
            </a:r>
            <a:r>
              <a:rPr lang="en-US" altLang="zh-CN" sz="4400" dirty="0">
                <a:solidFill>
                  <a:srgbClr val="FF0000"/>
                </a:solidFill>
                <a:latin typeface="Bodoni MT Black" panose="02070A03080606020203" pitchFamily="18" charset="0"/>
              </a:rPr>
              <a:t>Kaimaoge.github.io</a:t>
            </a:r>
          </a:p>
          <a:p>
            <a:pPr marL="0" indent="0" algn="ctr">
              <a:buFont typeface="Arial" panose="020B0604020202020204" pitchFamily="34" charset="0"/>
              <a:buNone/>
            </a:pPr>
            <a:endParaRPr lang="en-CA" altLang="zh-CN" sz="4400" dirty="0">
              <a:solidFill>
                <a:srgbClr val="FF0000"/>
              </a:solidFill>
              <a:latin typeface="Bodoni MT Black" panose="02070A03080606020203" pitchFamily="18" charset="0"/>
            </a:endParaRPr>
          </a:p>
        </p:txBody>
      </p:sp>
    </p:spTree>
    <p:extLst>
      <p:ext uri="{BB962C8B-B14F-4D97-AF65-F5344CB8AC3E}">
        <p14:creationId xmlns:p14="http://schemas.microsoft.com/office/powerpoint/2010/main" val="290806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7AD62F-026C-851F-6579-9543825577DD}"/>
              </a:ext>
            </a:extLst>
          </p:cNvPr>
          <p:cNvSpPr>
            <a:spLocks noGrp="1"/>
          </p:cNvSpPr>
          <p:nvPr>
            <p:ph type="body" sz="quarter" idx="10"/>
          </p:nvPr>
        </p:nvSpPr>
        <p:spPr>
          <a:xfrm>
            <a:off x="1587197" y="340254"/>
            <a:ext cx="4617660" cy="530225"/>
          </a:xfrm>
        </p:spPr>
        <p:txBody>
          <a:bodyPr/>
          <a:lstStyle/>
          <a:p>
            <a:r>
              <a:rPr lang="en-CA" dirty="0"/>
              <a:t>3.1 </a:t>
            </a:r>
            <a:r>
              <a:rPr lang="zh-CN" altLang="en-US" dirty="0"/>
              <a:t>信息系统规划概述</a:t>
            </a:r>
            <a:endParaRPr lang="en-CA" dirty="0"/>
          </a:p>
          <a:p>
            <a:endParaRPr lang="en-CA" dirty="0"/>
          </a:p>
        </p:txBody>
      </p:sp>
      <p:pic>
        <p:nvPicPr>
          <p:cNvPr id="4" name="Picture 7">
            <a:extLst>
              <a:ext uri="{FF2B5EF4-FFF2-40B4-BE49-F238E27FC236}">
                <a16:creationId xmlns:a16="http://schemas.microsoft.com/office/drawing/2014/main" id="{84A2BD9B-D110-FD6B-757C-F8AC3F653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79" y="1936190"/>
            <a:ext cx="11977439" cy="28096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3">
            <a:extLst>
              <a:ext uri="{FF2B5EF4-FFF2-40B4-BE49-F238E27FC236}">
                <a16:creationId xmlns:a16="http://schemas.microsoft.com/office/drawing/2014/main" id="{C96505DF-3C23-14E4-7348-3F14421DEE61}"/>
              </a:ext>
            </a:extLst>
          </p:cNvPr>
          <p:cNvSpPr txBox="1">
            <a:spLocks noChangeArrowheads="1"/>
          </p:cNvSpPr>
          <p:nvPr/>
        </p:nvSpPr>
        <p:spPr bwMode="auto">
          <a:xfrm>
            <a:off x="166979" y="2012389"/>
            <a:ext cx="12130962" cy="263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buClrTx/>
              <a:buFontTx/>
              <a:buNone/>
            </a:pPr>
            <a:r>
              <a:rPr kumimoji="1" lang="zh-CN" altLang="en-US" sz="2800">
                <a:solidFill>
                  <a:schemeClr val="bg1"/>
                </a:solidFill>
                <a:effectLst/>
              </a:rPr>
              <a:t>    规划是指全面的长远发展计划。信息系统的系统规划又称为信息系统的战略计划，是信息系统生命周期的第一阶段，是对组织总的信息系统目标、战略、信息系统资源和开发工作的一种综合性计划，属于组织对信息系统最高层次管理的范畴，是一个组织的战略规划的重要组成部分，是关于信息系统长远发展的规划，是信息系统的概念形成期。</a:t>
            </a:r>
          </a:p>
        </p:txBody>
      </p:sp>
      <p:graphicFrame>
        <p:nvGraphicFramePr>
          <p:cNvPr id="8" name="Object 5">
            <a:extLst>
              <a:ext uri="{FF2B5EF4-FFF2-40B4-BE49-F238E27FC236}">
                <a16:creationId xmlns:a16="http://schemas.microsoft.com/office/drawing/2014/main" id="{B9403A79-6647-D05A-E758-83FB9F7A5060}"/>
              </a:ext>
            </a:extLst>
          </p:cNvPr>
          <p:cNvGraphicFramePr>
            <a:graphicFrameLocks noChangeAspect="1"/>
          </p:cNvGraphicFramePr>
          <p:nvPr>
            <p:extLst>
              <p:ext uri="{D42A27DB-BD31-4B8C-83A1-F6EECF244321}">
                <p14:modId xmlns:p14="http://schemas.microsoft.com/office/powerpoint/2010/main" val="3054609703"/>
              </p:ext>
            </p:extLst>
          </p:nvPr>
        </p:nvGraphicFramePr>
        <p:xfrm>
          <a:off x="166979" y="1158066"/>
          <a:ext cx="3789201" cy="561975"/>
        </p:xfrm>
        <a:graphic>
          <a:graphicData uri="http://schemas.openxmlformats.org/presentationml/2006/ole">
            <mc:AlternateContent xmlns:mc="http://schemas.openxmlformats.org/markup-compatibility/2006">
              <mc:Choice xmlns:v="urn:schemas-microsoft-com:vml" Requires="v">
                <p:oleObj spid="_x0000_s5123" name="位图图像" r:id="rId4" imgW="4076190" imgH="561905" progId="Paint.Picture">
                  <p:embed/>
                </p:oleObj>
              </mc:Choice>
              <mc:Fallback>
                <p:oleObj name="位图图像" r:id="rId4" imgW="4076190" imgH="561905" progId="Paint.Picture">
                  <p:embed/>
                  <p:pic>
                    <p:nvPicPr>
                      <p:cNvPr id="840709" name="Object 5">
                        <a:extLst>
                          <a:ext uri="{FF2B5EF4-FFF2-40B4-BE49-F238E27FC236}">
                            <a16:creationId xmlns:a16="http://schemas.microsoft.com/office/drawing/2014/main" id="{D1F365A7-6DEA-2E1F-20F1-8AFF109FF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79" y="1158066"/>
                        <a:ext cx="3789201" cy="561975"/>
                      </a:xfrm>
                      <a:prstGeom prst="rect">
                        <a:avLst/>
                      </a:prstGeom>
                      <a:noFill/>
                      <a:ln>
                        <a:noFill/>
                      </a:ln>
                      <a:effectLst/>
                    </p:spPr>
                  </p:pic>
                </p:oleObj>
              </mc:Fallback>
            </mc:AlternateContent>
          </a:graphicData>
        </a:graphic>
      </p:graphicFrame>
      <p:sp>
        <p:nvSpPr>
          <p:cNvPr id="10" name="Text Box 6">
            <a:extLst>
              <a:ext uri="{FF2B5EF4-FFF2-40B4-BE49-F238E27FC236}">
                <a16:creationId xmlns:a16="http://schemas.microsoft.com/office/drawing/2014/main" id="{77A4203D-62D4-3EA7-F409-E04E02159F49}"/>
              </a:ext>
            </a:extLst>
          </p:cNvPr>
          <p:cNvSpPr txBox="1">
            <a:spLocks noChangeArrowheads="1"/>
          </p:cNvSpPr>
          <p:nvPr/>
        </p:nvSpPr>
        <p:spPr bwMode="auto">
          <a:xfrm>
            <a:off x="97129" y="1143778"/>
            <a:ext cx="4344242"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spcBef>
                <a:spcPct val="50000"/>
              </a:spcBef>
              <a:buClrTx/>
              <a:buFontTx/>
              <a:buNone/>
            </a:pPr>
            <a:r>
              <a:rPr kumimoji="1" lang="zh-CN" altLang="en-US" sz="2800" dirty="0">
                <a:solidFill>
                  <a:schemeClr val="bg1"/>
                </a:solidFill>
                <a:effectLst/>
                <a:latin typeface="Times New Roman" panose="02020603050405020304" pitchFamily="18" charset="0"/>
                <a:ea typeface="宋体" panose="02010600030101010101" pitchFamily="2" charset="-122"/>
              </a:rPr>
              <a:t>系统建设中的主要问题</a:t>
            </a:r>
          </a:p>
        </p:txBody>
      </p:sp>
    </p:spTree>
    <p:extLst>
      <p:ext uri="{BB962C8B-B14F-4D97-AF65-F5344CB8AC3E}">
        <p14:creationId xmlns:p14="http://schemas.microsoft.com/office/powerpoint/2010/main" val="90881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665E5-3B21-0718-120A-CD64313F068A}"/>
              </a:ext>
            </a:extLst>
          </p:cNvPr>
          <p:cNvSpPr>
            <a:spLocks noGrp="1"/>
          </p:cNvSpPr>
          <p:nvPr>
            <p:ph type="body" sz="quarter" idx="10"/>
          </p:nvPr>
        </p:nvSpPr>
        <p:spPr>
          <a:xfrm>
            <a:off x="1587196" y="340254"/>
            <a:ext cx="4636321" cy="530225"/>
          </a:xfrm>
        </p:spPr>
        <p:txBody>
          <a:bodyPr/>
          <a:lstStyle/>
          <a:p>
            <a:r>
              <a:rPr lang="en-CA" dirty="0"/>
              <a:t>3.1 </a:t>
            </a:r>
            <a:r>
              <a:rPr lang="zh-CN" altLang="en-US" dirty="0"/>
              <a:t>信息系统规划概述</a:t>
            </a:r>
            <a:endParaRPr lang="en-CA" dirty="0"/>
          </a:p>
          <a:p>
            <a:endParaRPr lang="en-CA" dirty="0"/>
          </a:p>
        </p:txBody>
      </p:sp>
      <p:pic>
        <p:nvPicPr>
          <p:cNvPr id="3" name="Picture 3">
            <a:extLst>
              <a:ext uri="{FF2B5EF4-FFF2-40B4-BE49-F238E27FC236}">
                <a16:creationId xmlns:a16="http://schemas.microsoft.com/office/drawing/2014/main" id="{EFF0AE65-DA8B-BA3F-5769-5698874E9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 y="1263878"/>
            <a:ext cx="11871195" cy="29719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5F0D967-173F-612D-4F08-D266B0574685}"/>
              </a:ext>
            </a:extLst>
          </p:cNvPr>
          <p:cNvSpPr txBox="1">
            <a:spLocks noChangeArrowheads="1"/>
          </p:cNvSpPr>
          <p:nvPr/>
        </p:nvSpPr>
        <p:spPr>
          <a:xfrm>
            <a:off x="0" y="1352778"/>
            <a:ext cx="11992408" cy="29766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buFont typeface="Wingdings" panose="05000000000000000000" pitchFamily="2" charset="2"/>
              <a:buNone/>
            </a:pPr>
            <a:r>
              <a:rPr kumimoji="1" lang="zh-CN" altLang="en-US" sz="2600" dirty="0">
                <a:solidFill>
                  <a:schemeClr val="bg1"/>
                </a:solidFill>
                <a:latin typeface="楷体_GB2312" pitchFamily="49" charset="-122"/>
                <a:ea typeface="楷体_GB2312" pitchFamily="49" charset="-122"/>
              </a:rPr>
              <a:t>    系统规划要解决的是面向长远的、未来的、全局性和关键性的问题，而不是要解决项目开发中的具体业务问题。</a:t>
            </a:r>
            <a:r>
              <a:rPr lang="zh-CN" altLang="en-US" sz="2600" dirty="0">
                <a:solidFill>
                  <a:schemeClr val="bg1"/>
                </a:solidFill>
                <a:ea typeface="楷体_GB2312" pitchFamily="49" charset="-122"/>
              </a:rPr>
              <a:t>这一阶段的主要目标，就是根据组织的目标与战略制定出信息系统的目标与发展战略，制定出信息系统的长期发展方案，决定信息系统在整个生命周期内的发展方向、规模和发展进程。</a:t>
            </a:r>
          </a:p>
          <a:p>
            <a:pPr>
              <a:lnSpc>
                <a:spcPct val="110000"/>
              </a:lnSpc>
              <a:spcBef>
                <a:spcPct val="0"/>
              </a:spcBef>
              <a:buFont typeface="Wingdings" panose="05000000000000000000" pitchFamily="2" charset="2"/>
              <a:buNone/>
            </a:pPr>
            <a:r>
              <a:rPr lang="zh-CN" altLang="en-US" sz="2600" dirty="0">
                <a:solidFill>
                  <a:schemeClr val="bg1"/>
                </a:solidFill>
                <a:latin typeface="宋体" panose="02010600030101010101" pitchFamily="2" charset="-122"/>
                <a:ea typeface="宋体" panose="02010600030101010101" pitchFamily="2" charset="-122"/>
              </a:rPr>
              <a:t>  </a:t>
            </a:r>
            <a:r>
              <a:rPr lang="zh-CN" altLang="en-US" sz="2600" dirty="0">
                <a:solidFill>
                  <a:schemeClr val="bg1"/>
                </a:solidFill>
                <a:ea typeface="楷体_GB2312" pitchFamily="49" charset="-122"/>
              </a:rPr>
              <a:t>信息系统建设是投资大、周期长、复杂度高的社会技术系统工程。在系统建设中，如果缺乏科学有效的系统规划，将会带来严重问题，具体表现为：</a:t>
            </a:r>
          </a:p>
        </p:txBody>
      </p:sp>
    </p:spTree>
    <p:extLst>
      <p:ext uri="{BB962C8B-B14F-4D97-AF65-F5344CB8AC3E}">
        <p14:creationId xmlns:p14="http://schemas.microsoft.com/office/powerpoint/2010/main" val="18823963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21407</TotalTime>
  <Words>5229</Words>
  <Application>Microsoft Office PowerPoint</Application>
  <PresentationFormat>宽屏</PresentationFormat>
  <Paragraphs>695</Paragraphs>
  <Slides>70</Slides>
  <Notes>0</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6</vt:i4>
      </vt:variant>
      <vt:variant>
        <vt:lpstr>幻灯片标题</vt:lpstr>
      </vt:variant>
      <vt:variant>
        <vt:i4>70</vt:i4>
      </vt:variant>
    </vt:vector>
  </HeadingPairs>
  <TitlesOfParts>
    <vt:vector size="96" baseType="lpstr">
      <vt:lpstr>等线</vt:lpstr>
      <vt:lpstr>黑体</vt:lpstr>
      <vt:lpstr>楷体_GB2312</vt:lpstr>
      <vt:lpstr>宋体</vt:lpstr>
      <vt:lpstr>微软雅黑</vt:lpstr>
      <vt:lpstr>Arial</vt:lpstr>
      <vt:lpstr>Arial Narrow</vt:lpstr>
      <vt:lpstr>Bodoni MT Black</vt:lpstr>
      <vt:lpstr>Calibri</vt:lpstr>
      <vt:lpstr>Century Gothic</vt:lpstr>
      <vt:lpstr>Courier New</vt:lpstr>
      <vt:lpstr>Segoe UI</vt:lpstr>
      <vt:lpstr>Segoe UI Light</vt:lpstr>
      <vt:lpstr>Tahoma</vt:lpstr>
      <vt:lpstr>Times New Roman</vt:lpstr>
      <vt:lpstr>Verdana</vt:lpstr>
      <vt:lpstr>Wingdings</vt:lpstr>
      <vt:lpstr>Office 主题​​</vt:lpstr>
      <vt:lpstr>1_OfficePLUS</vt:lpstr>
      <vt:lpstr>2_OfficePLUS</vt:lpstr>
      <vt:lpstr>位图图像</vt:lpstr>
      <vt:lpstr>Visio.Drawing.6</vt:lpstr>
      <vt:lpstr>剪辑</vt:lpstr>
      <vt:lpstr>Visio</vt:lpstr>
      <vt:lpstr>Document</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dc:creator>
  <cp:lastModifiedBy>AA</cp:lastModifiedBy>
  <cp:revision>512</cp:revision>
  <dcterms:created xsi:type="dcterms:W3CDTF">2018-12-30T12:34:33Z</dcterms:created>
  <dcterms:modified xsi:type="dcterms:W3CDTF">2023-09-21T05:58:06Z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2019-04-12T02:49:58.4174780Z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1ece3977-31ea-4462-b86e-c82828c1a194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